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>
      <p:cViewPr varScale="1">
        <p:scale>
          <a:sx n="108" d="100"/>
          <a:sy n="108" d="100"/>
        </p:scale>
        <p:origin x="1760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7314-B24A-429A-915E-3C79C23FA1F7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E026-860E-4621-BD08-618614D361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10B47A-B028-4CC2-8C50-6DB56A69F62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324B-9BA3-4146-950D-1DDC4BA7E5F3}" type="datetimeFigureOut">
              <a:rPr lang="ru-RU" smtClean="0"/>
              <a:t>06.03.17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8E79-4D09-41B4-BEA4-88C926CA9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etodist@drofa.ru" TargetMode="External"/><Relationship Id="rId4" Type="http://schemas.openxmlformats.org/officeDocument/2006/relationships/hyperlink" Target="mailto:metod@vgf.ru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84875"/>
            <a:ext cx="91440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Picture 2" descr="D:\Masha\черная пятница\Презентации\Наши презентации\соцсети-для-шаблона-презентации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6124575"/>
            <a:ext cx="7740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95288" y="1055688"/>
            <a:ext cx="8280400" cy="33956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СЛОЖНОСТИ УПОТРЕБЛЕНИЯ РАЗЛИЧНЫХ </a:t>
            </a:r>
            <a:b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ЛЕКСИЧЕСКИХ СРЕДСТВ ВЫРАЖЕНИЯ </a:t>
            </a:r>
            <a:b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АНГЛИЙСКОМ ЯЗЫКЕ </a:t>
            </a:r>
            <a:b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ПУТИ ИХ ПРЕОДОЛЕНИЯ</a:t>
            </a:r>
            <a:r>
              <a:rPr lang="ru-RU" sz="3000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примере УМК </a:t>
            </a: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“Rainbow English”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О.В.Афанасьевой, И.В.Михеевой, К.М.Барановой)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6413" y="4476750"/>
            <a:ext cx="4065587" cy="1400175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О.В.Афанасьева,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доктор филологических наук,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профессор, зав.кафедрой английской филологии института иностранных языков МГПУ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35488" y="4476750"/>
            <a:ext cx="4065587" cy="1147763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К.М.Баранова,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доктор филологических наук, профессор кафедры английской филологии МГПУ,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07950" y="333375"/>
            <a:ext cx="903605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0070C0"/>
              </a:buClr>
              <a:buFont typeface="Arial" charset="0"/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have always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liked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 very much. I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admire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your talent, but forgive me, - I could never love you as a wife should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her husband.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Was she a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pretty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girl? – I would certainly have called  her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attractive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Neighbours smiled when they saw the long-legged young man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strolling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along the street and his small companion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trotting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by his side.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think you can play Romeo? – Romeo should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smile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not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grin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swagger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 lines not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mumble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them.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Arial" charset="0"/>
              <a:buNone/>
            </a:pPr>
            <a:endParaRPr lang="en-US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E71C0-2889-4F3B-B288-749167B9532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333375"/>
            <a:ext cx="8856662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438" y="1506538"/>
            <a:ext cx="8856662" cy="698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8" y="2443163"/>
            <a:ext cx="8856662" cy="985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8" y="3630613"/>
            <a:ext cx="8856662" cy="985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368300"/>
            <a:ext cx="8964613" cy="60848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The two boys were ______________ at each other as if they were going to fight.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А. 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glaring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gazing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glancing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She was so _________ that she could kill everybody.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А. 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angry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furious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C.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enraged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D.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dissatisfied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The_________ of lilacs in the garden was so sweet!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А.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perfume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aroma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C.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scent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D.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stink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was a__________ robber!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celebrated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B.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well-known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C.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D.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notorious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52516-97F1-4602-A094-F2CC08B7E016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5"/>
          <p:cNvSpPr txBox="1">
            <a:spLocks/>
          </p:cNvSpPr>
          <p:nvPr/>
        </p:nvSpPr>
        <p:spPr bwMode="auto">
          <a:xfrm>
            <a:off x="5492750" y="4041775"/>
            <a:ext cx="2319338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be off,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clear out,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beat it,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hoof it,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take the air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СТИЛИСТИЧЕСКИЕ СИНОНИМЫ</a:t>
            </a:r>
          </a:p>
        </p:txBody>
      </p:sp>
      <p:sp>
        <p:nvSpPr>
          <p:cNvPr id="23556" name="Содержимое 5"/>
          <p:cNvSpPr>
            <a:spLocks noGrp="1"/>
          </p:cNvSpPr>
          <p:nvPr>
            <p:ph sz="half" idx="1"/>
          </p:nvPr>
        </p:nvSpPr>
        <p:spPr>
          <a:xfrm>
            <a:off x="5400675" y="1412875"/>
            <a:ext cx="2273300" cy="6477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snack,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bite</a:t>
            </a:r>
          </a:p>
          <a:p>
            <a:pPr eaLnBrk="1" hangingPunct="1"/>
            <a:endParaRPr lang="ru-RU" smtClean="0"/>
          </a:p>
        </p:txBody>
      </p:sp>
      <p:sp>
        <p:nvSpPr>
          <p:cNvPr id="23557" name="Содержимое 6"/>
          <p:cNvSpPr>
            <a:spLocks noGrp="1"/>
          </p:cNvSpPr>
          <p:nvPr>
            <p:ph sz="half" idx="2"/>
          </p:nvPr>
        </p:nvSpPr>
        <p:spPr>
          <a:xfrm>
            <a:off x="1835150" y="1412875"/>
            <a:ext cx="2959100" cy="11160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feast,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refreshment,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have a repast</a:t>
            </a:r>
            <a:endParaRPr lang="ru-RU" sz="180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9318F-1602-4FA3-97F6-395652EED919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Текст 7"/>
          <p:cNvSpPr>
            <a:spLocks noGrp="1"/>
          </p:cNvSpPr>
          <p:nvPr>
            <p:ph type="body" idx="4294967295"/>
          </p:nvPr>
        </p:nvSpPr>
        <p:spPr>
          <a:xfrm>
            <a:off x="358775" y="981075"/>
            <a:ext cx="7912100" cy="53975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have a meal</a:t>
            </a: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Содержимое 5"/>
          <p:cNvSpPr txBox="1">
            <a:spLocks/>
          </p:cNvSpPr>
          <p:nvPr/>
        </p:nvSpPr>
        <p:spPr bwMode="auto">
          <a:xfrm>
            <a:off x="5205413" y="2781300"/>
            <a:ext cx="2066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 </a:t>
            </a: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lass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 bird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 skirt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23561" name="Содержимое 6"/>
          <p:cNvSpPr txBox="1">
            <a:spLocks/>
          </p:cNvSpPr>
          <p:nvPr/>
        </p:nvSpPr>
        <p:spPr bwMode="auto">
          <a:xfrm>
            <a:off x="2447925" y="2816225"/>
            <a:ext cx="17637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maiden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damsel</a:t>
            </a:r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468313" y="2384425"/>
            <a:ext cx="7912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girl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 bwMode="auto">
          <a:xfrm>
            <a:off x="1878013" y="4005263"/>
            <a:ext cx="26574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depart,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withdraw,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retire</a:t>
            </a: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17" name="Текст 7"/>
          <p:cNvSpPr txBox="1">
            <a:spLocks/>
          </p:cNvSpPr>
          <p:nvPr/>
        </p:nvSpPr>
        <p:spPr bwMode="auto">
          <a:xfrm>
            <a:off x="468313" y="3608388"/>
            <a:ext cx="79121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leave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2" cstate="print"/>
          <a:srcRect l="35548" t="14307" r="34023" b="49529"/>
          <a:stretch>
            <a:fillRect/>
          </a:stretch>
        </p:blipFill>
        <p:spPr bwMode="auto">
          <a:xfrm>
            <a:off x="1368425" y="1077913"/>
            <a:ext cx="604837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00" t="51164" r="34023" b="30804"/>
          <a:stretch>
            <a:fillRect/>
          </a:stretch>
        </p:blipFill>
        <p:spPr>
          <a:xfrm>
            <a:off x="1878013" y="4833938"/>
            <a:ext cx="5430837" cy="1933575"/>
          </a:xfrm>
          <a:noFill/>
        </p:spPr>
      </p:pic>
      <p:sp>
        <p:nvSpPr>
          <p:cNvPr id="25602" name="Заголовок 7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В СОЧЕТАЕМОСТИ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0EDE8-82F8-4F30-A33D-E09BE00CC7EE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457200" y="620713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sick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8940" t="40380" r="55507" b="21601"/>
          <a:stretch>
            <a:fillRect/>
          </a:stretch>
        </p:blipFill>
        <p:spPr bwMode="auto">
          <a:xfrm>
            <a:off x="71438" y="333375"/>
            <a:ext cx="1152525" cy="158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АНТОНИМЫ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215900" y="1089025"/>
            <a:ext cx="8712200" cy="52562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Антонимы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слова, противоположные по значению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существуют в системе – не в рядах, а обычно в противопоставленных парах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merrily - sadly, morning-evening,  friend - enemy,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friendly - hostile, wide - narrow, strong - weak</a:t>
            </a:r>
            <a:endParaRPr lang="ru-RU" sz="2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наличествуют во всех частях речи, но это явление характерно преимущественно для прилагательных и глаголов: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high - low, happy - sad, clever - silly, big - small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lose - to find, to open - to close, to live - to die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9EDAC-315B-4C0A-9D4A-65D4C9CF3C13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0" y="1304925"/>
            <a:ext cx="8821738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Знание антонимов важно для подготовки учащихся к ОГЭ и ЕГЭ, т.к. позволяет одно и тоже выразить при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помощи противоположных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значению единиц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small – big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clean- dirty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clever- stupid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low – high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E8620-812F-40E5-819B-6149C85767F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14313" y="1052513"/>
            <a:ext cx="8821737" cy="452596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Антонимы можно образовать при помощи процесса суффиксации/префиксации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Наиболее частотный префикс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just, comfortable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comfortable)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хорошо известен учащимся.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Однако не менее важно, чтобы учащиеся имели представление о таких префиксах как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 -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 префиксе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(literate-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literate, perfect-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perfect, difference –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difference, responsible-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responsible, regular –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regular, ability –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ability)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1FC8C-2EF0-4D2F-9049-A7FBCA5096E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ОМОНИМЫ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215900" y="1089025"/>
            <a:ext cx="8712200" cy="5256213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Омонимы – это слова, которые звучат и пишутся одинаково или совпадают хотя бы в одной из этих характеристик.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Полные омонимы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bank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bank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ball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мяч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ball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Омофоны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night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knight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рыцарь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scent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запах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cent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Омографы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bow [</a:t>
            </a:r>
            <a:r>
              <a:rPr lang="de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baʊ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 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поклон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bow [</a:t>
            </a:r>
            <a:r>
              <a:rPr lang="de-CH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bəʊ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 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лук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 [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C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  –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вести                                          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 [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 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свинец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78EAC-1E5A-4DC4-90C5-5C1430F12CE2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58775" y="1847850"/>
            <a:ext cx="8229600" cy="29130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Омонимы </a:t>
            </a:r>
            <a:r>
              <a:rPr lang="ru-RU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относятся к выразительным средствам языка, более того они часто препятствуют правильному пониманию текста, а потому, с одной стороны, представляют большую сложность для учащихся в правописании, понимании и произношении, а с другой стороны, служат основой для многочисленных типично английских шуток, которые строятся на игре слов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(Pun).</a:t>
            </a:r>
          </a:p>
          <a:p>
            <a:pPr algn="ctr" eaLnBrk="1" hangingPunct="1">
              <a:buFont typeface="Arial" charset="0"/>
              <a:buNone/>
            </a:pPr>
            <a:endParaRPr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CF8EE-319B-46F9-88E5-165EEB29AB39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ОМОНИМЫ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349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ОМОНИМЫ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1"/>
          </p:nvPr>
        </p:nvSpPr>
        <p:spPr>
          <a:xfrm>
            <a:off x="461963" y="1160463"/>
            <a:ext cx="4038600" cy="2692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Pun 1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Waiter. The soup is spoilt.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told you this?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little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swallow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30724" name="Содержимое 4"/>
          <p:cNvSpPr>
            <a:spLocks noGrp="1"/>
          </p:cNvSpPr>
          <p:nvPr>
            <p:ph sz="half" idx="2"/>
          </p:nvPr>
        </p:nvSpPr>
        <p:spPr>
          <a:xfrm>
            <a:off x="3563938" y="3608388"/>
            <a:ext cx="5400675" cy="2765425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en-US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Pun 2</a:t>
            </a:r>
          </a:p>
          <a:p>
            <a:pPr>
              <a:buFontTx/>
              <a:buChar char="-"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is the letter from?</a:t>
            </a:r>
          </a:p>
          <a:p>
            <a:pPr>
              <a:buFontTx/>
              <a:buChar char="-"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g.f.</a:t>
            </a:r>
          </a:p>
          <a:p>
            <a:pPr>
              <a:buFontTx/>
              <a:buChar char="-"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Didn’t know you had a girlfriend!</a:t>
            </a:r>
          </a:p>
          <a:p>
            <a:pPr>
              <a:buFontTx/>
              <a:buChar char="-"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Idiot! It’s from my grandfather.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10DF8-85A7-4417-A69A-D5BBEDF1F8E8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457200" y="296863"/>
            <a:ext cx="8229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 of puns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ЛЕКСИЧЕСКИЕ СРЕДСТВА ВЫРАЖЕНИЯ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-73025" y="1349375"/>
            <a:ext cx="7058025" cy="48164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Лексические средства выражения –это слова и словосочетания того или иного языка, а также способы их соединения в речи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системе языка слова распределены по частям речи, с одной стороны, а с другой, они фиксируются в системе парадигматических отношений, то есть в группах синонимов, антонимов, омонимов, фразеологических единиц (идиом). Сюда же можно отнести и фразовые глаголы.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Синтагматические отношения – это способы соединения этих единиц в речи (сочетаемость).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6732588" y="836613"/>
            <a:ext cx="2268537" cy="5876925"/>
            <a:chOff x="6875463" y="981075"/>
            <a:chExt cx="2268537" cy="5876925"/>
          </a:xfrm>
        </p:grpSpPr>
        <p:pic>
          <p:nvPicPr>
            <p:cNvPr id="1034" name="Picture 10" descr="C:\Documents and Settings\Shleina.SV\Рабочий стол\УМК фото\5 лекс-грам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55000" y="5600700"/>
              <a:ext cx="889000" cy="1257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 descr="C:\Documents and Settings\Shleina.SV\Рабочий стол\УМК фото\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9738" y="981075"/>
              <a:ext cx="1084262" cy="14398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7" descr="C:\Documents and Settings\Shleina.SV\Рабочий стол\УМК фото\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1050" y="1557337"/>
              <a:ext cx="1112838" cy="1476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C:\Documents and Settings\Shleina.SV\Рабочий стол\УМК фото\7 л-г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81975" y="3789362"/>
              <a:ext cx="962025" cy="1393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Documents and Settings\Shleina.SV\Рабочий стол\УМК фото\6 р т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750" y="4437062"/>
              <a:ext cx="1046163" cy="15446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 descr="C:\Documents and Settings\Shleina.SV\Рабочий стол\УМК фото\5 уч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75463" y="5084762"/>
              <a:ext cx="1227137" cy="1628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C:\Documents and Settings\Shleina.SV\Рабочий стол\УМК фото\9 уч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0650" y="2349500"/>
              <a:ext cx="1079500" cy="14208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C:\Documents and Settings\Shleina.SV\Рабочий стол\УМК фото\8 уч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48488" y="3068637"/>
              <a:ext cx="1160462" cy="1538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-107950" y="728663"/>
            <a:ext cx="9251950" cy="59404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 как синонимы и антонимы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ФРАЗЕОЛОГИЧЕСКИЕ ЕДИНИЦЫ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делают нашу речь более выразительной и эмоциональной. К ним относятся устойчивые словосочетания, смысл иногда достаточно легко понять, но в них всегда присутствуют фиксированные единицы, которые нельзя менять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fall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love, to </a:t>
            </a:r>
            <a:r>
              <a:rPr lang="en-US" sz="2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fly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into a temper</a:t>
            </a:r>
            <a:endParaRPr lang="ru-RU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из них (идиомы) – это словосочетания, смысл которых нельзя вывести из значений, составляющих идиому элементов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be all at sea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быть не в состоянии что-то понять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deep water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беде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big bug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важный человек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Понимать подобные сочетания учащимся необходимо,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потому их нужно включать в учебники.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280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3CAE2-FFB5-43E9-95C8-F6AC066152D3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ФРАЗЕОЛОГИЧЕСКИЕ ЕДИНИЦЫ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442AF-FB8A-41C0-BDA4-311313FB0F7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647" t="30252" r="31142" b="20129"/>
          <a:stretch>
            <a:fillRect/>
          </a:stretch>
        </p:blipFill>
        <p:spPr>
          <a:xfrm>
            <a:off x="2339975" y="107950"/>
            <a:ext cx="4427538" cy="3321050"/>
          </a:xfrm>
          <a:noFill/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l="32780" t="29826" r="29126" b="41660"/>
          <a:stretch>
            <a:fillRect/>
          </a:stretch>
        </p:blipFill>
        <p:spPr bwMode="auto">
          <a:xfrm>
            <a:off x="95250" y="3321050"/>
            <a:ext cx="53054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 cstate="print"/>
          <a:srcRect l="32930" t="62376" r="29126" b="23050"/>
          <a:stretch>
            <a:fillRect/>
          </a:stretch>
        </p:blipFill>
        <p:spPr bwMode="auto">
          <a:xfrm>
            <a:off x="3000375" y="5445125"/>
            <a:ext cx="60007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 l="28940" t="39200" r="55507" b="21951"/>
          <a:stretch>
            <a:fillRect/>
          </a:stretch>
        </p:blipFill>
        <p:spPr bwMode="auto">
          <a:xfrm>
            <a:off x="287338" y="441325"/>
            <a:ext cx="1135062" cy="159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5" cstate="print"/>
          <a:srcRect l="28940" t="42300" r="55507" b="21651"/>
          <a:stretch>
            <a:fillRect/>
          </a:stretch>
        </p:blipFill>
        <p:spPr bwMode="auto">
          <a:xfrm>
            <a:off x="287338" y="512763"/>
            <a:ext cx="11604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E5FD7-A242-432A-B668-7A6838B39C6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74" t="29283" r="35564" b="54240"/>
          <a:stretch>
            <a:fillRect/>
          </a:stretch>
        </p:blipFill>
        <p:spPr>
          <a:xfrm>
            <a:off x="688975" y="115888"/>
            <a:ext cx="6043613" cy="1944687"/>
          </a:xfrm>
          <a:noFill/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 l="37012" t="29700" r="35818" b="49570"/>
          <a:stretch>
            <a:fillRect/>
          </a:stretch>
        </p:blipFill>
        <p:spPr bwMode="auto">
          <a:xfrm>
            <a:off x="2268538" y="1989138"/>
            <a:ext cx="59674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 l="37209" t="47871" r="35820" b="32819"/>
          <a:stretch>
            <a:fillRect/>
          </a:stretch>
        </p:blipFill>
        <p:spPr bwMode="auto">
          <a:xfrm>
            <a:off x="755650" y="4437063"/>
            <a:ext cx="5878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28940" t="40380" r="55507" b="21601"/>
          <a:stretch>
            <a:fillRect/>
          </a:stretch>
        </p:blipFill>
        <p:spPr bwMode="auto">
          <a:xfrm>
            <a:off x="179388" y="2384425"/>
            <a:ext cx="115252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Существуют идиомы, которые строятся на сравнении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и часто их семантика прозрачна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5125" y="2420938"/>
            <a:ext cx="3935413" cy="3024187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white as a snow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busy as a bee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old as the hills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black as coal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gentle as a dove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52D69-3BB5-4006-ACFA-818EBE9EE55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413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Эти выражения очень удобно использовать, когда учащихся просят дать описание чего-либо при подготовке к ОГЭ и ЕГЭ, особенно в разделах (устная речь, письмо).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Безусловно, они очень украшают ответ, но не всегда являются прозрачными. Их нужно знать, а не просто пытаться составить сравнение.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13" y="3176588"/>
            <a:ext cx="3935412" cy="24130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 cool as a cucumber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 sleek as a cat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 timid as a rabbit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 cowardly as a rat</a:t>
            </a:r>
            <a:endParaRPr lang="ru-RU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1FD12-8C21-46AB-B0C3-D45CF4E6FF5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00100"/>
            <a:ext cx="8461375" cy="4392613"/>
          </a:xfrm>
        </p:spPr>
        <p:txBody>
          <a:bodyPr/>
          <a:lstStyle/>
          <a:p>
            <a:pPr algn="l">
              <a:defRPr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Следует осторожно употреблять идиоматические выражения.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Идиомы необходимо заучивать, чтобы понимать текст и речь. 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Обильное использование идиом в речи превращает ее в      искусственную.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Ср. (русск.) </a:t>
            </a:r>
            <a:r>
              <a:rPr lang="ru-RU" sz="24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зги не видно.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       (англ.)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 rains cats and dogs.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0B9C-AB12-4877-83D5-5E9A438F5674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689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 l="35634" t="16534" r="29126" b="6818"/>
          <a:stretch>
            <a:fillRect/>
          </a:stretch>
        </p:blipFill>
        <p:spPr bwMode="auto">
          <a:xfrm>
            <a:off x="792163" y="2854325"/>
            <a:ext cx="34925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-144463" y="728663"/>
            <a:ext cx="9288463" cy="23399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ФРАЗОВЫЕ ГЛАГОЛЫ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глаголы, состоящие из ядра (собственно глагол) и следующих за ним послелогов, которые меняют его значение: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turn into, to turn over, to turn on, to turn off, to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turn up, to turn down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ФРАЗОВЫЕ ГЛАГОЛЫ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3" cstate="print"/>
          <a:srcRect l="33270" t="20250" r="31488" b="5901"/>
          <a:stretch>
            <a:fillRect/>
          </a:stretch>
        </p:blipFill>
        <p:spPr bwMode="auto">
          <a:xfrm>
            <a:off x="4716463" y="2447925"/>
            <a:ext cx="404336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8940" t="39200" r="55507" b="21951"/>
          <a:stretch>
            <a:fillRect/>
          </a:stretch>
        </p:blipFill>
        <p:spPr bwMode="auto">
          <a:xfrm>
            <a:off x="-36513" y="1557338"/>
            <a:ext cx="925513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D9B01-08E7-406D-B092-145DC280FE9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УПОТРЕБЛЕНИЕ ПОСЛОВИЦ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179" t="42793" r="24942" b="24591"/>
          <a:stretch>
            <a:fillRect/>
          </a:stretch>
        </p:blipFill>
        <p:spPr>
          <a:xfrm>
            <a:off x="0" y="2276475"/>
            <a:ext cx="9036050" cy="3462338"/>
          </a:xfrm>
          <a:noFill/>
        </p:spPr>
      </p:pic>
      <p:pic>
        <p:nvPicPr>
          <p:cNvPr id="51203" name="Picture 3" descr="C:\Documents and Settings\Shleina.SV\Рабочий стол\УМК\УМК в PDF\7class\cov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800100"/>
            <a:ext cx="935038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6988"/>
            <a:ext cx="8229600" cy="1619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Лексические единицы,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часто путают учащиеся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CONFUSABLES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7563" y="1700213"/>
            <a:ext cx="5905500" cy="4752975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/ which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/ that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lie / lay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find – found / found – founded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 - hang / hanged - hung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– could / can - canned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accident – incident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 – story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- like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90834-3386-4257-BFCB-1BE7862874B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22" t="27679" r="33891" b="8681"/>
          <a:stretch>
            <a:fillRect/>
          </a:stretch>
        </p:blipFill>
        <p:spPr>
          <a:xfrm>
            <a:off x="2232025" y="1435100"/>
            <a:ext cx="4787900" cy="5318125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710A2-1A30-4F87-94BC-91A3746D896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476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КОРРЕКТНОСТЬ ИСПОЛЬЗОВАНИЯ ЛЕКСИЧЕСКИХ ЕДИНИЦ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(так называемая политкорректность)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5" y="5805488"/>
            <a:ext cx="22685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28940" t="38849" r="55507" b="21601"/>
          <a:stretch>
            <a:fillRect/>
          </a:stretch>
        </p:blipFill>
        <p:spPr bwMode="auto">
          <a:xfrm>
            <a:off x="142875" y="836613"/>
            <a:ext cx="115252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89025"/>
            <a:ext cx="8229600" cy="529272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имеет греческие корни и обычно трактуется как единица, совпадающая с другим словом по значению или имеющая близкое к нему значение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Типичные определения синонимов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(греч.) – слова, различные по звучанию, но 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совпадающие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значению   («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конь — лошадь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отважный — смелый — храбрый — мужественный — бесстрашный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 и т.п.)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(от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др.-греч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σύν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вместе +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ὄνομα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имя) — слова, принадлежащие, как правило, к одной и той же части речи, различные по звучанию и написанию, но имеющие 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похожее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лексическое значение.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1AED2-CAD0-4DCD-9B6C-7F0FC4A8AFBC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0963"/>
            <a:ext cx="8229600" cy="1619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смягчать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отрицательные характеристики в речи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POSITIVE THINKING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7563" y="2924175"/>
            <a:ext cx="5905500" cy="2052638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lazy – not very hard-working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stupid – not very bright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boring – not interesting enough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382D-4F12-4943-97F5-7722E436E0F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84875"/>
            <a:ext cx="9144000" cy="7207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1" name="Заголовок 1"/>
          <p:cNvSpPr>
            <a:spLocks noGrp="1"/>
          </p:cNvSpPr>
          <p:nvPr>
            <p:ph type="ctrTitle"/>
          </p:nvPr>
        </p:nvSpPr>
        <p:spPr>
          <a:xfrm>
            <a:off x="395288" y="1844675"/>
            <a:ext cx="8280400" cy="23764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bg1"/>
                </a:solidFill>
              </a:rPr>
              <a:t>Благодарим за внимание!</a:t>
            </a:r>
            <a:endParaRPr lang="ru-RU" sz="540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750" y="4005263"/>
            <a:ext cx="8064500" cy="1152525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Контакты для связи: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+7 (495) 000 00 00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name@drofa.ru</a:t>
            </a:r>
            <a:endParaRPr lang="ru-RU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3013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25" y="6057900"/>
            <a:ext cx="72723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7688" y="1016000"/>
            <a:ext cx="8280400" cy="23764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Благодарим за внимание!</a:t>
            </a:r>
            <a:endParaRPr lang="ru-RU" sz="5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92150" y="3465513"/>
            <a:ext cx="8064500" cy="1844675"/>
          </a:xfrm>
          <a:prstGeom prst="rect">
            <a:avLst/>
          </a:prstGeom>
        </p:spPr>
        <p:txBody>
          <a:bodyPr lIns="145132" tIns="72568" rIns="145132" bIns="72568"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8-800-2000-550 (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b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 (499) 270-13-53</a:t>
            </a:r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Написать"/>
              </a:rPr>
              <a:t>metodist@drofa.ru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Написать"/>
              </a:rPr>
              <a:t>metod@vgf.ru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Синонимы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являются выразительными средствами языка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дают возможность не повторять одну и ту же единицу многократно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более точно и ярко описывать предметы, события, факты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tall-high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указывают на значительную высоту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come-go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указывают на движение</a:t>
            </a: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bank-shore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 узкая полоса между сушей и водоёмом </a:t>
            </a: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comfortable – convenient</a:t>
            </a:r>
            <a:r>
              <a:rPr lang="ru-RU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указывают на удобство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0B3BD-913D-4F72-B8BA-2B8C0156A4D2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7C03-8607-4ACF-8CDB-05A6E9855717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 l="35234" t="63071" r="38031" b="20615"/>
          <a:stretch>
            <a:fillRect/>
          </a:stretch>
        </p:blipFill>
        <p:spPr bwMode="auto">
          <a:xfrm>
            <a:off x="4562475" y="2168525"/>
            <a:ext cx="451008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36340" t="13361" r="36043" b="37051"/>
          <a:stretch>
            <a:fillRect/>
          </a:stretch>
        </p:blipFill>
        <p:spPr bwMode="auto">
          <a:xfrm>
            <a:off x="-73025" y="1978025"/>
            <a:ext cx="468153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4"/>
          <p:cNvSpPr>
            <a:spLocks noGrp="1"/>
          </p:cNvSpPr>
          <p:nvPr>
            <p:ph idx="1"/>
          </p:nvPr>
        </p:nvSpPr>
        <p:spPr>
          <a:xfrm>
            <a:off x="457200" y="584200"/>
            <a:ext cx="8229600" cy="1439863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акцентировать внимание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различных сторонах описываемого явления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tall - high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 cstate="print"/>
          <a:srcRect l="41541" t="43832" r="34834" b="36217"/>
          <a:stretch>
            <a:fillRect/>
          </a:stretch>
        </p:blipFill>
        <p:spPr bwMode="auto">
          <a:xfrm>
            <a:off x="4967288" y="3973513"/>
            <a:ext cx="37814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28940" t="42300" r="55507" b="21650"/>
          <a:stretch>
            <a:fillRect/>
          </a:stretch>
        </p:blipFill>
        <p:spPr bwMode="auto">
          <a:xfrm>
            <a:off x="142875" y="296863"/>
            <a:ext cx="1160463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5" cstate="print"/>
          <a:srcRect l="28940" t="42433" r="55507" b="21867"/>
          <a:stretch>
            <a:fillRect/>
          </a:stretch>
        </p:blipFill>
        <p:spPr bwMode="auto">
          <a:xfrm>
            <a:off x="141288" y="296863"/>
            <a:ext cx="1171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 l="36424" t="15134" r="35820" b="56598"/>
          <a:stretch>
            <a:fillRect/>
          </a:stretch>
        </p:blipFill>
        <p:spPr bwMode="auto">
          <a:xfrm>
            <a:off x="-107950" y="1844675"/>
            <a:ext cx="5435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384ED-9B8D-4512-8FEE-34C9732A852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68313" y="-1349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dirty="0" smtClean="0"/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457200" y="584200"/>
            <a:ext cx="8229600" cy="1620838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акцентировать внимание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различных сторонах описываемого явления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 - go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2" cstate="print"/>
          <a:srcRect l="35634" t="44183" r="35820" b="33333"/>
          <a:stretch>
            <a:fillRect/>
          </a:stretch>
        </p:blipFill>
        <p:spPr bwMode="auto">
          <a:xfrm>
            <a:off x="3527425" y="4265613"/>
            <a:ext cx="55086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28940" t="39199" r="55507" b="21951"/>
          <a:stretch>
            <a:fillRect/>
          </a:stretch>
        </p:blipFill>
        <p:spPr bwMode="auto">
          <a:xfrm>
            <a:off x="6732588" y="1952625"/>
            <a:ext cx="115252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 l="31696" t="15134" r="31293" b="64648"/>
          <a:stretch>
            <a:fillRect/>
          </a:stretch>
        </p:blipFill>
        <p:spPr bwMode="auto">
          <a:xfrm>
            <a:off x="1295400" y="2024063"/>
            <a:ext cx="67691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7D256-09F6-46F0-87EE-AB6E2ABCEB8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dirty="0" smtClean="0"/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162083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акцентировать внимание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различных сторонах описываемого явления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bank - shore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2" cstate="print"/>
          <a:srcRect l="33073" t="36482" r="31293" b="44617"/>
          <a:stretch>
            <a:fillRect/>
          </a:stretch>
        </p:blipFill>
        <p:spPr bwMode="auto">
          <a:xfrm>
            <a:off x="1511300" y="4221163"/>
            <a:ext cx="6516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 l="28940" t="42433" r="55507" b="21867"/>
          <a:stretch>
            <a:fillRect/>
          </a:stretch>
        </p:blipFill>
        <p:spPr bwMode="auto">
          <a:xfrm>
            <a:off x="141288" y="296863"/>
            <a:ext cx="1171575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 l="35634" t="27733" r="34441" b="52399"/>
          <a:stretch>
            <a:fillRect/>
          </a:stretch>
        </p:blipFill>
        <p:spPr bwMode="auto">
          <a:xfrm>
            <a:off x="1547813" y="2097088"/>
            <a:ext cx="59039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C1C49-B128-4613-8F2E-9526254F04B4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68313" y="-904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dirty="0" smtClean="0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457200" y="657225"/>
            <a:ext cx="8229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позволяют акцентировать внимание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различных сторонах описываемого явления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omfortable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convenient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 l="37604" t="49651" r="34245" b="41251"/>
          <a:stretch>
            <a:fillRect/>
          </a:stretch>
        </p:blipFill>
        <p:spPr bwMode="auto">
          <a:xfrm>
            <a:off x="2051050" y="5768975"/>
            <a:ext cx="5149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051050" y="4076700"/>
            <a:ext cx="5149850" cy="1728788"/>
            <a:chOff x="-72516" y="4293096"/>
            <a:chExt cx="5148572" cy="1728192"/>
          </a:xfrm>
        </p:grpSpPr>
        <p:pic>
          <p:nvPicPr>
            <p:cNvPr id="1946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7601" t="67284" r="34441" b="26067"/>
            <a:stretch>
              <a:fillRect/>
            </a:stretch>
          </p:blipFill>
          <p:spPr bwMode="auto">
            <a:xfrm>
              <a:off x="-72516" y="4293096"/>
              <a:ext cx="5113076" cy="684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9375" t="35300" r="34245" b="54550"/>
            <a:stretch>
              <a:fillRect/>
            </a:stretch>
          </p:blipFill>
          <p:spPr bwMode="auto">
            <a:xfrm>
              <a:off x="251520" y="4977172"/>
              <a:ext cx="4824536" cy="104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28940" t="40380" r="55507" b="21601"/>
          <a:stretch>
            <a:fillRect/>
          </a:stretch>
        </p:blipFill>
        <p:spPr bwMode="auto">
          <a:xfrm>
            <a:off x="142875" y="296863"/>
            <a:ext cx="1152525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</a:t>
            </a:r>
            <a:endParaRPr lang="ru-RU" dirty="0" smtClean="0"/>
          </a:p>
        </p:txBody>
      </p:sp>
      <p:sp>
        <p:nvSpPr>
          <p:cNvPr id="20483" name="Содержимое 4"/>
          <p:cNvSpPr>
            <a:spLocks noGrp="1"/>
          </p:cNvSpPr>
          <p:nvPr>
            <p:ph sz="half" idx="1"/>
          </p:nvPr>
        </p:nvSpPr>
        <p:spPr>
          <a:xfrm>
            <a:off x="0" y="1376363"/>
            <a:ext cx="4495800" cy="2736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описывают одно и то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же, но по-разному, имея не только общие элементы, но и </a:t>
            </a:r>
            <a:r>
              <a:rPr lang="ru-RU" sz="24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существенные различия</a:t>
            </a:r>
            <a:r>
              <a:rPr lang="ru-RU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часто является причиной некорректного использования учащимися подобных единиц</a:t>
            </a: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ru-RU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en-US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16413" cy="25923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слова, имеющие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ДВОЙСТВЕННЫЙ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характер: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общее ядро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б) отличительные признаки (в том числе и стилистические)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60180-7916-4511-BDD4-8609D78D75E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5" y="4221163"/>
            <a:ext cx="8750300" cy="1800225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anchor="b">
            <a:normAutofit fontScale="92500" lnSpcReduction="10000"/>
          </a:bodyPr>
          <a:lstStyle/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учащихся максимально важно знать и понимать 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 отличия. </a:t>
            </a: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частности, для успешного выполнения заданий ОГЭ и ЕГЭ 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(разделы </a:t>
            </a:r>
            <a:r>
              <a:rPr lang="ru-RU" sz="2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чтение, </a:t>
            </a:r>
            <a:r>
              <a:rPr lang="ru-RU" sz="2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2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грамматика и лексика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5911286" y="411802"/>
            <a:ext cx="1173856" cy="972108"/>
          </a:xfrm>
          <a:prstGeom prst="bentArrow">
            <a:avLst>
              <a:gd name="adj1" fmla="val 25000"/>
              <a:gd name="adj2" fmla="val 25444"/>
              <a:gd name="adj3" fmla="val 25000"/>
              <a:gd name="adj4" fmla="val 43750"/>
            </a:avLst>
          </a:prstGeom>
          <a:solidFill>
            <a:srgbClr val="0099FF"/>
          </a:solidFill>
          <a:ln>
            <a:solidFill>
              <a:srgbClr val="0070C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 flipV="1">
            <a:off x="1943708" y="296652"/>
            <a:ext cx="1188132" cy="1188132"/>
          </a:xfrm>
          <a:prstGeom prst="bentArrow">
            <a:avLst/>
          </a:prstGeom>
          <a:solidFill>
            <a:srgbClr val="0099FF"/>
          </a:solidFill>
          <a:ln>
            <a:solidFill>
              <a:srgbClr val="0070C0"/>
            </a:solidFill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Macintosh PowerPoint</Application>
  <PresentationFormat>Экран (4:3)</PresentationFormat>
  <Paragraphs>222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Times New Roman</vt:lpstr>
      <vt:lpstr>Wingdings</vt:lpstr>
      <vt:lpstr>Arial</vt:lpstr>
      <vt:lpstr>Тема Office</vt:lpstr>
      <vt:lpstr>СЛОЖНОСТИ УПОТРЕБЛЕНИЯ РАЗЛИЧНЫХ  ЛЕКСИЧЕСКИХ СРЕДСТВ ВЫРАЖЕНИЯ  В АНГЛИЙСКОМ ЯЗЫКЕ  И ПУТИ ИХ ПРЕОДОЛЕНИЯ   (на примере УМК “Rainbow English” О.В.Афанасьевой, И.В.Михеевой, К.М.Барановой)</vt:lpstr>
      <vt:lpstr>ЛЕКСИЧЕСКИЕ СРЕДСТВА ВЫРАЖЕНИЯ</vt:lpstr>
      <vt:lpstr>СИНОНИМЫ</vt:lpstr>
      <vt:lpstr>СИНОНИМЫ</vt:lpstr>
      <vt:lpstr>СИНОНИМЫ</vt:lpstr>
      <vt:lpstr>СИНОНИМЫ</vt:lpstr>
      <vt:lpstr>СИНОНИМЫ</vt:lpstr>
      <vt:lpstr>СИНОНИМЫ</vt:lpstr>
      <vt:lpstr>СИНОНИМЫ</vt:lpstr>
      <vt:lpstr>Презентация PowerPoint</vt:lpstr>
      <vt:lpstr>Презентация PowerPoint</vt:lpstr>
      <vt:lpstr>СТИЛИСТИЧЕСКИЕ СИНОНИМЫ</vt:lpstr>
      <vt:lpstr>РАЗЛИЧИЯ В СОЧЕТАЕМОСТИ</vt:lpstr>
      <vt:lpstr>АНТОНИМЫ</vt:lpstr>
      <vt:lpstr>АНТОНИМЫ</vt:lpstr>
      <vt:lpstr>АНТОНИМЫ</vt:lpstr>
      <vt:lpstr>ОМОНИМЫ</vt:lpstr>
      <vt:lpstr>ОМОНИМЫ</vt:lpstr>
      <vt:lpstr>ОМОНИМЫ</vt:lpstr>
      <vt:lpstr>ФРАЗЕОЛОГИЧЕСКИЕ ЕДИНИЦЫ</vt:lpstr>
      <vt:lpstr>Презентация PowerPoint</vt:lpstr>
      <vt:lpstr>Презентация PowerPoint</vt:lpstr>
      <vt:lpstr>Существуют идиомы, которые строятся на сравнении  и часто их семантика прозрачна</vt:lpstr>
      <vt:lpstr>Эти выражения очень удобно использовать, когда учащихся просят дать описание чего-либо при подготовке к ОГЭ и ЕГЭ, особенно в разделах (устная речь, письмо).  Безусловно, они очень украшают ответ, но не всегда являются прозрачными. Их нужно знать, а не просто пытаться составить сравнение.</vt:lpstr>
      <vt:lpstr>- Следует осторожно употреблять идиоматические выражения. - Идиомы необходимо заучивать, чтобы понимать текст и речь.  - Обильное использование идиом в речи превращает ее в      искусственную.           Ср. (русск.) Ни зги не видно.                  (англ.) It rains cats and dogs. </vt:lpstr>
      <vt:lpstr>ФРАЗОВЫЕ ГЛАГОЛЫ</vt:lpstr>
      <vt:lpstr>УПОТРЕБЛЕНИЕ ПОСЛОВИЦ</vt:lpstr>
      <vt:lpstr> Лексические единицы,  которые часто путают учащиеся CONFUSABLES </vt:lpstr>
      <vt:lpstr>КОРРЕКТНОСТЬ ИСПОЛЬЗОВАНИЯ ЛЕКСИЧЕСКИХ ЕДИНИЦ  (так называемая политкорректность)</vt:lpstr>
      <vt:lpstr> Необходимость смягчать  отрицательные характеристики в речи POSITIVE THINKING 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СЛОЖНОСТИ УПОТРЕБЛЕНИЯ РАЗЛИЧНЫХ  ЛЕКСИЧЕСКИХ СРЕДСТВ ВЫРАЖЕНИЯ  В АНГЛИЙСКОМ ЯЗЫКЕ  И ПУТИ ИХ ПРЕОДОЛЕНИЯ   (на примере УМК “Rainbow English” О.В.Афанасьевой, И.В.Михеевой, К.М.Барановой)</dc:title>
  <dc:creator>Домашний</dc:creator>
  <cp:lastModifiedBy>пользователь Microsoft Office</cp:lastModifiedBy>
  <cp:revision>1</cp:revision>
  <dcterms:created xsi:type="dcterms:W3CDTF">2017-03-01T10:30:06Z</dcterms:created>
  <dcterms:modified xsi:type="dcterms:W3CDTF">2017-03-06T07:05:46Z</dcterms:modified>
</cp:coreProperties>
</file>