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7" r:id="rId2"/>
    <p:sldId id="258" r:id="rId3"/>
    <p:sldId id="259" r:id="rId4"/>
    <p:sldId id="260" r:id="rId5"/>
    <p:sldId id="261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12" r:id="rId43"/>
    <p:sldId id="338" r:id="rId44"/>
    <p:sldId id="340" r:id="rId45"/>
    <p:sldId id="341" r:id="rId46"/>
    <p:sldId id="342" r:id="rId47"/>
    <p:sldId id="343" r:id="rId48"/>
    <p:sldId id="345" r:id="rId49"/>
    <p:sldId id="350" r:id="rId50"/>
    <p:sldId id="352" r:id="rId51"/>
    <p:sldId id="355" r:id="rId52"/>
    <p:sldId id="360" r:id="rId53"/>
    <p:sldId id="362" r:id="rId54"/>
    <p:sldId id="364" r:id="rId55"/>
    <p:sldId id="365" r:id="rId56"/>
    <p:sldId id="373" r:id="rId57"/>
    <p:sldId id="374" r:id="rId58"/>
    <p:sldId id="376" r:id="rId59"/>
    <p:sldId id="377" r:id="rId60"/>
    <p:sldId id="380" r:id="rId61"/>
    <p:sldId id="381" r:id="rId62"/>
    <p:sldId id="382" r:id="rId63"/>
    <p:sldId id="394" r:id="rId64"/>
    <p:sldId id="395" r:id="rId65"/>
    <p:sldId id="396" r:id="rId66"/>
    <p:sldId id="397" r:id="rId67"/>
    <p:sldId id="398" r:id="rId68"/>
    <p:sldId id="403" r:id="rId69"/>
    <p:sldId id="404" r:id="rId70"/>
    <p:sldId id="405" r:id="rId71"/>
    <p:sldId id="406" r:id="rId72"/>
    <p:sldId id="407" r:id="rId73"/>
    <p:sldId id="408" r:id="rId74"/>
    <p:sldId id="409" r:id="rId75"/>
    <p:sldId id="420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65439-79D5-451A-8263-C665D4FA526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03B68-416C-43FE-842D-138573420A6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59AB7-215A-4326-84E3-A232F925180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73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0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50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EF25E-1420-4984-B9CA-16993AED9884}" type="slidenum">
              <a:rPr lang="ru-RU" smtClean="0">
                <a:solidFill>
                  <a:srgbClr val="000000"/>
                </a:solidFill>
              </a:rPr>
              <a:pPr/>
              <a:t>62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27259-AB8D-458E-BB4E-4E0D23363E75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но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32848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432000" y="2160000"/>
            <a:ext cx="8388472" cy="4122000"/>
          </a:xfrm>
        </p:spPr>
        <p:txBody>
          <a:bodyPr anchor="t"/>
          <a:lstStyle>
            <a:lvl3pPr marL="288000" indent="-288000"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117DD-1AEE-4A35-A99A-6981CA6C8E07}" type="datetimeFigureOut">
              <a:rPr lang="ru-RU" smtClean="0"/>
              <a:t>06.03.17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AE2ED-413A-4349-8630-7DC6544B12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7.jpeg"/><Relationship Id="rId7" Type="http://schemas.openxmlformats.org/officeDocument/2006/relationships/image" Target="../media/image57.jpeg"/><Relationship Id="rId8" Type="http://schemas.openxmlformats.org/officeDocument/2006/relationships/image" Target="../media/image58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20" Type="http://schemas.openxmlformats.org/officeDocument/2006/relationships/image" Target="../media/image20.jpeg"/><Relationship Id="rId21" Type="http://schemas.openxmlformats.org/officeDocument/2006/relationships/image" Target="../media/image21.png"/><Relationship Id="rId22" Type="http://schemas.openxmlformats.org/officeDocument/2006/relationships/image" Target="../media/image22.jpe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jpeg"/><Relationship Id="rId26" Type="http://schemas.openxmlformats.org/officeDocument/2006/relationships/image" Target="../media/image26.jpeg"/><Relationship Id="rId27" Type="http://schemas.openxmlformats.org/officeDocument/2006/relationships/image" Target="../media/image27.jpeg"/><Relationship Id="rId28" Type="http://schemas.openxmlformats.org/officeDocument/2006/relationships/image" Target="../media/image28.jpeg"/><Relationship Id="rId29" Type="http://schemas.openxmlformats.org/officeDocument/2006/relationships/image" Target="../media/image29.jpeg"/><Relationship Id="rId30" Type="http://schemas.openxmlformats.org/officeDocument/2006/relationships/image" Target="../media/image30.jpe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jpeg"/><Relationship Id="rId17" Type="http://schemas.openxmlformats.org/officeDocument/2006/relationships/image" Target="../media/image17.jpeg"/><Relationship Id="rId18" Type="http://schemas.openxmlformats.org/officeDocument/2006/relationships/image" Target="../media/image18.jpeg"/><Relationship Id="rId19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34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Relationship Id="rId3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3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Relationship Id="rId3" Type="http://schemas.openxmlformats.org/officeDocument/2006/relationships/image" Target="../media/image12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Relationship Id="rId3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ist@drofa.ru" TargetMode="External"/><Relationship Id="rId4" Type="http://schemas.openxmlformats.org/officeDocument/2006/relationships/hyperlink" Target="mailto:metod@vgf.ru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980728"/>
            <a:ext cx="9036496" cy="3240360"/>
          </a:xfrm>
        </p:spPr>
        <p:txBody>
          <a:bodyPr>
            <a:noAutofit/>
          </a:bodyPr>
          <a:lstStyle/>
          <a:p>
            <a:pPr lvl="0"/>
            <a:r>
              <a:rPr lang="ru-RU" sz="3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</a:t>
            </a:r>
            <a:br>
              <a:rPr lang="ru-RU" sz="3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УМК «RAINBOW ENGLISH»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ДЛЯ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авторы О.В.Афанасьева, И.В. Михеева, К.М. Баранова</a:t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2–11 КЛ.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04" y="6060488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6252" y="4476700"/>
            <a:ext cx="4065748" cy="1400572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О.В.Афанасьева, </a:t>
            </a:r>
          </a:p>
          <a:p>
            <a:pPr lvl="0">
              <a:spcBef>
                <a:spcPct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доктор филологических наук,</a:t>
            </a:r>
          </a:p>
          <a:p>
            <a:pPr lvl="0">
              <a:spcBef>
                <a:spcPct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профессор, зав.кафедрой английской филологии института иностранных языков МГПУ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35996" y="4476700"/>
            <a:ext cx="4065748" cy="1148544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К.М.Баранова, </a:t>
            </a:r>
          </a:p>
          <a:p>
            <a:pPr lvl="0">
              <a:spcBef>
                <a:spcPct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+mj-cs"/>
              </a:rPr>
              <a:t>доктор филологических наук, профессор кафедры английской филологии МГПУ, 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108" y="4329100"/>
            <a:ext cx="3273425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830"/>
            <a:ext cx="8229600" cy="120491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УЧЕБНИК 2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ОСОБЕННОСТИ</a:t>
            </a: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179512" y="1595476"/>
            <a:ext cx="8640960" cy="46085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Коммуникативная направленность обучения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Постепенное, неспешное усвоение языкового материала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Максимальная повторяемость изучаемого материала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Введение элементарных разговорных клише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Постоянные герои курса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Каждый 7-ой урок – </a:t>
            </a:r>
            <a:r>
              <a:rPr lang="ru-RU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урок</a:t>
            </a: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подведения итогов в каждом из видов речевой деятельности</a:t>
            </a:r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Содержимое 2"/>
          <p:cNvSpPr>
            <a:spLocks noGrp="1"/>
          </p:cNvSpPr>
          <p:nvPr>
            <p:ph idx="4294967295"/>
          </p:nvPr>
        </p:nvSpPr>
        <p:spPr>
          <a:xfrm>
            <a:off x="457200" y="252369"/>
            <a:ext cx="8458200" cy="782638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ПОСТОЯННЫЕ ГЕРОИ КУРСА </a:t>
            </a:r>
          </a:p>
        </p:txBody>
      </p:sp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14" y="805894"/>
            <a:ext cx="8732866" cy="5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06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SUMMING UP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ПОДВОДИМ ИТОГИ</a:t>
            </a:r>
            <a:endParaRPr lang="ru-RU" sz="36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5690" y="1232756"/>
            <a:ext cx="3562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АУДИРОВАНИЕ (3 ЗАДАНИЯ)</a:t>
            </a:r>
            <a:endParaRPr lang="ru-RU" sz="2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466" t="29091" r="32669" b="9267"/>
          <a:stretch>
            <a:fillRect/>
          </a:stretch>
        </p:blipFill>
        <p:spPr bwMode="auto">
          <a:xfrm>
            <a:off x="2015208" y="1628800"/>
            <a:ext cx="5005064" cy="512462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539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УЧИМСЯ САМОСТОЯТЕЛЬНО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6672"/>
            <a:ext cx="117016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6"/>
          <p:cNvGrpSpPr/>
          <p:nvPr/>
        </p:nvGrpSpPr>
        <p:grpSpPr>
          <a:xfrm>
            <a:off x="215516" y="828092"/>
            <a:ext cx="6192688" cy="5841268"/>
            <a:chOff x="107504" y="836712"/>
            <a:chExt cx="6372708" cy="602128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650" t="82252" r="33260" b="6817"/>
            <a:stretch>
              <a:fillRect/>
            </a:stretch>
          </p:blipFill>
          <p:spPr bwMode="auto">
            <a:xfrm>
              <a:off x="107504" y="5733492"/>
              <a:ext cx="5868652" cy="112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650" t="18284" r="33260" b="33417"/>
            <a:stretch>
              <a:fillRect/>
            </a:stretch>
          </p:blipFill>
          <p:spPr bwMode="auto">
            <a:xfrm>
              <a:off x="611560" y="836712"/>
              <a:ext cx="5868652" cy="496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37012" t="21783" r="33260" b="14867"/>
          <a:stretch>
            <a:fillRect/>
          </a:stretch>
        </p:blipFill>
        <p:spPr bwMode="auto">
          <a:xfrm>
            <a:off x="935596" y="188640"/>
            <a:ext cx="5436604" cy="651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6672"/>
            <a:ext cx="117016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6672"/>
            <a:ext cx="117016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l="34453" t="28000" r="35623" b="32801"/>
          <a:stretch>
            <a:fillRect/>
          </a:stretch>
        </p:blipFill>
        <p:spPr bwMode="auto">
          <a:xfrm>
            <a:off x="251520" y="548680"/>
            <a:ext cx="7347387" cy="541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6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 l="22284" t="27033" r="52396" b="36217"/>
          <a:stretch>
            <a:fillRect/>
          </a:stretch>
        </p:blipFill>
        <p:spPr bwMode="auto">
          <a:xfrm>
            <a:off x="4716016" y="3176972"/>
            <a:ext cx="431997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КОНТРОЛЬНЫЕ РАБОТЫ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268760"/>
            <a:ext cx="4320480" cy="11881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4 ВАРИАНТА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(1-3 варианты – базовый уровень, 4 вариант - повышенный)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52368" t="21700" r="19676" b="10751"/>
          <a:stretch>
            <a:fillRect/>
          </a:stretch>
        </p:blipFill>
        <p:spPr bwMode="auto">
          <a:xfrm>
            <a:off x="36004" y="908720"/>
            <a:ext cx="4680012" cy="591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34059" t="21300" r="34247" b="4501"/>
          <a:stretch>
            <a:fillRect/>
          </a:stretch>
        </p:blipFill>
        <p:spPr bwMode="auto">
          <a:xfrm>
            <a:off x="3808601" y="901892"/>
            <a:ext cx="907415" cy="11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203" y="0"/>
            <a:ext cx="9464742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ЛЕКСИКО-ГРАММАТИЧЕСКИЙ ПРАКТИКУМ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124" t="17337" r="19125" b="8681"/>
          <a:stretch>
            <a:fillRect/>
          </a:stretch>
        </p:blipFill>
        <p:spPr bwMode="auto">
          <a:xfrm>
            <a:off x="4896036" y="836712"/>
            <a:ext cx="4176464" cy="5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7782" t="17337" r="52527" b="8681"/>
          <a:stretch>
            <a:fillRect/>
          </a:stretch>
        </p:blipFill>
        <p:spPr bwMode="auto">
          <a:xfrm>
            <a:off x="-64132" y="872716"/>
            <a:ext cx="4168080" cy="5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3271" t="13251" r="34245" b="4501"/>
          <a:stretch>
            <a:fillRect/>
          </a:stretch>
        </p:blipFill>
        <p:spPr bwMode="auto">
          <a:xfrm>
            <a:off x="4067944" y="891565"/>
            <a:ext cx="936104" cy="124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/>
          <a:srcRect l="28940" t="41600" r="55507" b="21650"/>
          <a:stretch>
            <a:fillRect/>
          </a:stretch>
        </p:blipFill>
        <p:spPr bwMode="auto">
          <a:xfrm>
            <a:off x="7344307" y="3284984"/>
            <a:ext cx="1516969" cy="201622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l="28940" t="41600" r="55507" b="20950"/>
          <a:stretch>
            <a:fillRect/>
          </a:stretch>
        </p:blipFill>
        <p:spPr bwMode="auto">
          <a:xfrm>
            <a:off x="3417517" y="1700809"/>
            <a:ext cx="1910567" cy="258773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078" name="Picture 6" descr="C:\Documents and Settings\Shleina.SV\Рабочий стол\Архив презентаций\УМК фото\3 р 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24744"/>
            <a:ext cx="1548172" cy="20162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7" name="Picture 5" descr="C:\Documents and Settings\Shleina.SV\Рабочий стол\Архив презентаций\УМК фото\3 у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636" y="1700809"/>
            <a:ext cx="1931700" cy="25562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6" name="Picture 4" descr="C:\Documents and Settings\Shleina.SV\Рабочий стол\Архив презентаций\УМК фото\3 л-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4108" y="3284984"/>
            <a:ext cx="1499511" cy="201622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3075" name="Picture 3" descr="C:\Documents and Settings\Shleina.SV\Рабочий стол\Архив презентаций\книга для У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012" y="3104965"/>
            <a:ext cx="832592" cy="1332148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34059" t="21433" r="34247" b="4718"/>
          <a:stretch>
            <a:fillRect/>
          </a:stretch>
        </p:blipFill>
        <p:spPr bwMode="auto">
          <a:xfrm>
            <a:off x="7352842" y="1124744"/>
            <a:ext cx="1510842" cy="2016224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04759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УМК 3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35831" t="13384" r="36804" b="13117"/>
          <a:stretch>
            <a:fillRect/>
          </a:stretch>
        </p:blipFill>
        <p:spPr bwMode="auto">
          <a:xfrm>
            <a:off x="143508" y="1202086"/>
            <a:ext cx="824778" cy="12775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5536" y="4833156"/>
            <a:ext cx="4716524" cy="10441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Аудиоматериал располагается на сайте </a:t>
            </a:r>
          </a:p>
          <a:p>
            <a:pPr>
              <a:spcBef>
                <a:spcPct val="0"/>
              </a:spcBef>
            </a:pPr>
            <a:r>
              <a:rPr lang="de-CH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http://drofa-ventana.ru/ 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для бесплатного скачивания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91"/>
            <a:ext cx="8953560" cy="110970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СТРУКТУРА И СОДЕРЖАНИЕ УЧЕБНИКА</a:t>
            </a:r>
            <a:endParaRPr lang="ru-RU" sz="36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5367411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Две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части, 8 учебных ситуаций (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Units)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1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What We See and What We Have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2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What We Like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3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What </a:t>
            </a:r>
            <a:r>
              <a:rPr lang="en-US" i="1" dirty="0" err="1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Colour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4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How Many?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5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Happy Birthday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6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What’s Your Job?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7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Animals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	8 – </a:t>
            </a:r>
            <a:r>
              <a:rPr lang="en-US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Seasons and Months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endParaRPr lang="en-US" i="1" dirty="0" smtClean="0">
              <a:solidFill>
                <a:schemeClr val="tx2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Каждая учебная ситуация состоит из семи уроков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9" descr="Rainbow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9955" y="2187558"/>
            <a:ext cx="2049463" cy="266541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0" y="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ЛИНИИ ПРЕЕМСТВЕННЫХ УМК </a:t>
            </a:r>
          </a:p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СЕРИИ «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RAINBOW ENGLISH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  ДЛЯ 2-11 КЛ.</a:t>
            </a:r>
            <a:endParaRPr lang="ru-RU" sz="3600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55" name="Picture 31" descr="C:\Documents and Settings\Shleina.SV\Рабочий стол\Архив презентаций\УМК фото\7 л-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830548"/>
            <a:ext cx="1368152" cy="198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" cstate="print"/>
          <a:srcRect l="56700" t="34300" r="31488" b="30001"/>
          <a:stretch>
            <a:fillRect/>
          </a:stretch>
        </p:blipFill>
        <p:spPr bwMode="auto">
          <a:xfrm>
            <a:off x="5676700" y="4941168"/>
            <a:ext cx="1127548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6" name="Picture 22" descr="C:\Documents and Settings\Shleina.SV\Рабочий стол\Архив презентаций\УМК фото\5 диаг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9652" y="5023904"/>
            <a:ext cx="1270460" cy="186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6" cstate="print"/>
          <a:srcRect l="66936" t="35700" r="17314" b="27201"/>
          <a:stretch>
            <a:fillRect/>
          </a:stretch>
        </p:blipFill>
        <p:spPr bwMode="auto">
          <a:xfrm>
            <a:off x="2870981" y="5013176"/>
            <a:ext cx="141298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1" name="Picture 27" descr="C:\Documents and Settings\Shleina.SV\Рабочий стол\Архив презентаций\УМК фото\3 л-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7107" y="5085184"/>
            <a:ext cx="1276701" cy="185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0" name="Picture 26" descr="C:\Documents and Settings\Shleina.SV\Рабочий стол\Архив презентаций\УМК фото\2 диагн 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08" y="5024735"/>
            <a:ext cx="1403648" cy="186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Documents and Settings\Shleina.SV\Рабочий стол\Архив презентаций\УМК фото\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88956">
            <a:off x="7749921" y="2028021"/>
            <a:ext cx="1289189" cy="171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Documents and Settings\Shleina.SV\Рабочий стол\Архив презентаций\УМК фото\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23505">
            <a:off x="6992933" y="2119357"/>
            <a:ext cx="1247265" cy="1656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Shleina.SV\Рабочий стол\Архив презентаций\УМК фото\4 уч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482017">
            <a:off x="1427975" y="2341025"/>
            <a:ext cx="1224136" cy="162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Documents and Settings\Shleina.SV\Рабочий стол\Архив презентаций\УМК фото\9 уч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49129">
            <a:off x="5535227" y="1903050"/>
            <a:ext cx="1221158" cy="160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Shleina.SV\Рабочий стол\Архив презентаций\УМК фото\3 уч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584" y="2048367"/>
            <a:ext cx="1152128" cy="152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Shleina.SV\Рабочий стол\Архив презентаций\УМК фото\2 уч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569224">
            <a:off x="265805" y="2329218"/>
            <a:ext cx="1152128" cy="154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Documents and Settings\Shleina.SV\Рабочий стол\Архив презентаций\УМК фото\8 уч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213415">
            <a:off x="4860614" y="1697347"/>
            <a:ext cx="1238337" cy="164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Documents and Settings\Shleina.SV\Рабочий стол\Архив презентаций\УМК фото\7 уч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96543" y="1655505"/>
            <a:ext cx="1239553" cy="162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Documents and Settings\Shleina.SV\Рабочий стол\Архив презентаций\УМК фото\6 уч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32190">
            <a:off x="3551351" y="1875854"/>
            <a:ext cx="1166987" cy="154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Shleina.SV\Рабочий стол\Архив презентаций\УМК фото\5 уч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9804380">
            <a:off x="2922529" y="2202968"/>
            <a:ext cx="1112988" cy="147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C:\Documents and Settings\Shleina.SV\Рабочий стол\Архив презентаций\УМК фото\2-4 раб пр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7504" y="1306247"/>
            <a:ext cx="792088" cy="1186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C:\Documents and Settings\Shleina.SV\Рабочий стол\Архив презентаций\УМК фото\10-11 класс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60232" y="1260608"/>
            <a:ext cx="864096" cy="130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 cstate="print"/>
          <a:srcRect l="34256" t="18900" r="35032" b="8301"/>
          <a:stretch>
            <a:fillRect/>
          </a:stretch>
        </p:blipFill>
        <p:spPr bwMode="auto">
          <a:xfrm rot="980324">
            <a:off x="7820166" y="3414853"/>
            <a:ext cx="1054763" cy="140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 descr="C:\Documents and Settings\Shleina.SV\Рабочий стол\Архив презентаций\УМК фото\5-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15816" y="1279059"/>
            <a:ext cx="816511" cy="128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3" cstate="print"/>
          <a:srcRect l="33862" t="19166" r="35032" b="8301"/>
          <a:stretch>
            <a:fillRect/>
          </a:stretch>
        </p:blipFill>
        <p:spPr bwMode="auto">
          <a:xfrm rot="2135858">
            <a:off x="5571542" y="3575000"/>
            <a:ext cx="1117605" cy="146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4" cstate="print"/>
          <a:srcRect l="34256" t="20300" r="35032" b="8301"/>
          <a:stretch>
            <a:fillRect/>
          </a:stretch>
        </p:blipFill>
        <p:spPr bwMode="auto">
          <a:xfrm rot="1649452">
            <a:off x="4986918" y="3212353"/>
            <a:ext cx="1082020" cy="141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3" name="Picture 19" descr="C:\Documents and Settings\Shleina.SV\Рабочий стол\Архив презентаций\УМК фото\7 р т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365149" y="3040930"/>
            <a:ext cx="1053261" cy="139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C:\Documents and Settings\Shleina.SV\Рабочий стол\Архив презентаций\УМК фото\6 р т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20268894">
            <a:off x="3774167" y="3223614"/>
            <a:ext cx="932523" cy="137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1" name="Picture 17" descr="C:\Documents and Settings\Shleina.SV\Рабочий стол\Архив презентаций\УМК фото\5 р т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9633223">
            <a:off x="3112411" y="3642596"/>
            <a:ext cx="1000089" cy="135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9" name="Picture 25" descr="C:\Documents and Settings\Shleina.SV\Рабочий стол\Архив презентаций\УМК фото\4 р т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1530134">
            <a:off x="1608914" y="3781554"/>
            <a:ext cx="881783" cy="117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 descr="C:\Documents and Settings\Shleina.SV\Рабочий стол\Архив презентаций\УМК фото\3 р т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57795" y="3573017"/>
            <a:ext cx="921917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7" name="Picture 23" descr="C:\Documents and Settings\Shleina.SV\Рабочий стол\Архив презентаций\УМК фото\2 р т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 rot="20430994">
            <a:off x="353993" y="3803423"/>
            <a:ext cx="879988" cy="116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1" cstate="print"/>
          <a:srcRect l="23625" t="31500" r="61019" b="32101"/>
          <a:stretch>
            <a:fillRect/>
          </a:stretch>
        </p:blipFill>
        <p:spPr bwMode="auto">
          <a:xfrm rot="20470657">
            <a:off x="7215437" y="3316405"/>
            <a:ext cx="1064260" cy="141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4" descr="FP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-1" y="0"/>
            <a:ext cx="1115617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2048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91"/>
            <a:ext cx="9144000" cy="132852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УЧЕБНИКА 3-ГО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7758"/>
            <a:ext cx="8229600" cy="34687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Названия частей урока предлагаются на английском языке</a:t>
            </a:r>
          </a:p>
          <a:p>
            <a:pPr>
              <a:buNone/>
            </a:pP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DO IT TOGETHER</a:t>
            </a:r>
          </a:p>
          <a:p>
            <a:pPr lvl="2">
              <a:buFont typeface="Wingdings" pitchFamily="2" charset="2"/>
              <a:buChar char="ü"/>
            </a:pPr>
            <a:r>
              <a:rPr lang="en-US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DO IT ON YOUR OWN </a:t>
            </a:r>
            <a:endParaRPr lang="ru-RU" sz="3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lvl="2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 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(выполняется в рабочей тетради)</a:t>
            </a:r>
          </a:p>
        </p:txBody>
      </p:sp>
      <p:pic>
        <p:nvPicPr>
          <p:cNvPr id="37889" name="Picture 1" descr="C:\Documents and Settings\palina\Мои документы\скан2\АЯ 2-4\10.jpg"/>
          <p:cNvPicPr>
            <a:picLocks noChangeAspect="1" noChangeArrowheads="1"/>
          </p:cNvPicPr>
          <p:nvPr/>
        </p:nvPicPr>
        <p:blipFill>
          <a:blip r:embed="rId2" cstate="print"/>
          <a:srcRect l="36296" t="65982" r="28804" b="16301"/>
          <a:stretch>
            <a:fillRect/>
          </a:stretch>
        </p:blipFill>
        <p:spPr bwMode="auto">
          <a:xfrm>
            <a:off x="5112412" y="4417410"/>
            <a:ext cx="3256940" cy="2261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Содержимое 2"/>
          <p:cNvSpPr>
            <a:spLocks noGrp="1"/>
          </p:cNvSpPr>
          <p:nvPr>
            <p:ph idx="1"/>
          </p:nvPr>
        </p:nvSpPr>
        <p:spPr>
          <a:xfrm>
            <a:off x="-1" y="69804"/>
            <a:ext cx="8990073" cy="2044728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ПОДАЧА ЛЕКСИКО-ГРАММАТИЧЕСКОГО МАТЕРИАЛА В СПЕЦИАЛЬНЫХ ТАБЛИЦАХ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 cstate="print"/>
          <a:srcRect t="4852"/>
          <a:stretch>
            <a:fillRect/>
          </a:stretch>
        </p:blipFill>
        <p:spPr bwMode="auto">
          <a:xfrm>
            <a:off x="583295" y="1749402"/>
            <a:ext cx="7822570" cy="214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474" y="3867156"/>
            <a:ext cx="6585696" cy="295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190440" y="69804"/>
            <a:ext cx="8715375" cy="1349415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ПОДАЧА НОВОГО МАТЕРИАЛА ЧЕРЕЗ ФОРМУЛИРОВКУ ЗАДАНИЙ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 cstate="print"/>
          <a:srcRect l="886" r="2990"/>
          <a:stretch>
            <a:fillRect/>
          </a:stretch>
        </p:blipFill>
        <p:spPr bwMode="auto">
          <a:xfrm>
            <a:off x="190440" y="1275090"/>
            <a:ext cx="8653581" cy="35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 cstate="print"/>
          <a:srcRect l="7166" t="10870" r="10131"/>
          <a:stretch>
            <a:fillRect/>
          </a:stretch>
        </p:blipFill>
        <p:spPr bwMode="auto">
          <a:xfrm>
            <a:off x="153928" y="4889520"/>
            <a:ext cx="8770244" cy="173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>
          <a:xfrm>
            <a:off x="500063" y="106317"/>
            <a:ext cx="8229600" cy="126685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НАЛИЧИЕ ЛИНГВО-СТРАНОВЕДЧЕСКОГО МАТЕРИАЛА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151" y="1849265"/>
            <a:ext cx="9147543" cy="39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0" y="106317"/>
            <a:ext cx="8953560" cy="127003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НАЛИЧИЕ ЭЛЕМЕНТОВ ЭВРИСТИЧЕСКОГО МЕТОДА ОБУЧЕНИЯ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19" y="1274733"/>
            <a:ext cx="8427763" cy="543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467544" y="33291"/>
            <a:ext cx="8229600" cy="12316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ИСПОЛЬЗОВАНИЕ РИФМОВОК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822" y="1274733"/>
            <a:ext cx="9074408" cy="499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04759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УМК 4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>
            <a:off x="143508" y="835476"/>
            <a:ext cx="8722744" cy="5797880"/>
            <a:chOff x="143508" y="835476"/>
            <a:chExt cx="8722744" cy="579788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4180" t="34733" r="26567" b="43217"/>
            <a:stretch>
              <a:fillRect/>
            </a:stretch>
          </p:blipFill>
          <p:spPr bwMode="auto">
            <a:xfrm>
              <a:off x="3455876" y="1700809"/>
              <a:ext cx="1872208" cy="2556284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2368" t="34733" r="38379" b="43217"/>
            <a:stretch>
              <a:fillRect/>
            </a:stretch>
          </p:blipFill>
          <p:spPr bwMode="auto">
            <a:xfrm>
              <a:off x="1295635" y="1736811"/>
              <a:ext cx="1915685" cy="2520281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28940" t="41733" r="55507" b="21517"/>
            <a:stretch>
              <a:fillRect/>
            </a:stretch>
          </p:blipFill>
          <p:spPr bwMode="auto">
            <a:xfrm>
              <a:off x="7344308" y="2960948"/>
              <a:ext cx="1516968" cy="2016223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</p:pic>
        <p:pic>
          <p:nvPicPr>
            <p:cNvPr id="4101" name="Picture 5" descr="C:\Documents and Settings\Shleina.SV\Рабочий стол\Архив презентаций\УМК фото\4 р т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836712"/>
              <a:ext cx="1548172" cy="2016224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</p:pic>
        <p:pic>
          <p:nvPicPr>
            <p:cNvPr id="4100" name="Picture 4" descr="C:\Documents and Settings\Shleina.SV\Рабочий стол\Архив презентаций\УМК фото\4 л-г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4108" y="2960948"/>
              <a:ext cx="1498208" cy="2016223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</p:pic>
        <p:pic>
          <p:nvPicPr>
            <p:cNvPr id="4099" name="Picture 3" descr="C:\Documents and Settings\Shleina.SV\Рабочий стол\Архив презентаций\УМК фото\4 кн для у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3" y="3104964"/>
              <a:ext cx="832593" cy="133214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</p:pic>
        <p:pic>
          <p:nvPicPr>
            <p:cNvPr id="4098" name="Picture 2" descr="C:\Documents and Settings\Shleina.SV\Рабочий стол\Архив презентаций\УМК фото\4 диагн раб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44308" y="835476"/>
              <a:ext cx="1521944" cy="201746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35831" t="13384" r="36804" b="13117"/>
            <a:stretch>
              <a:fillRect/>
            </a:stretch>
          </p:blipFill>
          <p:spPr bwMode="auto">
            <a:xfrm>
              <a:off x="143508" y="1202086"/>
              <a:ext cx="824778" cy="1277534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95536" y="4833156"/>
              <a:ext cx="4716524" cy="10441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kumimoji="0" lang="ru-RU" sz="20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j-cs"/>
                </a:rPr>
                <a:t>Аудиоматериал располагается на сайте </a:t>
              </a:r>
            </a:p>
            <a:p>
              <a:pPr>
                <a:spcBef>
                  <a:spcPct val="0"/>
                </a:spcBef>
              </a:pPr>
              <a:r>
                <a:rPr lang="de-CH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itchFamily="18" charset="0"/>
                  <a:ea typeface="Cambria Math" pitchFamily="18" charset="0"/>
                  <a:cs typeface="+mj-cs"/>
                </a:rPr>
                <a:t>http://drofa-ventana.ru/ </a:t>
              </a:r>
              <a:r>
                <a:rPr lang="ru-RU" sz="20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itchFamily="18" charset="0"/>
                  <a:ea typeface="Cambria Math" pitchFamily="18" charset="0"/>
                  <a:cs typeface="+mj-cs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kumimoji="0" lang="ru-RU" sz="20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itchFamily="18" charset="0"/>
                  <a:ea typeface="Cambria Math" pitchFamily="18" charset="0"/>
                  <a:cs typeface="+mj-cs"/>
                </a:rPr>
                <a:t>для бесплатного скачивания 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 l="64180" t="27600" r="26367" b="50700"/>
            <a:stretch>
              <a:fillRect/>
            </a:stretch>
          </p:blipFill>
          <p:spPr bwMode="auto">
            <a:xfrm>
              <a:off x="6516216" y="4587729"/>
              <a:ext cx="1584176" cy="2045627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УЧЕБНИК 4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ПРЕДМЕТНОЕ СОДЕРЖАНИЕ</a:t>
            </a:r>
            <a:endParaRPr lang="ru-RU" sz="36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712889"/>
            <a:ext cx="8229600" cy="3994150"/>
          </a:xfrm>
        </p:spPr>
        <p:txBody>
          <a:bodyPr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Meet John Barker and His Family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My Day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At Home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I Go to School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I Love Food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The Weather We Have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At the Weekend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356" name="Picture 8" descr="Rainbow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494" y="2370123"/>
            <a:ext cx="2217737" cy="28797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06317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УЧЕБНИК 4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ОСОБЕННОСТИ</a:t>
            </a:r>
            <a:endParaRPr lang="ru-RU" sz="36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1379" name="Содержимое 2"/>
          <p:cNvSpPr>
            <a:spLocks noGrp="1"/>
          </p:cNvSpPr>
          <p:nvPr>
            <p:ph idx="1"/>
          </p:nvPr>
        </p:nvSpPr>
        <p:spPr>
          <a:xfrm>
            <a:off x="3203848" y="1376772"/>
            <a:ext cx="2962672" cy="642938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НАЛИЧИЕ ДИКТАНТОВ</a:t>
            </a: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2" cstate="print"/>
          <a:srcRect l="565" r="5362" b="4990"/>
          <a:stretch>
            <a:fillRect/>
          </a:stretch>
        </p:blipFill>
        <p:spPr bwMode="auto">
          <a:xfrm>
            <a:off x="0" y="2060848"/>
            <a:ext cx="903908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Содержимое 2"/>
          <p:cNvSpPr>
            <a:spLocks noGrp="1"/>
          </p:cNvSpPr>
          <p:nvPr>
            <p:ph idx="1"/>
          </p:nvPr>
        </p:nvSpPr>
        <p:spPr>
          <a:xfrm>
            <a:off x="-65151" y="8620"/>
            <a:ext cx="9144000" cy="1776452"/>
          </a:xfrm>
        </p:spPr>
        <p:txBody>
          <a:bodyPr>
            <a:no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НАЛИЧИЕ ЛИНГВОСТРАНОВЕДЧЕСКОГО МАТЕРИАЛА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СОПОСТАВЛЕНИЕ РУССКИХ И АНГЛИЙСКИХ РЕАЛИЙ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6421" t="17934" r="25188" b="27467"/>
          <a:stretch>
            <a:fillRect/>
          </a:stretch>
        </p:blipFill>
        <p:spPr bwMode="auto">
          <a:xfrm>
            <a:off x="1259632" y="1468963"/>
            <a:ext cx="6680517" cy="534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23528" y="1592796"/>
            <a:ext cx="8247385" cy="471517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Серия написана в условиях утвержденного ФГОС и реализует все обозначенные в нем требования</a:t>
            </a:r>
            <a:r>
              <a:rPr lang="en-US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;</a:t>
            </a: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Все учебники 2-11 имеют гриф Министерства образования и науки РФ;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en-US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Обеспечивают пошаговое достижение личностных, </a:t>
            </a:r>
            <a:r>
              <a:rPr lang="ru-RU" sz="2800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метапредметных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и предметных результатов обучения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СООТВЕТСТВИЕ УМК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“RAINBOW ENGLISH”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НОВЫМ ГОСУДАРСТВЕННЫМ СТАНДАРТАМ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540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Содержимое 2"/>
          <p:cNvSpPr>
            <a:spLocks noGrp="1"/>
          </p:cNvSpPr>
          <p:nvPr>
            <p:ph idx="1"/>
          </p:nvPr>
        </p:nvSpPr>
        <p:spPr>
          <a:xfrm>
            <a:off x="457200" y="93609"/>
            <a:ext cx="8229600" cy="1765332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ВВЕДЕНИЕ РАЗДЕЛА САМООЦЕНКИ В УРОКАХ ПОДВЕДЕНИЯ ИТОГОВ 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SUMMING UP)</a:t>
            </a: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953" y="2147739"/>
            <a:ext cx="8514026" cy="40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Содержимое 2"/>
          <p:cNvSpPr>
            <a:spLocks noGrp="1"/>
          </p:cNvSpPr>
          <p:nvPr>
            <p:ph idx="1"/>
          </p:nvPr>
        </p:nvSpPr>
        <p:spPr>
          <a:xfrm>
            <a:off x="684212" y="179343"/>
            <a:ext cx="7466061" cy="1114463"/>
          </a:xfrm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ОБУЧЕНИЕ РЕЧИ ПО ОБРАЗЦУ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 cstate="print"/>
          <a:srcRect l="1592" r="989"/>
          <a:stretch>
            <a:fillRect/>
          </a:stretch>
        </p:blipFill>
        <p:spPr bwMode="auto">
          <a:xfrm>
            <a:off x="-65151" y="1238220"/>
            <a:ext cx="9188340" cy="428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518" y="44624"/>
            <a:ext cx="8229600" cy="11334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НАЧАЛО ЦЕЛЕНАПРАВЛЕННОЙ РАБОТЫ НАД ТРАНСКРИПЦИЕЙ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9768" t="33333" r="21842" b="21517"/>
          <a:stretch>
            <a:fillRect/>
          </a:stretch>
        </p:blipFill>
        <p:spPr bwMode="auto">
          <a:xfrm>
            <a:off x="0" y="1088740"/>
            <a:ext cx="5580112" cy="369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6618" t="47900" r="25582" b="30050"/>
          <a:stretch>
            <a:fillRect/>
          </a:stretch>
        </p:blipFill>
        <p:spPr bwMode="auto">
          <a:xfrm>
            <a:off x="2663788" y="4725144"/>
            <a:ext cx="6228692" cy="204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1133480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НАЛИЧИЕ ПРОЕКТНЫХ ЗАДАНИЙ</a:t>
            </a:r>
          </a:p>
          <a:p>
            <a:endParaRPr lang="ru-RU" dirty="0"/>
          </a:p>
        </p:txBody>
      </p:sp>
      <p:pic>
        <p:nvPicPr>
          <p:cNvPr id="24577" name="Picture 1" descr="G:\Приглашение Шайхелисламову059.jpg"/>
          <p:cNvPicPr>
            <a:picLocks noChangeAspect="1" noChangeArrowheads="1"/>
          </p:cNvPicPr>
          <p:nvPr/>
        </p:nvPicPr>
        <p:blipFill>
          <a:blip r:embed="rId2" cstate="print"/>
          <a:srcRect l="10358" t="48292" r="33" b="10660"/>
          <a:stretch>
            <a:fillRect/>
          </a:stretch>
        </p:blipFill>
        <p:spPr bwMode="auto">
          <a:xfrm>
            <a:off x="158333" y="869320"/>
            <a:ext cx="8770151" cy="5836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8620"/>
            <a:ext cx="9144000" cy="1656184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ПОДАЧА  ЛЕКСИКО-ГРАММАТИЧЕСКОГО  МАТЕРИАЛА  НА  ЦВЕТНЫХ ПЛАШКАХ</a:t>
            </a:r>
          </a:p>
          <a:p>
            <a:pPr algn="ctr"/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3115" t="41033" r="22235" b="30617"/>
          <a:stretch>
            <a:fillRect/>
          </a:stretch>
        </p:blipFill>
        <p:spPr bwMode="auto">
          <a:xfrm>
            <a:off x="-35623" y="1772816"/>
            <a:ext cx="907478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-108520" y="8620"/>
            <a:ext cx="9252520" cy="208823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НАЧАЛО РАБОТЫ НАД ДИФФЕРЕНЦИАЦИЕЙ ЛЕКСИЧЕСКИХ ЕДИНИЦ</a:t>
            </a:r>
          </a:p>
          <a:p>
            <a:endParaRPr lang="ru-RU" sz="3600" dirty="0"/>
          </a:p>
        </p:txBody>
      </p:sp>
      <p:pic>
        <p:nvPicPr>
          <p:cNvPr id="22529" name="Picture 1" descr="G:\Приглашение Шайхелисламову061.jpg"/>
          <p:cNvPicPr>
            <a:picLocks noChangeAspect="1" noChangeArrowheads="1"/>
          </p:cNvPicPr>
          <p:nvPr/>
        </p:nvPicPr>
        <p:blipFill>
          <a:blip r:embed="rId2" cstate="print"/>
          <a:srcRect l="7084" t="49709" r="9685" b="19333"/>
          <a:stretch>
            <a:fillRect/>
          </a:stretch>
        </p:blipFill>
        <p:spPr bwMode="auto">
          <a:xfrm>
            <a:off x="215516" y="1947027"/>
            <a:ext cx="8672963" cy="468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6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КНИГА ДЛЯ ДОМАШНЕГО ЧТЕНИЯ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" name="Группа 9"/>
          <p:cNvGrpSpPr/>
          <p:nvPr/>
        </p:nvGrpSpPr>
        <p:grpSpPr>
          <a:xfrm>
            <a:off x="143508" y="692696"/>
            <a:ext cx="4248472" cy="5976664"/>
            <a:chOff x="0" y="288032"/>
            <a:chExt cx="3708412" cy="598528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0759" t="91214" r="37395" b="3101"/>
            <a:stretch>
              <a:fillRect/>
            </a:stretch>
          </p:blipFill>
          <p:spPr bwMode="auto">
            <a:xfrm>
              <a:off x="242628" y="5813470"/>
              <a:ext cx="3141240" cy="459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6815" t="9751" r="37395" b="21146"/>
            <a:stretch>
              <a:fillRect/>
            </a:stretch>
          </p:blipFill>
          <p:spPr bwMode="auto">
            <a:xfrm>
              <a:off x="0" y="288032"/>
              <a:ext cx="3708412" cy="558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38784" t="27250" r="35623" b="12901"/>
          <a:stretch>
            <a:fillRect/>
          </a:stretch>
        </p:blipFill>
        <p:spPr bwMode="auto">
          <a:xfrm>
            <a:off x="4538944" y="872716"/>
            <a:ext cx="4461548" cy="58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576" t="31656" r="37471" b="16636"/>
          <a:stretch>
            <a:fillRect/>
          </a:stretch>
        </p:blipFill>
        <p:spPr bwMode="auto">
          <a:xfrm>
            <a:off x="1855083" y="656692"/>
            <a:ext cx="5369581" cy="60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КНИГА ДЛЯ ДОМАШНЕГО ЧТЕНИЯ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SUPPLEMENTARY MATERIAL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234" t="17337" r="34786" b="19573"/>
          <a:stretch>
            <a:fillRect/>
          </a:stretch>
        </p:blipFill>
        <p:spPr bwMode="auto">
          <a:xfrm>
            <a:off x="1979712" y="656691"/>
            <a:ext cx="5148572" cy="609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6"/>
          <p:cNvGrpSpPr/>
          <p:nvPr/>
        </p:nvGrpSpPr>
        <p:grpSpPr>
          <a:xfrm>
            <a:off x="143509" y="2168858"/>
            <a:ext cx="8712967" cy="4140462"/>
            <a:chOff x="143509" y="836711"/>
            <a:chExt cx="8712967" cy="4140462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0707" t="62383" r="50040" b="15917"/>
            <a:stretch>
              <a:fillRect/>
            </a:stretch>
          </p:blipFill>
          <p:spPr bwMode="auto">
            <a:xfrm>
              <a:off x="7344308" y="2960948"/>
              <a:ext cx="1512168" cy="198022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796" t="19684" r="15345" b="58348"/>
            <a:stretch>
              <a:fillRect/>
            </a:stretch>
          </p:blipFill>
          <p:spPr bwMode="auto">
            <a:xfrm>
              <a:off x="5544108" y="2960949"/>
              <a:ext cx="1512168" cy="201622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4135" t="19684" r="26415" b="58348"/>
            <a:stretch>
              <a:fillRect/>
            </a:stretch>
          </p:blipFill>
          <p:spPr bwMode="auto">
            <a:xfrm>
              <a:off x="5508104" y="836711"/>
              <a:ext cx="1548172" cy="202446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2322" t="19684" r="38228" b="58348"/>
            <a:stretch>
              <a:fillRect/>
            </a:stretch>
          </p:blipFill>
          <p:spPr bwMode="auto">
            <a:xfrm>
              <a:off x="7344308" y="836711"/>
              <a:ext cx="1512167" cy="20162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5973" t="62383" r="14754" b="15917"/>
            <a:stretch>
              <a:fillRect/>
            </a:stretch>
          </p:blipFill>
          <p:spPr bwMode="auto">
            <a:xfrm>
              <a:off x="1331640" y="1736812"/>
              <a:ext cx="1887306" cy="252028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4135" t="62383" r="26415" b="15917"/>
            <a:stretch>
              <a:fillRect/>
            </a:stretch>
          </p:blipFill>
          <p:spPr bwMode="auto">
            <a:xfrm>
              <a:off x="3455876" y="1700807"/>
              <a:ext cx="1872208" cy="255628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2322" t="62383" r="39803" b="15917"/>
            <a:stretch>
              <a:fillRect/>
            </a:stretch>
          </p:blipFill>
          <p:spPr bwMode="auto">
            <a:xfrm>
              <a:off x="179513" y="3104964"/>
              <a:ext cx="828092" cy="133214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940" t="62383" r="62837" b="15917"/>
            <a:stretch>
              <a:fillRect/>
            </a:stretch>
          </p:blipFill>
          <p:spPr bwMode="auto">
            <a:xfrm>
              <a:off x="143509" y="1196752"/>
              <a:ext cx="824656" cy="126014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8012"/>
            <a:ext cx="8928484" cy="1628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АНГЛИЙСКИЙ ЯЗЫК 5-11 КЛ.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О.В.Афанасьевой, И.В.Михеевой, К.М.Барановой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27584" y="1808820"/>
            <a:ext cx="4716524" cy="10441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Аудиоматериал располагается на сайте </a:t>
            </a:r>
          </a:p>
          <a:p>
            <a:pPr algn="ctr">
              <a:spcBef>
                <a:spcPct val="0"/>
              </a:spcBef>
            </a:pPr>
            <a:r>
              <a:rPr lang="de-CH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http://drofa-ventana.ru/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для бесплатного скачивания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501079" y="1880828"/>
            <a:ext cx="8247385" cy="471517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Обеспечивают интегративный подход к изучению ИЯ, что предусматривает решение задач:</a:t>
            </a: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практического владения языком;</a:t>
            </a: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воспитательного характера;</a:t>
            </a: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культурного и межкультурного характера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Ориентированы на подготовку к ОГЭ и ЕГЭ</a:t>
            </a: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endParaRPr lang="ru-RU" dirty="0" smtClean="0">
              <a:solidFill>
                <a:schemeClr val="tx2"/>
              </a:solidFill>
              <a:latin typeface="Cambria Math" pitchFamily="18" charset="0"/>
              <a:ea typeface="Cambria Math" pitchFamily="18" charset="0"/>
            </a:endParaRP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Char char="ü"/>
            </a:pPr>
            <a:endParaRPr lang="ru-RU" dirty="0" smtClean="0">
              <a:solidFill>
                <a:schemeClr val="tx2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25252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СООТВЕТСТВИЕ УМК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“RAINBOW ENGLISH”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НОВЫМ ГОСУДАРСТВЕННЫМ СТАНДАРТАМ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5407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ОСНОВНАЯ ОБЩЕОБРАЗОВАТЕЛЬНАЯ ШКОЛА 5 класс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11027"/>
            <a:ext cx="8229600" cy="40862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содержание. 6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Units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Holidays Are Over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Family History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Healthy Ways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After School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From Place to Place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About Russia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3000" b="1" dirty="0" smtClean="0">
              <a:solidFill>
                <a:schemeClr val="tx2"/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6" descr="img041"/>
          <p:cNvPicPr>
            <a:picLocks noChangeAspect="1" noChangeArrowheads="1"/>
          </p:cNvPicPr>
          <p:nvPr/>
        </p:nvPicPr>
        <p:blipFill>
          <a:blip r:embed="rId2" cstate="print"/>
          <a:srcRect l="13335" t="45007" r="19993" b="29997"/>
          <a:stretch>
            <a:fillRect/>
          </a:stretch>
        </p:blipFill>
        <p:spPr bwMode="auto">
          <a:xfrm>
            <a:off x="3851920" y="2924944"/>
            <a:ext cx="5076564" cy="253828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t="31447" r="23081" b="9554"/>
          <a:stretch/>
        </p:blipFill>
        <p:spPr bwMode="auto">
          <a:xfrm>
            <a:off x="53392" y="692696"/>
            <a:ext cx="8911096" cy="612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307" y="-8520"/>
            <a:ext cx="7488832" cy="80922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МЕТОДИЧЕСКАЯ КАРТА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79"/>
            <a:ext cx="8229600" cy="7080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УЧЕБНИКА 5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532" y="980728"/>
            <a:ext cx="8229600" cy="439261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Наличие специальных разделов: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Book Guide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Nota </a:t>
            </a:r>
            <a:r>
              <a:rPr lang="en-US" sz="2800" i="1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bene</a:t>
            </a:r>
            <a:endParaRPr lang="en-US" sz="2800" i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Language and culture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Round-up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Test yourself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Enjoy yourself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Word box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Reference grammar</a:t>
            </a:r>
          </a:p>
          <a:p>
            <a:pPr marL="640080" lvl="1" indent="-246888" eaLnBrk="1" fontAlgn="auto" hangingPunct="1">
              <a:spcAft>
                <a:spcPts val="0"/>
              </a:spcAft>
              <a:buNone/>
              <a:defRPr/>
            </a:pPr>
            <a:endParaRPr lang="en-US" sz="2800" b="1" i="1" dirty="0" smtClean="0">
              <a:solidFill>
                <a:schemeClr val="tx2"/>
              </a:solidFill>
              <a:latin typeface="+mj-lt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3000" b="1" dirty="0" smtClean="0">
              <a:solidFill>
                <a:schemeClr val="tx2"/>
              </a:solidFill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6" descr="46"/>
          <p:cNvPicPr>
            <a:picLocks noChangeAspect="1" noChangeArrowheads="1"/>
          </p:cNvPicPr>
          <p:nvPr/>
        </p:nvPicPr>
        <p:blipFill>
          <a:blip r:embed="rId2" cstate="print"/>
          <a:srcRect l="21815" t="23169" r="14195" b="55697"/>
          <a:stretch>
            <a:fillRect/>
          </a:stretch>
        </p:blipFill>
        <p:spPr bwMode="auto">
          <a:xfrm>
            <a:off x="4067943" y="4401108"/>
            <a:ext cx="4990155" cy="226825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ДРУГИЕ ОСОБЕННОСТИ                       УЧЕБНИКА 5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8152"/>
            <a:ext cx="8229600" cy="388506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Увеличение количества творческих заданий;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Задания на языковую догадку;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Увеличение страноведческого материала о странах изучаемого языка и России;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Введение заданий в формате ОГЭ;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Усиление работы над письменной речью: диктанты, письма, открытки;</a:t>
            </a:r>
          </a:p>
        </p:txBody>
      </p:sp>
      <p:pic>
        <p:nvPicPr>
          <p:cNvPr id="4" name="Picture 6" descr="8-12-C035"/>
          <p:cNvPicPr>
            <a:picLocks noChangeAspect="1" noChangeArrowheads="1"/>
          </p:cNvPicPr>
          <p:nvPr/>
        </p:nvPicPr>
        <p:blipFill>
          <a:blip r:embed="rId2" cstate="print"/>
          <a:srcRect l="7444" t="10952" r="72705" b="79921"/>
          <a:stretch>
            <a:fillRect/>
          </a:stretch>
        </p:blipFill>
        <p:spPr bwMode="auto">
          <a:xfrm>
            <a:off x="5104859" y="4329100"/>
            <a:ext cx="3629203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571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4718" t="14632" r="51515" b="69517"/>
          <a:stretch>
            <a:fillRect/>
          </a:stretch>
        </p:blipFill>
        <p:spPr bwMode="auto">
          <a:xfrm>
            <a:off x="79808" y="116631"/>
            <a:ext cx="4096148" cy="212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25412" t="68945" r="19855" b="13505"/>
          <a:stretch>
            <a:fillRect/>
          </a:stretch>
        </p:blipFill>
        <p:spPr bwMode="auto">
          <a:xfrm>
            <a:off x="251520" y="2456892"/>
            <a:ext cx="80648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 l="37603" t="26608" r="36167" b="48377"/>
          <a:stretch>
            <a:fillRect/>
          </a:stretch>
        </p:blipFill>
        <p:spPr bwMode="auto">
          <a:xfrm>
            <a:off x="6408712" y="620688"/>
            <a:ext cx="2123728" cy="157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/>
          <a:srcRect l="25185" t="41373" r="20155" b="47134"/>
          <a:stretch>
            <a:fillRect/>
          </a:stretch>
        </p:blipFill>
        <p:spPr bwMode="auto">
          <a:xfrm>
            <a:off x="150708" y="4473116"/>
            <a:ext cx="834572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0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3" b="9134"/>
          <a:stretch/>
        </p:blipFill>
        <p:spPr bwMode="auto">
          <a:xfrm>
            <a:off x="17361" y="404664"/>
            <a:ext cx="8983131" cy="598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4" t="61693" r="24128" b="15509"/>
          <a:stretch/>
        </p:blipFill>
        <p:spPr bwMode="auto">
          <a:xfrm>
            <a:off x="431540" y="2348880"/>
            <a:ext cx="3528392" cy="249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1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6632"/>
            <a:ext cx="8928484" cy="1296144"/>
          </a:xfrm>
        </p:spPr>
        <p:txBody>
          <a:bodyPr>
            <a:normAutofit lnSpcReduction="10000"/>
          </a:bodyPr>
          <a:lstStyle/>
          <a:p>
            <a:pPr lvl="0" algn="ctr">
              <a:buClr>
                <a:srgbClr val="0BD0D9"/>
              </a:buClr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НАЛИЧИЕ ЗАДАНИЙ </a:t>
            </a:r>
          </a:p>
          <a:p>
            <a:pPr lvl="0" algn="ctr">
              <a:buClr>
                <a:srgbClr val="0BD0D9"/>
              </a:buClr>
              <a:buNone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НА ЯЗЫКОВУЮ ДОГАДКУ</a:t>
            </a:r>
          </a:p>
          <a:p>
            <a:pPr algn="ctr"/>
            <a:endParaRPr lang="ru-RU" dirty="0"/>
          </a:p>
        </p:txBody>
      </p:sp>
      <p:pic>
        <p:nvPicPr>
          <p:cNvPr id="4" name="Picture 2" descr="C:\Documents and Settings\palina\Мои документы\img142.jpg"/>
          <p:cNvPicPr>
            <a:picLocks noChangeAspect="1" noChangeArrowheads="1"/>
          </p:cNvPicPr>
          <p:nvPr/>
        </p:nvPicPr>
        <p:blipFill>
          <a:blip r:embed="rId2" cstate="print"/>
          <a:srcRect l="8919" t="34109" r="19725" b="49710"/>
          <a:stretch>
            <a:fillRect/>
          </a:stretch>
        </p:blipFill>
        <p:spPr bwMode="auto">
          <a:xfrm>
            <a:off x="-50914" y="1880827"/>
            <a:ext cx="9123414" cy="285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0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5813" t="15231" r="20673" b="15567"/>
          <a:stretch>
            <a:fillRect/>
          </a:stretch>
        </p:blipFill>
        <p:spPr bwMode="auto">
          <a:xfrm>
            <a:off x="1368825" y="116633"/>
            <a:ext cx="6587551" cy="66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32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2402" t="17239" r="23834" b="17253"/>
          <a:stretch>
            <a:fillRect/>
          </a:stretch>
        </p:blipFill>
        <p:spPr bwMode="auto">
          <a:xfrm>
            <a:off x="1024659" y="80628"/>
            <a:ext cx="7075733" cy="672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3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УЧЕБНИКА 6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9750" y="1448780"/>
            <a:ext cx="6718300" cy="3996444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содержание. 6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Units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Two Capitals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Visiting Britain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Traditions, Holidays</a:t>
            </a:r>
            <a:r>
              <a:rPr lang="ru-RU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Festivals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Country Across the Ocean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Favourite</a:t>
            </a: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Pastimes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What We Are</a:t>
            </a:r>
            <a:r>
              <a:rPr lang="ru-RU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Like</a:t>
            </a:r>
          </a:p>
          <a:p>
            <a:pPr>
              <a:defRPr/>
            </a:pP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7" descr="8-12-C036"/>
          <p:cNvPicPr>
            <a:picLocks noChangeAspect="1" noChangeArrowheads="1"/>
          </p:cNvPicPr>
          <p:nvPr/>
        </p:nvPicPr>
        <p:blipFill>
          <a:blip r:embed="rId2" cstate="print"/>
          <a:srcRect l="81158" t="50434" r="9079" b="40570"/>
          <a:stretch>
            <a:fillRect/>
          </a:stretch>
        </p:blipFill>
        <p:spPr bwMode="auto">
          <a:xfrm>
            <a:off x="7200292" y="4653136"/>
            <a:ext cx="1404156" cy="175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orthographicFront">
              <a:rot lat="0" lon="21299999" rev="21299999"/>
            </a:camera>
            <a:lightRig rig="threePt" dir="t"/>
          </a:scene3d>
        </p:spPr>
      </p:pic>
      <p:pic>
        <p:nvPicPr>
          <p:cNvPr id="5" name="Picture 7" descr="8-12-C036"/>
          <p:cNvPicPr>
            <a:picLocks noChangeAspect="1" noChangeArrowheads="1"/>
          </p:cNvPicPr>
          <p:nvPr/>
        </p:nvPicPr>
        <p:blipFill>
          <a:blip r:embed="rId2" cstate="print"/>
          <a:srcRect l="35774" t="46475" r="49764" b="40100"/>
          <a:stretch>
            <a:fillRect/>
          </a:stretch>
        </p:blipFill>
        <p:spPr bwMode="auto">
          <a:xfrm>
            <a:off x="179512" y="3789040"/>
            <a:ext cx="1728192" cy="217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1958" name="Picture 6" descr="C:\Users\Acer\Desktop\scans_rainbow\6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1268413"/>
            <a:ext cx="1343025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300" cy="50403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активность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Clr>
                <a:srgbClr val="002060"/>
              </a:buClr>
              <a:buNone/>
              <a:defRPr/>
            </a:pPr>
            <a:r>
              <a:rPr lang="en-US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</a:t>
            </a:r>
            <a:r>
              <a:rPr lang="ru-RU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(коммуникативная и познавательная)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сознательность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доступность и посильность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прочность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личностно-ориентированная направленность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 основе УМК –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ЛИЧНОСТНО-ДЕЯТЕЛЬНОСТНЫЙ ПОДХОД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4319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ПРИНЦИПЫ ОБУЧЕНИЯ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5" descr="82"/>
          <p:cNvPicPr>
            <a:picLocks noChangeAspect="1" noChangeArrowheads="1"/>
          </p:cNvPicPr>
          <p:nvPr/>
        </p:nvPicPr>
        <p:blipFill>
          <a:blip r:embed="rId2" cstate="print"/>
          <a:srcRect l="28825" t="75027" r="44455" b="12486"/>
          <a:stretch>
            <a:fillRect/>
          </a:stretch>
        </p:blipFill>
        <p:spPr bwMode="auto">
          <a:xfrm>
            <a:off x="6011863" y="4076700"/>
            <a:ext cx="28940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644"/>
            <a:ext cx="8229600" cy="6120680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ENJOY YOURSELF</a:t>
            </a: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algn="ctr">
              <a:buFont typeface="Wingdings 2" pitchFamily="18" charset="2"/>
              <a:buNone/>
              <a:defRPr/>
            </a:pPr>
            <a:endParaRPr lang="en-US" sz="36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Публицистический текст в формате ОГЭ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Лимерик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English Roses </a:t>
            </a:r>
            <a:endParaRPr lang="ru-RU" sz="3200" i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None/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(художественный текст в частях)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Песни, стихи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Раздел «</a:t>
            </a:r>
            <a:r>
              <a:rPr lang="en-US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Did you know that..?</a:t>
            </a:r>
            <a:r>
              <a:rPr lang="ru-RU" sz="32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»</a:t>
            </a:r>
            <a:r>
              <a:rPr lang="en-US" sz="1800" b="1" dirty="0" smtClean="0">
                <a:solidFill>
                  <a:srgbClr val="04617B"/>
                </a:solidFill>
                <a:latin typeface="Calibri"/>
              </a:rPr>
              <a:t/>
            </a:r>
            <a:br>
              <a:rPr lang="en-US" sz="1800" b="1" dirty="0" smtClean="0">
                <a:solidFill>
                  <a:srgbClr val="04617B"/>
                </a:solidFill>
                <a:latin typeface="Calibri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СОДЕРЖАТЕЛЬНЫЕ НОВОВВЕДЕНИЯ В УЧЕБНИКЕ 6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92796"/>
            <a:ext cx="8229600" cy="43211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Целенаправленная работа над словообразованием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Элементы сопоставления лингвистических и культурологических явлений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Построение высказывания на основе</a:t>
            </a:r>
          </a:p>
          <a:p>
            <a:pPr marL="907542" lvl="1" indent="-514350">
              <a:buFont typeface="Wingdings" pitchFamily="2" charset="2"/>
              <a:buChar char="ü"/>
              <a:defRPr/>
            </a:pPr>
            <a:r>
              <a:rPr lang="ru-RU" sz="3000" dirty="0" smtClean="0">
                <a:solidFill>
                  <a:srgbClr val="002060"/>
                </a:solidFill>
                <a:latin typeface="+mj-lt"/>
              </a:rPr>
              <a:t>слов и словосочетаний</a:t>
            </a:r>
          </a:p>
          <a:p>
            <a:pPr marL="907542" lvl="1" indent="-514350">
              <a:buFont typeface="Wingdings" pitchFamily="2" charset="2"/>
              <a:buChar char="ü"/>
              <a:defRPr/>
            </a:pPr>
            <a:r>
              <a:rPr lang="ru-RU" sz="3000" dirty="0" smtClean="0">
                <a:solidFill>
                  <a:srgbClr val="002060"/>
                </a:solidFill>
                <a:latin typeface="+mj-lt"/>
              </a:rPr>
              <a:t>плана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СОДЕРЖАТЕЛЬНЫЕ НОВОВВЕДЕНИЯ В УЧЕБНИКЕ 6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20788"/>
            <a:ext cx="8229600" cy="38893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Вариативные способы выражения одного лингвистического явления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30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Сведения о США и Британии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30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Российские традиции. </a:t>
            </a:r>
          </a:p>
          <a:p>
            <a:pPr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Москва и Петербург</a:t>
            </a:r>
          </a:p>
        </p:txBody>
      </p:sp>
      <p:pic>
        <p:nvPicPr>
          <p:cNvPr id="4" name="Picture 13" descr="img039"/>
          <p:cNvPicPr>
            <a:picLocks noChangeAspect="1" noChangeArrowheads="1"/>
          </p:cNvPicPr>
          <p:nvPr/>
        </p:nvPicPr>
        <p:blipFill>
          <a:blip r:embed="rId2" cstate="print"/>
          <a:srcRect l="5634" t="42539" r="61967" b="37187"/>
          <a:stretch>
            <a:fillRect/>
          </a:stretch>
        </p:blipFill>
        <p:spPr bwMode="auto">
          <a:xfrm>
            <a:off x="5040052" y="3681028"/>
            <a:ext cx="3744416" cy="29304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ПРОЕКТНАЯ ДЕЯТЕЛЬНОСТЬ</a:t>
            </a:r>
          </a:p>
        </p:txBody>
      </p:sp>
      <p:pic>
        <p:nvPicPr>
          <p:cNvPr id="390147" name="Picture 2" descr="C:\Users\Acer\Desktop\scans_rainbow\6_1_144.jpg"/>
          <p:cNvPicPr>
            <a:picLocks noChangeAspect="1" noChangeArrowheads="1"/>
          </p:cNvPicPr>
          <p:nvPr/>
        </p:nvPicPr>
        <p:blipFill>
          <a:blip r:embed="rId2" cstate="print"/>
          <a:srcRect l="13799" t="74384" r="3501" b="4756"/>
          <a:stretch>
            <a:fillRect/>
          </a:stretch>
        </p:blipFill>
        <p:spPr bwMode="auto">
          <a:xfrm>
            <a:off x="-50595" y="2168860"/>
            <a:ext cx="9087091" cy="219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79174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УЧЕБНИКА 7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92195" name="Picture 12" descr="98"/>
          <p:cNvPicPr>
            <a:picLocks noChangeAspect="1" noChangeArrowheads="1"/>
          </p:cNvPicPr>
          <p:nvPr/>
        </p:nvPicPr>
        <p:blipFill>
          <a:blip r:embed="rId2" cstate="print"/>
          <a:srcRect l="21445" t="36305" r="46901" b="53156"/>
          <a:stretch>
            <a:fillRect/>
          </a:stretch>
        </p:blipFill>
        <p:spPr bwMode="auto">
          <a:xfrm>
            <a:off x="3750058" y="4041068"/>
            <a:ext cx="511615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12" y="1091790"/>
            <a:ext cx="8229600" cy="4389438"/>
          </a:xfrm>
        </p:spPr>
        <p:txBody>
          <a:bodyPr/>
          <a:lstStyle/>
          <a:p>
            <a:pPr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   Предметное содержание</a:t>
            </a:r>
          </a:p>
          <a:p>
            <a:pPr>
              <a:buNone/>
              <a:defRPr/>
            </a:pPr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Schools and Schooling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Language of the World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Some Facts about the English-speaking World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Living Things around Us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ABC of Ecology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Living Healthy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392197" name="Picture 5" descr="C:\Users\Acer\Downloads\7 form\7 form\7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764704"/>
            <a:ext cx="1368425" cy="18049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88740"/>
            <a:ext cx="8676963" cy="51125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Реализация </a:t>
            </a:r>
            <a:r>
              <a:rPr lang="ru-RU" sz="3000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межпредметных</a:t>
            </a: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связей учебного предмета «Английский язык» с учебными предметами «География», «История», «Литература»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Расширение лингвострановедческого материала: Канада, Австралия, Новая Зеландия;</a:t>
            </a:r>
          </a:p>
        </p:txBody>
      </p:sp>
      <p:pic>
        <p:nvPicPr>
          <p:cNvPr id="5" name="Picture 6" descr="img001"/>
          <p:cNvPicPr>
            <a:picLocks noChangeAspect="1" noChangeArrowheads="1"/>
          </p:cNvPicPr>
          <p:nvPr/>
        </p:nvPicPr>
        <p:blipFill>
          <a:blip r:embed="rId2" cstate="print"/>
          <a:srcRect l="44133" t="44602" r="8582" b="31923"/>
          <a:stretch>
            <a:fillRect/>
          </a:stretch>
        </p:blipFill>
        <p:spPr bwMode="auto">
          <a:xfrm>
            <a:off x="4824028" y="4041067"/>
            <a:ext cx="39964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54"/>
            <a:ext cx="9000492" cy="79275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НОВОВВЕДЕНИЯ В УЧЕБНИКЕ 7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856476" cy="6365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НОВОВВЕДЕНИЯ В УЧЕБНИКЕ 7 КЛАССА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052736"/>
            <a:ext cx="8229600" cy="45370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Развитие российской идентичности в диалоге культур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30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Начало работы над фразовыми глаголами;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30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Лингвистические явления в сопоставлении (</a:t>
            </a:r>
            <a:r>
              <a:rPr lang="en-US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confusable words, synonyms, tenses etc</a:t>
            </a: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)</a:t>
            </a:r>
          </a:p>
        </p:txBody>
      </p:sp>
      <p:pic>
        <p:nvPicPr>
          <p:cNvPr id="4" name="Picture 5" descr="45"/>
          <p:cNvPicPr>
            <a:picLocks noChangeAspect="1" noChangeArrowheads="1"/>
          </p:cNvPicPr>
          <p:nvPr/>
        </p:nvPicPr>
        <p:blipFill>
          <a:blip r:embed="rId2" cstate="print"/>
          <a:srcRect l="28774" t="65441" r="59036" b="25698"/>
          <a:stretch>
            <a:fillRect/>
          </a:stretch>
        </p:blipFill>
        <p:spPr bwMode="auto">
          <a:xfrm flipH="1">
            <a:off x="6950159" y="4977172"/>
            <a:ext cx="1790725" cy="16201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9334" t="15484" r="24204" b="10317"/>
          <a:stretch>
            <a:fillRect/>
          </a:stretch>
        </p:blipFill>
        <p:spPr bwMode="auto">
          <a:xfrm>
            <a:off x="999451" y="152636"/>
            <a:ext cx="7316965" cy="657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1943708" y="152636"/>
            <a:ext cx="5356920" cy="3528392"/>
            <a:chOff x="323528" y="188640"/>
            <a:chExt cx="5356920" cy="352839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3506" t="14700" r="22632" b="70330"/>
            <a:stretch>
              <a:fillRect/>
            </a:stretch>
          </p:blipFill>
          <p:spPr bwMode="auto">
            <a:xfrm>
              <a:off x="323528" y="2384884"/>
              <a:ext cx="5356920" cy="133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1282" t="41733" r="24797" b="33247"/>
            <a:stretch>
              <a:fillRect/>
            </a:stretch>
          </p:blipFill>
          <p:spPr bwMode="auto">
            <a:xfrm>
              <a:off x="359532" y="188640"/>
              <a:ext cx="5293576" cy="2196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3506" t="30385" r="22632" b="45113"/>
          <a:stretch>
            <a:fillRect/>
          </a:stretch>
        </p:blipFill>
        <p:spPr bwMode="auto">
          <a:xfrm>
            <a:off x="714533" y="3609020"/>
            <a:ext cx="7690343" cy="313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Заголовок 1"/>
          <p:cNvSpPr>
            <a:spLocks noGrp="1"/>
          </p:cNvSpPr>
          <p:nvPr>
            <p:ph type="title"/>
          </p:nvPr>
        </p:nvSpPr>
        <p:spPr>
          <a:xfrm>
            <a:off x="457200" y="-633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ПРОЕКТНАЯ ДЕЯТЕЛЬНОСТЬ</a:t>
            </a:r>
          </a:p>
        </p:txBody>
      </p:sp>
      <p:pic>
        <p:nvPicPr>
          <p:cNvPr id="404483" name="Picture 2" descr="C:\Users\Acer\Downloads\7 form\7 form\7_1_83.jpg"/>
          <p:cNvPicPr>
            <a:picLocks noChangeAspect="1" noChangeArrowheads="1"/>
          </p:cNvPicPr>
          <p:nvPr/>
        </p:nvPicPr>
        <p:blipFill>
          <a:blip r:embed="rId2" cstate="print"/>
          <a:srcRect l="1819" t="28053" r="14007" b="46144"/>
          <a:stretch>
            <a:fillRect/>
          </a:stretch>
        </p:blipFill>
        <p:spPr bwMode="auto">
          <a:xfrm>
            <a:off x="107504" y="1196752"/>
            <a:ext cx="8925427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48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КОМПОНЕНТЫ УМК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1537320" y="1520788"/>
            <a:ext cx="7103132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учебник (книга для учащихся)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рабочая тетрадь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книга для чтения (4-9 классы)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книга для учителя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лексико-грамматический практикум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звуковое приложение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авторские программы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диагностические работы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  контрольные работы</a:t>
            </a:r>
          </a:p>
        </p:txBody>
      </p:sp>
      <p:pic>
        <p:nvPicPr>
          <p:cNvPr id="4" name="Picture 5" descr="98"/>
          <p:cNvPicPr>
            <a:picLocks noChangeAspect="1" noChangeArrowheads="1"/>
          </p:cNvPicPr>
          <p:nvPr/>
        </p:nvPicPr>
        <p:blipFill>
          <a:blip r:embed="rId2" cstate="print"/>
          <a:srcRect l="24105" t="75110" r="60007" b="12907"/>
          <a:stretch>
            <a:fillRect/>
          </a:stretch>
        </p:blipFill>
        <p:spPr bwMode="auto">
          <a:xfrm rot="20962930">
            <a:off x="654202" y="329741"/>
            <a:ext cx="133117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5" descr="98"/>
          <p:cNvPicPr>
            <a:picLocks noChangeAspect="1" noChangeArrowheads="1"/>
          </p:cNvPicPr>
          <p:nvPr/>
        </p:nvPicPr>
        <p:blipFill>
          <a:blip r:embed="rId2" cstate="print"/>
          <a:srcRect l="38944" t="72133" r="48845" b="15546"/>
          <a:stretch>
            <a:fillRect/>
          </a:stretch>
        </p:blipFill>
        <p:spPr bwMode="auto">
          <a:xfrm>
            <a:off x="7632340" y="4536123"/>
            <a:ext cx="1368152" cy="188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1389"/>
            <a:ext cx="8229600" cy="995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УЧЕБНИКОВ 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8 И 9 КЛАССОВ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376772"/>
            <a:ext cx="8229600" cy="3668713"/>
          </a:xfrm>
        </p:spPr>
        <p:txBody>
          <a:bodyPr/>
          <a:lstStyle/>
          <a:p>
            <a:pPr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содержание. 8 класс</a:t>
            </a:r>
          </a:p>
          <a:p>
            <a:pPr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Sport and Outdoor Activities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Performing arts: theatre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Performing arts: cinema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Whole world knows them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08580" name="Picture 2" descr="F:\1\ая\0044.jpg"/>
          <p:cNvPicPr>
            <a:picLocks noChangeAspect="1" noChangeArrowheads="1"/>
          </p:cNvPicPr>
          <p:nvPr/>
        </p:nvPicPr>
        <p:blipFill>
          <a:blip r:embed="rId2" cstate="print"/>
          <a:srcRect l="23122" t="22762" r="53841" b="63155"/>
          <a:stretch>
            <a:fillRect/>
          </a:stretch>
        </p:blipFill>
        <p:spPr bwMode="auto">
          <a:xfrm>
            <a:off x="6120171" y="3946268"/>
            <a:ext cx="2836567" cy="236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387850"/>
          </a:xfrm>
        </p:spPr>
        <p:txBody>
          <a:bodyPr/>
          <a:lstStyle/>
          <a:p>
            <a:pPr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содержание.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9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класс</a:t>
            </a:r>
          </a:p>
          <a:p>
            <a:pPr>
              <a:defRPr/>
            </a:pP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Mass media: radio, television, the Internet;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The printed page: books, magazines, news-papers;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Science and technology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Teenagers: their life and problems</a:t>
            </a:r>
            <a:endParaRPr lang="ru-RU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603" name="Picture 18" descr="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269265"/>
            <a:ext cx="2088232" cy="237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01389"/>
            <a:ext cx="8229600" cy="995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ОСОБЕННОСТИ УЧЕБНИКОВ 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8 И 9 КЛАССОВ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2468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НОВОВВЕДЕНИЯ В УЧЕБНИКАХ 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8 И 9 КЛАССОВ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000492" cy="46799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Целенаправленная подготовка учащихся к ОГЭ во всех видах речевой деятельности;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Повторение лексико-грамматического материала предыдущих лет;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Продолжение работы над фразовыми глаголами, речевыми оборотами;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Системная работа над словообразованием;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Начало системной работы над идиомами;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Работа над личным письмом в формате ОГЭ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33466" t="29133" r="28538" b="21867"/>
          <a:stretch>
            <a:fillRect/>
          </a:stretch>
        </p:blipFill>
        <p:spPr bwMode="auto">
          <a:xfrm>
            <a:off x="0" y="1001617"/>
            <a:ext cx="7813389" cy="566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cer\Desktop\scans_rainbow\8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356" y="296652"/>
            <a:ext cx="1174750" cy="1555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ПРОЕКТНАЯ ДЕЯТЕЛЬНОСТЬ</a:t>
            </a:r>
          </a:p>
        </p:txBody>
      </p:sp>
      <p:pic>
        <p:nvPicPr>
          <p:cNvPr id="417795" name="Picture 2" descr="C:\Users\Acer\Desktop\scans_rainbow\8_190.jpg"/>
          <p:cNvPicPr>
            <a:picLocks noChangeAspect="1" noChangeArrowheads="1"/>
          </p:cNvPicPr>
          <p:nvPr/>
        </p:nvPicPr>
        <p:blipFill>
          <a:blip r:embed="rId2" cstate="print"/>
          <a:srcRect l="13043" t="30253" r="7246" b="55334"/>
          <a:stretch>
            <a:fillRect/>
          </a:stretch>
        </p:blipFill>
        <p:spPr bwMode="auto">
          <a:xfrm>
            <a:off x="179388" y="2060848"/>
            <a:ext cx="8569325" cy="212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cer\Desktop\scans_rainbow\8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356" y="296652"/>
            <a:ext cx="1174750" cy="1555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44724"/>
            <a:ext cx="3398838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2500" t="17604" r="1875" b="7816"/>
          <a:stretch>
            <a:fillRect/>
          </a:stretch>
        </p:blipFill>
        <p:spPr bwMode="auto">
          <a:xfrm>
            <a:off x="4937514" y="908719"/>
            <a:ext cx="3402379" cy="453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2" descr="F:\сканы\2014-04-21 14-11-28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362200"/>
            <a:ext cx="1828800" cy="2413913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1540" y="1412776"/>
            <a:ext cx="55086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In Harmony with Yourself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In Harmony with others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In Harmony with Nature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In Harmony with the World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2500" t="17604" r="1875" b="7816"/>
          <a:stretch>
            <a:fillRect/>
          </a:stretch>
        </p:blipFill>
        <p:spPr bwMode="auto">
          <a:xfrm>
            <a:off x="6372200" y="2936945"/>
            <a:ext cx="1800200" cy="2400267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ПРЕДМЕТНОЕ СОДЕРЖАНИЕ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00" y="980728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Steps to Your Career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Steps to Your Understanding Culture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Steps to Effective Communication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Steps to the Future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35240" t="30183" r="28929" b="21167"/>
          <a:stretch>
            <a:fillRect/>
          </a:stretch>
        </p:blipFill>
        <p:spPr bwMode="auto">
          <a:xfrm>
            <a:off x="-64745" y="727315"/>
            <a:ext cx="7733089" cy="590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32878" t="17934" r="29323" b="16267"/>
          <a:stretch>
            <a:fillRect/>
          </a:stretch>
        </p:blipFill>
        <p:spPr bwMode="auto">
          <a:xfrm>
            <a:off x="500107" y="152636"/>
            <a:ext cx="666418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04759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УМК 2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" name="Группа 15"/>
          <p:cNvGrpSpPr/>
          <p:nvPr/>
        </p:nvGrpSpPr>
        <p:grpSpPr>
          <a:xfrm>
            <a:off x="143508" y="1124744"/>
            <a:ext cx="8712968" cy="4176464"/>
            <a:chOff x="215516" y="1952836"/>
            <a:chExt cx="8316924" cy="38884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5831" t="13384" r="36804" b="13117"/>
            <a:stretch>
              <a:fillRect/>
            </a:stretch>
          </p:blipFill>
          <p:spPr bwMode="auto">
            <a:xfrm>
              <a:off x="215516" y="2024844"/>
              <a:ext cx="787288" cy="1189428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7406" t="13384" r="38182" b="16967"/>
            <a:stretch>
              <a:fillRect/>
            </a:stretch>
          </p:blipFill>
          <p:spPr bwMode="auto">
            <a:xfrm>
              <a:off x="233246" y="3825044"/>
              <a:ext cx="810362" cy="1188132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" name="Группа 14"/>
            <p:cNvGrpSpPr/>
            <p:nvPr/>
          </p:nvGrpSpPr>
          <p:grpSpPr>
            <a:xfrm>
              <a:off x="1316237" y="1952836"/>
              <a:ext cx="7216203" cy="3888432"/>
              <a:chOff x="179512" y="1952836"/>
              <a:chExt cx="7216203" cy="3888432"/>
            </a:xfrm>
          </p:grpSpPr>
          <p:grpSp>
            <p:nvGrpSpPr>
              <p:cNvPr id="5" name="Группа 10"/>
              <p:cNvGrpSpPr/>
              <p:nvPr/>
            </p:nvGrpSpPr>
            <p:grpSpPr>
              <a:xfrm>
                <a:off x="179512" y="1952836"/>
                <a:ext cx="7182336" cy="3888432"/>
                <a:chOff x="2303748" y="1468466"/>
                <a:chExt cx="7182336" cy="3888432"/>
              </a:xfrm>
            </p:grpSpPr>
            <p:pic>
              <p:nvPicPr>
                <p:cNvPr id="6" name="Picture 2" descr="C:\Users\Ксения\Desktop\cover.ti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03748" y="2008526"/>
                  <a:ext cx="1836204" cy="2359946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7" name="Picture 10" descr="Афанасьева 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5262"/>
                <a:stretch>
                  <a:fillRect/>
                </a:stretch>
              </p:blipFill>
              <p:spPr bwMode="auto">
                <a:xfrm>
                  <a:off x="4328388" y="2008526"/>
                  <a:ext cx="1820777" cy="2376264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8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4059" t="21300" r="34247" b="4501"/>
                <a:stretch>
                  <a:fillRect/>
                </a:stretch>
              </p:blipFill>
              <p:spPr bwMode="auto">
                <a:xfrm>
                  <a:off x="8064388" y="3484690"/>
                  <a:ext cx="1421696" cy="1872208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6196" y="1468466"/>
                  <a:ext cx="1473865" cy="1872208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33271" t="13251" r="34245" b="4501"/>
                <a:stretch>
                  <a:fillRect/>
                </a:stretch>
              </p:blipFill>
              <p:spPr bwMode="auto">
                <a:xfrm>
                  <a:off x="6372200" y="3484690"/>
                  <a:ext cx="1411902" cy="1872208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3665" t="13384" r="34838" b="12767"/>
              <a:stretch>
                <a:fillRect/>
              </a:stretch>
            </p:blipFill>
            <p:spPr bwMode="auto">
              <a:xfrm>
                <a:off x="5976156" y="1952836"/>
                <a:ext cx="1419559" cy="1872208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95536" y="4833156"/>
            <a:ext cx="4716524" cy="10441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Аудиоматериал располагается на сайте </a:t>
            </a:r>
          </a:p>
          <a:p>
            <a:pPr>
              <a:spcBef>
                <a:spcPct val="0"/>
              </a:spcBef>
            </a:pPr>
            <a:r>
              <a:rPr lang="de-CH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http://drofa-ventana.ru/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для бесплатного скачивания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сканы\2014-04-21 14-11-28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30515" t="31933" r="28732" b="7168"/>
          <a:stretch>
            <a:fillRect/>
          </a:stretch>
        </p:blipFill>
        <p:spPr bwMode="auto">
          <a:xfrm>
            <a:off x="71500" y="440668"/>
            <a:ext cx="745282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0515" t="18984" r="29126" b="37617"/>
          <a:stretch>
            <a:fillRect/>
          </a:stretch>
        </p:blipFill>
        <p:spPr bwMode="auto">
          <a:xfrm>
            <a:off x="0" y="1160747"/>
            <a:ext cx="7596336" cy="459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F:\сканы\2014-04-21 14-28-02_0083.jpg"/>
          <p:cNvPicPr>
            <a:picLocks noChangeAspect="1" noChangeArrowheads="1"/>
          </p:cNvPicPr>
          <p:nvPr/>
        </p:nvPicPr>
        <p:blipFill>
          <a:blip r:embed="rId2" cstate="print"/>
          <a:srcRect l="9941" t="743" r="3662" b="73998"/>
          <a:stretch>
            <a:fillRect/>
          </a:stretch>
        </p:blipFill>
        <p:spPr bwMode="auto">
          <a:xfrm>
            <a:off x="0" y="2348880"/>
            <a:ext cx="868023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2" descr="F:\сканы\2014-04-21 14-28-02_0083.jpg"/>
          <p:cNvPicPr>
            <a:picLocks noChangeAspect="1" noChangeArrowheads="1"/>
          </p:cNvPicPr>
          <p:nvPr/>
        </p:nvPicPr>
        <p:blipFill>
          <a:blip r:embed="rId2" cstate="print"/>
          <a:srcRect l="10178" t="27475" r="2985" b="41726"/>
          <a:stretch>
            <a:fillRect/>
          </a:stretch>
        </p:blipFill>
        <p:spPr bwMode="auto">
          <a:xfrm>
            <a:off x="-99209" y="1844824"/>
            <a:ext cx="8487633" cy="435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9925" t="10150" r="28535" b="7601"/>
          <a:stretch>
            <a:fillRect/>
          </a:stretch>
        </p:blipFill>
        <p:spPr bwMode="auto">
          <a:xfrm>
            <a:off x="472447" y="155025"/>
            <a:ext cx="5827745" cy="649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сканы\2014-04-21 14-11-28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96652"/>
            <a:ext cx="1410910" cy="186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80920" cy="237626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050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(495) 000 00 00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name@drofa.ru</a:t>
            </a: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448780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Благодарим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3537012"/>
            <a:ext cx="8064896" cy="2268252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Контакты для связи: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8-800-2000-550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беспл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+7 (499) 270-13-53</a:t>
            </a:r>
          </a:p>
          <a:p>
            <a:pPr lvl="0" algn="ctr">
              <a:spcBef>
                <a:spcPct val="0"/>
              </a:spcBef>
            </a:pPr>
            <a:r>
              <a:rPr lang="de-CH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metodist@drofa.ru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de-CH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Написать"/>
              </a:rPr>
              <a:t>metod@vgf.ru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67544" y="654012"/>
            <a:ext cx="8229600" cy="2946355"/>
          </a:xfrm>
        </p:spPr>
        <p:txBody>
          <a:bodyPr/>
          <a:lstStyle/>
          <a:p>
            <a:pPr eaLnBrk="1" hangingPunct="1"/>
            <a:endParaRPr lang="ru-RU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eaLnBrk="1" hangingPunct="1"/>
            <a:endParaRPr lang="ru-RU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Две </a:t>
            </a:r>
            <a:r>
              <a:rPr lang="en-US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части, 63 урока (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Steps</a:t>
            </a:r>
            <a:r>
              <a:rPr lang="en-US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)</a:t>
            </a: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7 блоков</a:t>
            </a:r>
          </a:p>
          <a:p>
            <a:pPr eaLnBrk="1" hangingPunct="1"/>
            <a:endParaRPr lang="ru-RU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04759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УЧЕБНИК 2 КЛАССА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СТРУКТУРА</a:t>
            </a: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2123728" y="3140968"/>
            <a:ext cx="5847889" cy="2376264"/>
            <a:chOff x="1943708" y="2008526"/>
            <a:chExt cx="5847889" cy="2376264"/>
          </a:xfrm>
        </p:grpSpPr>
        <p:pic>
          <p:nvPicPr>
            <p:cNvPr id="6" name="Picture 2" descr="C:\Users\Ксения\Desktop\cover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43708" y="2008526"/>
              <a:ext cx="1836204" cy="2359946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10" descr="Афанасьева 1"/>
            <p:cNvPicPr>
              <a:picLocks noChangeAspect="1" noChangeArrowheads="1"/>
            </p:cNvPicPr>
            <p:nvPr/>
          </p:nvPicPr>
          <p:blipFill>
            <a:blip r:embed="rId3" cstate="print"/>
            <a:srcRect l="5262"/>
            <a:stretch>
              <a:fillRect/>
            </a:stretch>
          </p:blipFill>
          <p:spPr bwMode="auto">
            <a:xfrm>
              <a:off x="4175956" y="2008526"/>
              <a:ext cx="1820777" cy="2376264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732" y="2260554"/>
              <a:ext cx="1473865" cy="1872208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37406" t="13384" r="38182" b="16967"/>
          <a:stretch>
            <a:fillRect/>
          </a:stretch>
        </p:blipFill>
        <p:spPr bwMode="auto">
          <a:xfrm>
            <a:off x="935596" y="3933056"/>
            <a:ext cx="810362" cy="118813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12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СТРУКТУРА БЛОКА</a:t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7933"/>
            <a:ext cx="8229600" cy="511256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7 уроков </a:t>
            </a:r>
            <a:r>
              <a:rPr lang="en-US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Steps</a:t>
            </a:r>
            <a:endParaRPr lang="ru-RU" sz="28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1-6 (обычные уроки)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7 урок  - Подводим итоги (</a:t>
            </a:r>
            <a:r>
              <a:rPr lang="en-US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Summing Up)</a:t>
            </a:r>
            <a:endParaRPr lang="ru-RU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Учимся вместе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Ты умеешь различать на слух, понимать многие английские слова и фразы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Ты умеешь читать многие английские слова, фразы и даже небольшие тексты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Учимся самостоятельно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Ты можешь писать многие английские слова и фразы</a:t>
            </a:r>
          </a:p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1027</Words>
  <Application>Microsoft Macintosh PowerPoint</Application>
  <PresentationFormat>Экран (4:3)</PresentationFormat>
  <Paragraphs>258</Paragraphs>
  <Slides>75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3" baseType="lpstr">
      <vt:lpstr>Calibri</vt:lpstr>
      <vt:lpstr>Cambria</vt:lpstr>
      <vt:lpstr>Cambria Math</vt:lpstr>
      <vt:lpstr>Times New Roman</vt:lpstr>
      <vt:lpstr>Wingdings</vt:lpstr>
      <vt:lpstr>Wingdings 2</vt:lpstr>
      <vt:lpstr>Arial</vt:lpstr>
      <vt:lpstr>Тема Office</vt:lpstr>
      <vt:lpstr>ОСОБЕННОСТИ  УМК «RAINBOW ENGLISH» ДЛЯ авторы О.В.Афанасьева, И.В. Михеева, К.М. Баранова  2–11 КЛ.</vt:lpstr>
      <vt:lpstr>Презентация PowerPoint</vt:lpstr>
      <vt:lpstr>СООТВЕТСТВИЕ УМК “RAINBOW ENGLISH” НОВЫМ ГОСУДАРСТВЕННЫМ СТАНДАРТАМ</vt:lpstr>
      <vt:lpstr>СООТВЕТСТВИЕ УМК “RAINBOW ENGLISH” НОВЫМ ГОСУДАРСТВЕННЫМ СТАНДАРТАМ</vt:lpstr>
      <vt:lpstr>ПРИНЦИПЫ ОБУЧЕНИЯ</vt:lpstr>
      <vt:lpstr>КОМПОНЕНТЫ УМК</vt:lpstr>
      <vt:lpstr>УМК 2 КЛАССА </vt:lpstr>
      <vt:lpstr>УЧЕБНИК 2 КЛАССА СТРУКТУРА</vt:lpstr>
      <vt:lpstr>СТРУКТУРА БЛОКА </vt:lpstr>
      <vt:lpstr>УЧЕБНИК 2 КЛАССА ОСОБЕННОСТИ</vt:lpstr>
      <vt:lpstr>Презентация PowerPoint</vt:lpstr>
      <vt:lpstr>SUMMING UP  ПОДВОДИМ ИТОГИ</vt:lpstr>
      <vt:lpstr>УЧИМСЯ САМОСТОЯТЕЛЬНО</vt:lpstr>
      <vt:lpstr>Презентация PowerPoint</vt:lpstr>
      <vt:lpstr>Презентация PowerPoint</vt:lpstr>
      <vt:lpstr>КОНТРОЛЬНЫЕ РАБОТЫ</vt:lpstr>
      <vt:lpstr>ЛЕКСИКО-ГРАММАТИЧЕСКИЙ ПРАКТИКУМ</vt:lpstr>
      <vt:lpstr>УМК 3 КЛАССА </vt:lpstr>
      <vt:lpstr>СТРУКТУРА И СОДЕРЖАНИЕ УЧЕБНИКА</vt:lpstr>
      <vt:lpstr>ОСОБЕННОСТИ УЧЕБНИКА 3-ГО КЛАССА</vt:lpstr>
      <vt:lpstr>Презентация PowerPoint</vt:lpstr>
      <vt:lpstr>ПОДАЧА НОВОГО МАТЕРИАЛА ЧЕРЕЗ ФОРМУЛИРОВКУ ЗАДАНИЙ</vt:lpstr>
      <vt:lpstr>НАЛИЧИЕ ЛИНГВО-СТРАНОВЕДЧЕСКОГО МАТЕРИАЛА</vt:lpstr>
      <vt:lpstr>НАЛИЧИЕ ЭЛЕМЕНТОВ ЭВРИСТИЧЕСКОГО МЕТОДА ОБУЧЕНИЯ</vt:lpstr>
      <vt:lpstr>ИСПОЛЬЗОВАНИЕ РИФМОВОК</vt:lpstr>
      <vt:lpstr>УМК 4 КЛАССА </vt:lpstr>
      <vt:lpstr>УЧЕБНИК 4 КЛАССА ПРЕДМЕТНОЕ СОДЕРЖАНИЕ</vt:lpstr>
      <vt:lpstr>УЧЕБНИК 4 КЛАССА ОСОБЕННОСТИ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КНИГА ДЛЯ ДОМАШНЕГО ЧТЕНИЯ</vt:lpstr>
      <vt:lpstr>КНИГА ДЛЯ ДОМАШНЕГО ЧТЕНИЯ</vt:lpstr>
      <vt:lpstr>SUPPLEMENTARY MATERIAL</vt:lpstr>
      <vt:lpstr>АНГЛИЙСКИЙ ЯЗЫК 5-11 КЛ. О.В.Афанасьевой, И.В.Михеевой, К.М.Барановой</vt:lpstr>
      <vt:lpstr>ОСНОВНАЯ ОБЩЕОБРАЗОВАТЕЛЬНАЯ ШКОЛА 5 класс</vt:lpstr>
      <vt:lpstr>МЕТОДИЧЕСКАЯ КАРТА</vt:lpstr>
      <vt:lpstr>ОСОБЕННОСТИ УЧЕБНИКА 5 КЛАССА</vt:lpstr>
      <vt:lpstr>ДРУГИЕ ОСОБЕННОСТИ                       УЧЕБНИКА 5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УЧЕБНИКА 6 КЛАССА</vt:lpstr>
      <vt:lpstr>Презентация PowerPoint</vt:lpstr>
      <vt:lpstr>СОДЕРЖАТЕЛЬНЫЕ НОВОВВЕДЕНИЯ В УЧЕБНИКЕ 6 КЛАССА</vt:lpstr>
      <vt:lpstr>СОДЕРЖАТЕЛЬНЫЕ НОВОВВЕДЕНИЯ В УЧЕБНИКЕ 6 КЛАССА</vt:lpstr>
      <vt:lpstr>ПРОЕКТНАЯ ДЕЯТЕЛЬНОСТЬ</vt:lpstr>
      <vt:lpstr>ОСОБЕННОСТИ УЧЕБНИКА 7 КЛАССА</vt:lpstr>
      <vt:lpstr>НОВОВВЕДЕНИЯ В УЧЕБНИКЕ 7 КЛАССА</vt:lpstr>
      <vt:lpstr>НОВОВВЕДЕНИЯ В УЧЕБНИКЕ 7 КЛАССА</vt:lpstr>
      <vt:lpstr>Презентация PowerPoint</vt:lpstr>
      <vt:lpstr>Презентация PowerPoint</vt:lpstr>
      <vt:lpstr>ПРОЕКТНАЯ ДЕЯТЕЛЬНОСТЬ</vt:lpstr>
      <vt:lpstr>ОСОБЕННОСТИ УЧЕБНИКОВ  8 И 9 КЛАССОВ</vt:lpstr>
      <vt:lpstr>ОСОБЕННОСТИ УЧЕБНИКОВ  8 И 9 КЛАССОВ</vt:lpstr>
      <vt:lpstr>НОВОВВЕДЕНИЯ В УЧЕБНИКАХ  8 И 9 КЛАССОВ</vt:lpstr>
      <vt:lpstr>Презентация PowerPoint</vt:lpstr>
      <vt:lpstr>ПРОЕКТНАЯ ДЕЯТЕЛЬНОСТЬ</vt:lpstr>
      <vt:lpstr>Презентация PowerPoint</vt:lpstr>
      <vt:lpstr>ПРЕДМЕТНОЕ СОДЕРЖАНИЕ</vt:lpstr>
      <vt:lpstr>ПРЕДМЕТНОЕ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пользователь Microsoft Office</cp:lastModifiedBy>
  <cp:revision>3</cp:revision>
  <dcterms:created xsi:type="dcterms:W3CDTF">2017-03-01T10:07:28Z</dcterms:created>
  <dcterms:modified xsi:type="dcterms:W3CDTF">2017-03-06T07:07:35Z</dcterms:modified>
</cp:coreProperties>
</file>