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68" r:id="rId3"/>
    <p:sldId id="261" r:id="rId4"/>
    <p:sldId id="264" r:id="rId5"/>
    <p:sldId id="269" r:id="rId6"/>
    <p:sldId id="263" r:id="rId7"/>
    <p:sldId id="258" r:id="rId8"/>
    <p:sldId id="265" r:id="rId9"/>
    <p:sldId id="260" r:id="rId10"/>
    <p:sldId id="267" r:id="rId11"/>
    <p:sldId id="259" r:id="rId12"/>
    <p:sldId id="266" r:id="rId13"/>
    <p:sldId id="262" r:id="rId14"/>
    <p:sldId id="270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6" d="100"/>
          <a:sy n="106" d="100"/>
        </p:scale>
        <p:origin x="-1128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D9C768-3E76-4362-ACE6-415B689D1652}" type="datetimeFigureOut">
              <a:rPr lang="ru-RU" smtClean="0"/>
              <a:pPr/>
              <a:t>07.02.2018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79CEBE-F1C5-4402-9997-6818373D01B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D9C768-3E76-4362-ACE6-415B689D1652}" type="datetimeFigureOut">
              <a:rPr lang="ru-RU" smtClean="0"/>
              <a:pPr/>
              <a:t>07.02.2018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79CEBE-F1C5-4402-9997-6818373D01B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D9C768-3E76-4362-ACE6-415B689D1652}" type="datetimeFigureOut">
              <a:rPr lang="ru-RU" smtClean="0"/>
              <a:pPr/>
              <a:t>07.02.2018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79CEBE-F1C5-4402-9997-6818373D01B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D9C768-3E76-4362-ACE6-415B689D1652}" type="datetimeFigureOut">
              <a:rPr lang="ru-RU" smtClean="0"/>
              <a:pPr/>
              <a:t>07.02.2018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79CEBE-F1C5-4402-9997-6818373D01B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D9C768-3E76-4362-ACE6-415B689D1652}" type="datetimeFigureOut">
              <a:rPr lang="ru-RU" smtClean="0"/>
              <a:pPr/>
              <a:t>07.02.2018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79CEBE-F1C5-4402-9997-6818373D01B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D9C768-3E76-4362-ACE6-415B689D1652}" type="datetimeFigureOut">
              <a:rPr lang="ru-RU" smtClean="0"/>
              <a:pPr/>
              <a:t>07.02.2018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79CEBE-F1C5-4402-9997-6818373D01B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D9C768-3E76-4362-ACE6-415B689D1652}" type="datetimeFigureOut">
              <a:rPr lang="ru-RU" smtClean="0"/>
              <a:pPr/>
              <a:t>07.02.2018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79CEBE-F1C5-4402-9997-6818373D01B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D9C768-3E76-4362-ACE6-415B689D1652}" type="datetimeFigureOut">
              <a:rPr lang="ru-RU" smtClean="0"/>
              <a:pPr/>
              <a:t>07.02.2018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79CEBE-F1C5-4402-9997-6818373D01B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D9C768-3E76-4362-ACE6-415B689D1652}" type="datetimeFigureOut">
              <a:rPr lang="ru-RU" smtClean="0"/>
              <a:pPr/>
              <a:t>07.02.2018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79CEBE-F1C5-4402-9997-6818373D01B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D9C768-3E76-4362-ACE6-415B689D1652}" type="datetimeFigureOut">
              <a:rPr lang="ru-RU" smtClean="0"/>
              <a:pPr/>
              <a:t>07.02.2018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79CEBE-F1C5-4402-9997-6818373D01B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D9C768-3E76-4362-ACE6-415B689D1652}" type="datetimeFigureOut">
              <a:rPr lang="ru-RU" smtClean="0"/>
              <a:pPr/>
              <a:t>07.02.2018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79CEBE-F1C5-4402-9997-6818373D01B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 shadeToTitle="1">
        <a:gradFill flip="none" rotWithShape="1">
          <a:gsLst>
            <a:gs pos="0">
              <a:schemeClr val="accent2">
                <a:lumMod val="75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D9C768-3E76-4362-ACE6-415B689D1652}" type="datetimeFigureOut">
              <a:rPr lang="ru-RU" smtClean="0"/>
              <a:pPr/>
              <a:t>07.02.2018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79CEBE-F1C5-4402-9997-6818373D01B4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11560" y="692696"/>
            <a:ext cx="7992888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8000" dirty="0" smtClean="0">
                <a:solidFill>
                  <a:schemeClr val="tx2">
                    <a:lumMod val="50000"/>
                  </a:schemeClr>
                </a:solidFill>
              </a:rPr>
              <a:t>День </a:t>
            </a:r>
            <a:br>
              <a:rPr lang="ru-RU" sz="8000" dirty="0" smtClean="0">
                <a:solidFill>
                  <a:schemeClr val="tx2">
                    <a:lumMod val="50000"/>
                  </a:schemeClr>
                </a:solidFill>
              </a:rPr>
            </a:br>
            <a:r>
              <a:rPr lang="ru-RU" sz="8000" dirty="0" smtClean="0">
                <a:solidFill>
                  <a:schemeClr val="tx2">
                    <a:lumMod val="50000"/>
                  </a:schemeClr>
                </a:solidFill>
              </a:rPr>
              <a:t>российской </a:t>
            </a:r>
            <a:br>
              <a:rPr lang="ru-RU" sz="8000" dirty="0" smtClean="0">
                <a:solidFill>
                  <a:schemeClr val="tx2">
                    <a:lumMod val="50000"/>
                  </a:schemeClr>
                </a:solidFill>
              </a:rPr>
            </a:br>
            <a:r>
              <a:rPr lang="ru-RU" sz="8000" dirty="0" smtClean="0">
                <a:solidFill>
                  <a:schemeClr val="tx2">
                    <a:lumMod val="50000"/>
                  </a:schemeClr>
                </a:solidFill>
              </a:rPr>
              <a:t>науки</a:t>
            </a:r>
          </a:p>
          <a:p>
            <a:pPr algn="ctr"/>
            <a:endParaRPr lang="ru-RU" sz="4800" dirty="0" smtClean="0">
              <a:solidFill>
                <a:schemeClr val="tx2">
                  <a:lumMod val="50000"/>
                </a:schemeClr>
              </a:solidFill>
            </a:endParaRPr>
          </a:p>
          <a:p>
            <a:pPr algn="ctr"/>
            <a:r>
              <a:rPr lang="ru-RU" sz="4800" dirty="0" smtClean="0">
                <a:solidFill>
                  <a:schemeClr val="tx2">
                    <a:lumMod val="50000"/>
                  </a:schemeClr>
                </a:solidFill>
              </a:rPr>
              <a:t>8 февраля</a:t>
            </a:r>
            <a:endParaRPr lang="ru-RU" sz="4800" dirty="0">
              <a:solidFill>
                <a:schemeClr val="tx2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S:\Исторические даты\день российской науки\28pavlov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7624" y="908720"/>
            <a:ext cx="6646540" cy="4058418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2123728" y="5589240"/>
            <a:ext cx="457529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latin typeface="Academy" pitchFamily="18" charset="0"/>
              </a:rPr>
              <a:t>Эксперимент в лаборатории Павлова</a:t>
            </a:r>
            <a:endParaRPr lang="ru-RU" sz="2400" dirty="0">
              <a:latin typeface="Academy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Ulanov.FI\Desktop\Наука фото\Курчатов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476672"/>
            <a:ext cx="4032448" cy="5464296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4139952" y="332656"/>
            <a:ext cx="5004048" cy="63709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>
                <a:ln>
                  <a:solidFill>
                    <a:schemeClr val="tx1"/>
                  </a:solidFill>
                </a:ln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</a:effectLst>
                <a:latin typeface="Academy" pitchFamily="18" charset="0"/>
              </a:rPr>
              <a:t>Во второй половине 1940-х годов </a:t>
            </a:r>
            <a:r>
              <a:rPr lang="ru-RU" sz="2400" dirty="0" smtClean="0">
                <a:ln>
                  <a:solidFill>
                    <a:schemeClr val="tx1"/>
                  </a:solidFill>
                </a:ln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</a:effectLst>
                <a:latin typeface="Academy" pitchFamily="18" charset="0"/>
              </a:rPr>
              <a:t/>
            </a:r>
            <a:br>
              <a:rPr lang="ru-RU" sz="2400" dirty="0" smtClean="0">
                <a:ln>
                  <a:solidFill>
                    <a:schemeClr val="tx1"/>
                  </a:solidFill>
                </a:ln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</a:effectLst>
                <a:latin typeface="Academy" pitchFamily="18" charset="0"/>
              </a:rPr>
            </a:br>
            <a:r>
              <a:rPr lang="ru-RU" sz="2400" dirty="0" smtClean="0">
                <a:ln>
                  <a:solidFill>
                    <a:schemeClr val="tx1"/>
                  </a:solidFill>
                </a:ln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</a:effectLst>
                <a:latin typeface="Academy" pitchFamily="18" charset="0"/>
              </a:rPr>
              <a:t>в </a:t>
            </a:r>
            <a:r>
              <a:rPr lang="ru-RU" sz="2400" dirty="0">
                <a:ln>
                  <a:solidFill>
                    <a:schemeClr val="tx1"/>
                  </a:solidFill>
                </a:ln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</a:effectLst>
                <a:latin typeface="Academy" pitchFamily="18" charset="0"/>
              </a:rPr>
              <a:t>нескольких странах начались испытания по использованию управляемой ядерной реакции для производства электричества. Безоговорочным лидером в этой энергетической гонке оказался СССР. </a:t>
            </a:r>
            <a:r>
              <a:rPr lang="ru-RU" sz="2400" dirty="0" smtClean="0">
                <a:ln>
                  <a:solidFill>
                    <a:schemeClr val="tx1"/>
                  </a:solidFill>
                </a:ln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</a:effectLst>
                <a:latin typeface="Academy" pitchFamily="18" charset="0"/>
              </a:rPr>
              <a:t/>
            </a:r>
            <a:br>
              <a:rPr lang="ru-RU" sz="2400" dirty="0" smtClean="0">
                <a:ln>
                  <a:solidFill>
                    <a:schemeClr val="tx1"/>
                  </a:solidFill>
                </a:ln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</a:effectLst>
                <a:latin typeface="Academy" pitchFamily="18" charset="0"/>
              </a:rPr>
            </a:br>
            <a:r>
              <a:rPr lang="ru-RU" sz="2400" dirty="0" smtClean="0">
                <a:ln>
                  <a:solidFill>
                    <a:schemeClr val="tx1"/>
                  </a:solidFill>
                </a:ln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</a:effectLst>
                <a:latin typeface="Academy" pitchFamily="18" charset="0"/>
              </a:rPr>
              <a:t>В </a:t>
            </a:r>
            <a:r>
              <a:rPr lang="ru-RU" sz="2400" dirty="0">
                <a:ln>
                  <a:solidFill>
                    <a:schemeClr val="tx1"/>
                  </a:solidFill>
                </a:ln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</a:effectLst>
                <a:latin typeface="Academy" pitchFamily="18" charset="0"/>
              </a:rPr>
              <a:t>1948 году </a:t>
            </a:r>
            <a:r>
              <a:rPr lang="ru-RU" sz="2400" dirty="0" smtClean="0">
                <a:ln>
                  <a:solidFill>
                    <a:schemeClr val="tx1"/>
                  </a:solidFill>
                </a:ln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</a:effectLst>
                <a:latin typeface="Academy" pitchFamily="18" charset="0"/>
              </a:rPr>
              <a:t>под руководством </a:t>
            </a:r>
            <a:br>
              <a:rPr lang="ru-RU" sz="2400" dirty="0" smtClean="0">
                <a:ln>
                  <a:solidFill>
                    <a:schemeClr val="tx1"/>
                  </a:solidFill>
                </a:ln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</a:effectLst>
                <a:latin typeface="Academy" pitchFamily="18" charset="0"/>
              </a:rPr>
            </a:br>
            <a:r>
              <a:rPr lang="ru-RU" sz="2400" dirty="0" smtClean="0">
                <a:ln>
                  <a:solidFill>
                    <a:schemeClr val="tx1"/>
                  </a:solidFill>
                </a:ln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</a:effectLst>
                <a:latin typeface="Academy" pitchFamily="18" charset="0"/>
              </a:rPr>
              <a:t>И</a:t>
            </a:r>
            <a:r>
              <a:rPr lang="ru-RU" sz="2400" dirty="0">
                <a:ln>
                  <a:solidFill>
                    <a:schemeClr val="tx1"/>
                  </a:solidFill>
                </a:ln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</a:effectLst>
                <a:latin typeface="Academy" pitchFamily="18" charset="0"/>
              </a:rPr>
              <a:t>. В. Курчатова </a:t>
            </a:r>
            <a:r>
              <a:rPr lang="ru-RU" sz="2400" dirty="0" smtClean="0">
                <a:ln>
                  <a:solidFill>
                    <a:schemeClr val="tx1"/>
                  </a:solidFill>
                </a:ln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</a:effectLst>
                <a:latin typeface="Academy" pitchFamily="18" charset="0"/>
              </a:rPr>
              <a:t>начались </a:t>
            </a:r>
            <a:r>
              <a:rPr lang="ru-RU" sz="2400" dirty="0">
                <a:ln>
                  <a:solidFill>
                    <a:schemeClr val="tx1"/>
                  </a:solidFill>
                </a:ln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</a:effectLst>
                <a:latin typeface="Academy" pitchFamily="18" charset="0"/>
              </a:rPr>
              <a:t>первые работы по практическому применению энергии атома для получения </a:t>
            </a:r>
            <a:r>
              <a:rPr lang="ru-RU" sz="2400" dirty="0" smtClean="0">
                <a:ln>
                  <a:solidFill>
                    <a:schemeClr val="tx1"/>
                  </a:solidFill>
                </a:ln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</a:effectLst>
                <a:latin typeface="Academy" pitchFamily="18" charset="0"/>
              </a:rPr>
              <a:t>электричества. </a:t>
            </a:r>
            <a:br>
              <a:rPr lang="ru-RU" sz="2400" dirty="0" smtClean="0">
                <a:ln>
                  <a:solidFill>
                    <a:schemeClr val="tx1"/>
                  </a:solidFill>
                </a:ln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</a:effectLst>
                <a:latin typeface="Academy" pitchFamily="18" charset="0"/>
              </a:rPr>
            </a:br>
            <a:r>
              <a:rPr lang="ru-RU" sz="2400" dirty="0" smtClean="0">
                <a:ln>
                  <a:solidFill>
                    <a:schemeClr val="tx1"/>
                  </a:solidFill>
                </a:ln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</a:effectLst>
                <a:latin typeface="Academy" pitchFamily="18" charset="0"/>
              </a:rPr>
              <a:t>В </a:t>
            </a:r>
            <a:r>
              <a:rPr lang="ru-RU" sz="2400" dirty="0">
                <a:ln>
                  <a:solidFill>
                    <a:schemeClr val="tx1"/>
                  </a:solidFill>
                </a:ln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</a:effectLst>
                <a:latin typeface="Academy" pitchFamily="18" charset="0"/>
              </a:rPr>
              <a:t>том же году были проведены успешные испытания. А первой в мире </a:t>
            </a:r>
            <a:r>
              <a:rPr lang="ru-RU" sz="2400" dirty="0" smtClean="0">
                <a:ln>
                  <a:solidFill>
                    <a:schemeClr val="tx1"/>
                  </a:solidFill>
                </a:ln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</a:effectLst>
                <a:latin typeface="Academy" pitchFamily="18" charset="0"/>
              </a:rPr>
              <a:t>АЭС, </a:t>
            </a:r>
            <a:r>
              <a:rPr lang="ru-RU" sz="2400" dirty="0">
                <a:ln>
                  <a:solidFill>
                    <a:schemeClr val="tx1"/>
                  </a:solidFill>
                </a:ln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</a:effectLst>
                <a:latin typeface="Academy" pitchFamily="18" charset="0"/>
              </a:rPr>
              <a:t>подключенной к общей электрической </a:t>
            </a:r>
            <a:r>
              <a:rPr lang="ru-RU" sz="2400" dirty="0" smtClean="0">
                <a:ln>
                  <a:solidFill>
                    <a:schemeClr val="tx1"/>
                  </a:solidFill>
                </a:ln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</a:effectLst>
                <a:latin typeface="Academy" pitchFamily="18" charset="0"/>
              </a:rPr>
              <a:t>сети, </a:t>
            </a:r>
            <a:r>
              <a:rPr lang="ru-RU" sz="2400" dirty="0">
                <a:ln>
                  <a:solidFill>
                    <a:schemeClr val="tx1"/>
                  </a:solidFill>
                </a:ln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</a:effectLst>
                <a:latin typeface="Academy" pitchFamily="18" charset="0"/>
              </a:rPr>
              <a:t>стала станция в городе </a:t>
            </a:r>
            <a:r>
              <a:rPr lang="ru-RU" sz="2400" dirty="0" smtClean="0">
                <a:ln>
                  <a:solidFill>
                    <a:schemeClr val="tx1"/>
                  </a:solidFill>
                </a:ln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</a:effectLst>
                <a:latin typeface="Academy" pitchFamily="18" charset="0"/>
              </a:rPr>
              <a:t>Обнинске Калужской области.</a:t>
            </a:r>
            <a:endParaRPr lang="ru-RU" sz="2400" dirty="0">
              <a:ln>
                <a:solidFill>
                  <a:schemeClr val="tx1"/>
                </a:solidFill>
              </a:ln>
              <a:effectLst>
                <a:glow rad="63500">
                  <a:schemeClr val="accent6">
                    <a:satMod val="175000"/>
                    <a:alpha val="40000"/>
                  </a:schemeClr>
                </a:glow>
              </a:effectLst>
              <a:latin typeface="Academy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S:\Исторические даты\день российской науки\Pervaya_v_mire_atomnaya_elektrostanciya_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5616" y="476672"/>
            <a:ext cx="6912768" cy="5184576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2339752" y="6021288"/>
            <a:ext cx="458651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latin typeface="Academy" pitchFamily="18" charset="0"/>
              </a:rPr>
              <a:t>Атомная электростанция в Обнинске</a:t>
            </a:r>
            <a:endParaRPr lang="ru-RU" sz="2400" dirty="0">
              <a:latin typeface="Academy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Ulanov.FI\Desktop\Наука фото\Yuri_Gagarin_in_196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620688"/>
            <a:ext cx="3168352" cy="5454865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3779912" y="260648"/>
            <a:ext cx="5112568" cy="63709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>
                <a:ln>
                  <a:solidFill>
                    <a:schemeClr val="tx1"/>
                  </a:solidFill>
                </a:ln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</a:effectLst>
                <a:latin typeface="Academy" pitchFamily="18" charset="0"/>
              </a:rPr>
              <a:t>Одним из важнейших достижений советской науки стал запуск первого человека в космос. Им стал военный лётчик Юрий Алексеевич Гагарин. </a:t>
            </a:r>
            <a:r>
              <a:rPr lang="ru-RU" sz="2400" dirty="0" smtClean="0">
                <a:ln>
                  <a:solidFill>
                    <a:schemeClr val="tx1"/>
                  </a:solidFill>
                </a:ln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</a:effectLst>
                <a:latin typeface="Academy" pitchFamily="18" charset="0"/>
              </a:rPr>
              <a:t/>
            </a:r>
            <a:br>
              <a:rPr lang="ru-RU" sz="2400" dirty="0" smtClean="0">
                <a:ln>
                  <a:solidFill>
                    <a:schemeClr val="tx1"/>
                  </a:solidFill>
                </a:ln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</a:effectLst>
                <a:latin typeface="Academy" pitchFamily="18" charset="0"/>
              </a:rPr>
            </a:br>
            <a:r>
              <a:rPr lang="ru-RU" sz="2400" dirty="0" smtClean="0">
                <a:ln>
                  <a:solidFill>
                    <a:schemeClr val="tx1"/>
                  </a:solidFill>
                </a:ln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</a:effectLst>
                <a:latin typeface="Academy" pitchFamily="18" charset="0"/>
              </a:rPr>
              <a:t>Старт </a:t>
            </a:r>
            <a:r>
              <a:rPr lang="ru-RU" sz="2400" dirty="0">
                <a:ln>
                  <a:solidFill>
                    <a:schemeClr val="tx1"/>
                  </a:solidFill>
                </a:ln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</a:effectLst>
                <a:latin typeface="Academy" pitchFamily="18" charset="0"/>
              </a:rPr>
              <a:t>ракеты-носителя «Восток» </a:t>
            </a:r>
            <a:r>
              <a:rPr lang="ru-RU" sz="2400" dirty="0" smtClean="0">
                <a:ln>
                  <a:solidFill>
                    <a:schemeClr val="tx1"/>
                  </a:solidFill>
                </a:ln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</a:effectLst>
                <a:latin typeface="Academy" pitchFamily="18" charset="0"/>
              </a:rPr>
              <a:t/>
            </a:r>
            <a:br>
              <a:rPr lang="ru-RU" sz="2400" dirty="0" smtClean="0">
                <a:ln>
                  <a:solidFill>
                    <a:schemeClr val="tx1"/>
                  </a:solidFill>
                </a:ln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</a:effectLst>
                <a:latin typeface="Academy" pitchFamily="18" charset="0"/>
              </a:rPr>
            </a:br>
            <a:r>
              <a:rPr lang="ru-RU" sz="2400" dirty="0" smtClean="0">
                <a:ln>
                  <a:solidFill>
                    <a:schemeClr val="tx1"/>
                  </a:solidFill>
                </a:ln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</a:effectLst>
                <a:latin typeface="Academy" pitchFamily="18" charset="0"/>
              </a:rPr>
              <a:t>с </a:t>
            </a:r>
            <a:r>
              <a:rPr lang="ru-RU" sz="2400" dirty="0">
                <a:ln>
                  <a:solidFill>
                    <a:schemeClr val="tx1"/>
                  </a:solidFill>
                </a:ln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</a:effectLst>
                <a:latin typeface="Academy" pitchFamily="18" charset="0"/>
              </a:rPr>
              <a:t>кораблем «Восток-1» с Гагариным </a:t>
            </a:r>
            <a:r>
              <a:rPr lang="ru-RU" sz="2400" dirty="0" smtClean="0">
                <a:ln>
                  <a:solidFill>
                    <a:schemeClr val="tx1"/>
                  </a:solidFill>
                </a:ln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</a:effectLst>
                <a:latin typeface="Academy" pitchFamily="18" charset="0"/>
              </a:rPr>
              <a:t/>
            </a:r>
            <a:br>
              <a:rPr lang="ru-RU" sz="2400" dirty="0" smtClean="0">
                <a:ln>
                  <a:solidFill>
                    <a:schemeClr val="tx1"/>
                  </a:solidFill>
                </a:ln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</a:effectLst>
                <a:latin typeface="Academy" pitchFamily="18" charset="0"/>
              </a:rPr>
            </a:br>
            <a:r>
              <a:rPr lang="ru-RU" sz="2400" dirty="0" smtClean="0">
                <a:ln>
                  <a:solidFill>
                    <a:schemeClr val="tx1"/>
                  </a:solidFill>
                </a:ln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</a:effectLst>
                <a:latin typeface="Academy" pitchFamily="18" charset="0"/>
              </a:rPr>
              <a:t>на </a:t>
            </a:r>
            <a:r>
              <a:rPr lang="ru-RU" sz="2400" dirty="0">
                <a:ln>
                  <a:solidFill>
                    <a:schemeClr val="tx1"/>
                  </a:solidFill>
                </a:ln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</a:effectLst>
                <a:latin typeface="Academy" pitchFamily="18" charset="0"/>
              </a:rPr>
              <a:t>борту был произведен </a:t>
            </a:r>
            <a:r>
              <a:rPr lang="ru-RU" sz="2400" dirty="0" smtClean="0">
                <a:ln>
                  <a:solidFill>
                    <a:schemeClr val="tx1"/>
                  </a:solidFill>
                </a:ln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</a:effectLst>
                <a:latin typeface="Academy" pitchFamily="18" charset="0"/>
              </a:rPr>
              <a:t/>
            </a:r>
            <a:br>
              <a:rPr lang="ru-RU" sz="2400" dirty="0" smtClean="0">
                <a:ln>
                  <a:solidFill>
                    <a:schemeClr val="tx1"/>
                  </a:solidFill>
                </a:ln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</a:effectLst>
                <a:latin typeface="Academy" pitchFamily="18" charset="0"/>
              </a:rPr>
            </a:br>
            <a:r>
              <a:rPr lang="ru-RU" sz="2400" dirty="0" smtClean="0">
                <a:ln>
                  <a:solidFill>
                    <a:schemeClr val="tx1"/>
                  </a:solidFill>
                </a:ln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</a:effectLst>
                <a:latin typeface="Academy" pitchFamily="18" charset="0"/>
              </a:rPr>
              <a:t>12 </a:t>
            </a:r>
            <a:r>
              <a:rPr lang="ru-RU" sz="2400" dirty="0">
                <a:ln>
                  <a:solidFill>
                    <a:schemeClr val="tx1"/>
                  </a:solidFill>
                </a:ln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</a:effectLst>
                <a:latin typeface="Academy" pitchFamily="18" charset="0"/>
              </a:rPr>
              <a:t>апреля 1961 года в 09:07 </a:t>
            </a:r>
            <a:r>
              <a:rPr lang="ru-RU" sz="2400" dirty="0" smtClean="0">
                <a:ln>
                  <a:solidFill>
                    <a:schemeClr val="tx1"/>
                  </a:solidFill>
                </a:ln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</a:effectLst>
                <a:latin typeface="Academy" pitchFamily="18" charset="0"/>
              </a:rPr>
              <a:t/>
            </a:r>
            <a:br>
              <a:rPr lang="ru-RU" sz="2400" dirty="0" smtClean="0">
                <a:ln>
                  <a:solidFill>
                    <a:schemeClr val="tx1"/>
                  </a:solidFill>
                </a:ln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</a:effectLst>
                <a:latin typeface="Academy" pitchFamily="18" charset="0"/>
              </a:rPr>
            </a:br>
            <a:r>
              <a:rPr lang="ru-RU" sz="2400" dirty="0" smtClean="0">
                <a:ln>
                  <a:solidFill>
                    <a:schemeClr val="tx1"/>
                  </a:solidFill>
                </a:ln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</a:effectLst>
                <a:latin typeface="Academy" pitchFamily="18" charset="0"/>
              </a:rPr>
              <a:t>по </a:t>
            </a:r>
            <a:r>
              <a:rPr lang="ru-RU" sz="2400" dirty="0">
                <a:ln>
                  <a:solidFill>
                    <a:schemeClr val="tx1"/>
                  </a:solidFill>
                </a:ln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</a:effectLst>
                <a:latin typeface="Academy" pitchFamily="18" charset="0"/>
              </a:rPr>
              <a:t>московскому времени с космодрома Байконур. Полет начался со знаменитой на весь мир фразы космонавта: </a:t>
            </a:r>
            <a:r>
              <a:rPr lang="ru-RU" sz="2400" dirty="0" smtClean="0">
                <a:ln>
                  <a:solidFill>
                    <a:schemeClr val="tx1"/>
                  </a:solidFill>
                </a:ln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</a:effectLst>
                <a:latin typeface="Academy" pitchFamily="18" charset="0"/>
              </a:rPr>
              <a:t>«Поехали</a:t>
            </a:r>
            <a:r>
              <a:rPr lang="ru-RU" sz="2400" dirty="0">
                <a:ln>
                  <a:solidFill>
                    <a:schemeClr val="tx1"/>
                  </a:solidFill>
                </a:ln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</a:effectLst>
                <a:latin typeface="Academy" pitchFamily="18" charset="0"/>
              </a:rPr>
              <a:t>!». Совершив один оборот вокруг Земли, корабль завершил свой полет, который продлился 108 минут. </a:t>
            </a:r>
            <a:r>
              <a:rPr lang="ru-RU" sz="2400" dirty="0" smtClean="0">
                <a:ln>
                  <a:solidFill>
                    <a:schemeClr val="tx1"/>
                  </a:solidFill>
                </a:ln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</a:effectLst>
                <a:latin typeface="Academy" pitchFamily="18" charset="0"/>
              </a:rPr>
              <a:t/>
            </a:r>
            <a:br>
              <a:rPr lang="ru-RU" sz="2400" dirty="0" smtClean="0">
                <a:ln>
                  <a:solidFill>
                    <a:schemeClr val="tx1"/>
                  </a:solidFill>
                </a:ln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</a:effectLst>
                <a:latin typeface="Academy" pitchFamily="18" charset="0"/>
              </a:rPr>
            </a:br>
            <a:r>
              <a:rPr lang="ru-RU" sz="2400" dirty="0" smtClean="0">
                <a:ln>
                  <a:solidFill>
                    <a:schemeClr val="tx1"/>
                  </a:solidFill>
                </a:ln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</a:effectLst>
                <a:latin typeface="Academy" pitchFamily="18" charset="0"/>
              </a:rPr>
              <a:t>На </a:t>
            </a:r>
            <a:r>
              <a:rPr lang="ru-RU" sz="2400" dirty="0">
                <a:ln>
                  <a:solidFill>
                    <a:schemeClr val="tx1"/>
                  </a:solidFill>
                </a:ln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</a:effectLst>
                <a:latin typeface="Academy" pitchFamily="18" charset="0"/>
              </a:rPr>
              <a:t>протяжении полета Гагарин сообщал о своем самочувствии, ощущениях, наблюдал за кораблем и нашей планетой.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S:\Исторические даты\день российской науки\juri-gagarin-weltraum100_v-img_16_9_xl_-d31c35f8186ebeb80b0cd843a7c267a0e0c8164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908720"/>
            <a:ext cx="7311523" cy="4104456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2483768" y="5589240"/>
            <a:ext cx="372089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latin typeface="Academy" pitchFamily="18" charset="0"/>
              </a:rPr>
              <a:t>Юрий Гагарин перед полетом</a:t>
            </a:r>
            <a:endParaRPr lang="ru-RU" sz="2400" dirty="0">
              <a:latin typeface="Academy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 shadeToTitle="1">
        <a:solidFill>
          <a:schemeClr val="bg1">
            <a:alpha val="3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lanov.FI\Desktop\Наука фото\shutterstock_24438904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4" name="TextBox 3"/>
          <p:cNvSpPr txBox="1"/>
          <p:nvPr/>
        </p:nvSpPr>
        <p:spPr>
          <a:xfrm>
            <a:off x="5148064" y="1225689"/>
            <a:ext cx="3888432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solidFill>
                  <a:schemeClr val="bg1"/>
                </a:solidFill>
              </a:rPr>
              <a:t>День российской науки был учрежден по указу президента России Бориса Николаевича Ельцина </a:t>
            </a:r>
            <a:br>
              <a:rPr lang="ru-RU" sz="2400" dirty="0" smtClean="0">
                <a:solidFill>
                  <a:schemeClr val="bg1"/>
                </a:solidFill>
              </a:rPr>
            </a:br>
            <a:r>
              <a:rPr lang="ru-RU" sz="2400" dirty="0" smtClean="0">
                <a:solidFill>
                  <a:schemeClr val="bg1"/>
                </a:solidFill>
              </a:rPr>
              <a:t>7 июня 1999 года </a:t>
            </a:r>
            <a:br>
              <a:rPr lang="ru-RU" sz="2400" dirty="0" smtClean="0">
                <a:solidFill>
                  <a:schemeClr val="bg1"/>
                </a:solidFill>
              </a:rPr>
            </a:br>
            <a:r>
              <a:rPr lang="ru-RU" sz="2400" dirty="0" smtClean="0">
                <a:solidFill>
                  <a:schemeClr val="bg1"/>
                </a:solidFill>
              </a:rPr>
              <a:t>и приурочен к 275-летию Российской академии наук, которая была основана Петром I </a:t>
            </a:r>
            <a:br>
              <a:rPr lang="ru-RU" sz="2400" dirty="0" smtClean="0">
                <a:solidFill>
                  <a:schemeClr val="bg1"/>
                </a:solidFill>
              </a:rPr>
            </a:br>
            <a:r>
              <a:rPr lang="ru-RU" sz="2400" dirty="0" smtClean="0">
                <a:solidFill>
                  <a:schemeClr val="bg1"/>
                </a:solidFill>
              </a:rPr>
              <a:t>28 января (по старому стилю) 1724 года. </a:t>
            </a:r>
            <a:br>
              <a:rPr lang="ru-RU" sz="2400" dirty="0" smtClean="0">
                <a:solidFill>
                  <a:schemeClr val="bg1"/>
                </a:solidFill>
              </a:rPr>
            </a:br>
            <a:r>
              <a:rPr lang="ru-RU" sz="2400" dirty="0" smtClean="0">
                <a:solidFill>
                  <a:schemeClr val="bg1"/>
                </a:solidFill>
              </a:rPr>
              <a:t>С переходом на новый календарь датой основания РАН, как и датой праздника, считается 8 февраля.</a:t>
            </a:r>
            <a:endParaRPr lang="ru-RU" sz="2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3811012"/>
            <a:ext cx="91440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>
                <a:ln>
                  <a:solidFill>
                    <a:schemeClr val="tx1"/>
                  </a:solidFill>
                </a:ln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</a:effectLst>
                <a:latin typeface="Academy" pitchFamily="18" charset="0"/>
              </a:rPr>
              <a:t>Английский мореплаватель Джеймс </a:t>
            </a:r>
            <a:r>
              <a:rPr lang="ru-RU" sz="2400" dirty="0" smtClean="0">
                <a:ln>
                  <a:solidFill>
                    <a:schemeClr val="tx1"/>
                  </a:solidFill>
                </a:ln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</a:effectLst>
                <a:latin typeface="Academy" pitchFamily="18" charset="0"/>
              </a:rPr>
              <a:t>Кук </a:t>
            </a:r>
            <a:r>
              <a:rPr lang="ru-RU" sz="2400" dirty="0">
                <a:ln>
                  <a:solidFill>
                    <a:schemeClr val="tx1"/>
                  </a:solidFill>
                </a:ln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</a:effectLst>
                <a:latin typeface="Academy" pitchFamily="18" charset="0"/>
              </a:rPr>
              <a:t>в ходе своего второго кругосветного </a:t>
            </a:r>
            <a:r>
              <a:rPr lang="ru-RU" sz="2400" dirty="0" smtClean="0">
                <a:ln>
                  <a:solidFill>
                    <a:schemeClr val="tx1"/>
                  </a:solidFill>
                </a:ln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</a:effectLst>
                <a:latin typeface="Academy" pitchFamily="18" charset="0"/>
              </a:rPr>
              <a:t>плавания, </a:t>
            </a:r>
            <a:r>
              <a:rPr lang="ru-RU" sz="2400" dirty="0">
                <a:ln>
                  <a:solidFill>
                    <a:schemeClr val="tx1"/>
                  </a:solidFill>
                </a:ln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</a:effectLst>
                <a:latin typeface="Academy" pitchFamily="18" charset="0"/>
              </a:rPr>
              <a:t>наткнувшись на непреодолимые льды </a:t>
            </a:r>
            <a:r>
              <a:rPr lang="ru-RU" sz="2400" dirty="0" smtClean="0">
                <a:ln>
                  <a:solidFill>
                    <a:schemeClr val="tx1"/>
                  </a:solidFill>
                </a:ln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</a:effectLst>
                <a:latin typeface="Academy" pitchFamily="18" charset="0"/>
              </a:rPr>
              <a:t>вблизи Южного </a:t>
            </a:r>
            <a:r>
              <a:rPr lang="ru-RU" sz="2400" dirty="0">
                <a:ln>
                  <a:solidFill>
                    <a:schemeClr val="tx1"/>
                  </a:solidFill>
                </a:ln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</a:effectLst>
                <a:latin typeface="Academy" pitchFamily="18" charset="0"/>
              </a:rPr>
              <a:t>полярного круга, посчитал, что Антарктиды как материка либо вообще </a:t>
            </a:r>
            <a:r>
              <a:rPr lang="ru-RU" sz="2400" dirty="0" smtClean="0">
                <a:ln>
                  <a:solidFill>
                    <a:schemeClr val="tx1"/>
                  </a:solidFill>
                </a:ln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</a:effectLst>
                <a:latin typeface="Academy" pitchFamily="18" charset="0"/>
              </a:rPr>
              <a:t>не </a:t>
            </a:r>
            <a:r>
              <a:rPr lang="ru-RU" sz="2400" dirty="0">
                <a:ln>
                  <a:solidFill>
                    <a:schemeClr val="tx1"/>
                  </a:solidFill>
                </a:ln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</a:effectLst>
                <a:latin typeface="Academy" pitchFamily="18" charset="0"/>
              </a:rPr>
              <a:t>существует, либо достичь её невозможно. Почти полвека спустя по инициативе Ивана Федоровича Крузенштерна в Российской империи </a:t>
            </a:r>
            <a:r>
              <a:rPr lang="ru-RU" sz="2400" dirty="0" smtClean="0">
                <a:ln>
                  <a:solidFill>
                    <a:schemeClr val="tx1"/>
                  </a:solidFill>
                </a:ln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</a:effectLst>
                <a:latin typeface="Academy" pitchFamily="18" charset="0"/>
              </a:rPr>
              <a:t>были подготовлены </a:t>
            </a:r>
            <a:r>
              <a:rPr lang="ru-RU" sz="2400" dirty="0">
                <a:ln>
                  <a:solidFill>
                    <a:schemeClr val="tx1"/>
                  </a:solidFill>
                </a:ln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</a:effectLst>
                <a:latin typeface="Academy" pitchFamily="18" charset="0"/>
              </a:rPr>
              <a:t>две экспедиции на Южный и Северный полюса. Первую возглавили мореплаватели </a:t>
            </a:r>
            <a:r>
              <a:rPr lang="ru-RU" sz="2400" dirty="0" err="1">
                <a:ln>
                  <a:solidFill>
                    <a:schemeClr val="tx1"/>
                  </a:solidFill>
                </a:ln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</a:effectLst>
                <a:latin typeface="Academy" pitchFamily="18" charset="0"/>
              </a:rPr>
              <a:t>Фаддей</a:t>
            </a:r>
            <a:r>
              <a:rPr lang="ru-RU" sz="2400" dirty="0">
                <a:ln>
                  <a:solidFill>
                    <a:schemeClr val="tx1"/>
                  </a:solidFill>
                </a:ln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</a:effectLst>
                <a:latin typeface="Academy" pitchFamily="18" charset="0"/>
              </a:rPr>
              <a:t> </a:t>
            </a:r>
            <a:r>
              <a:rPr lang="ru-RU" sz="2400" dirty="0" err="1">
                <a:ln>
                  <a:solidFill>
                    <a:schemeClr val="tx1"/>
                  </a:solidFill>
                </a:ln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</a:effectLst>
                <a:latin typeface="Academy" pitchFamily="18" charset="0"/>
              </a:rPr>
              <a:t>Фаддеевич</a:t>
            </a:r>
            <a:r>
              <a:rPr lang="ru-RU" sz="2400" dirty="0">
                <a:ln>
                  <a:solidFill>
                    <a:schemeClr val="tx1"/>
                  </a:solidFill>
                </a:ln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</a:effectLst>
                <a:latin typeface="Academy" pitchFamily="18" charset="0"/>
              </a:rPr>
              <a:t> Беллинсгаузен </a:t>
            </a:r>
            <a:r>
              <a:rPr lang="ru-RU" sz="2400" dirty="0" smtClean="0">
                <a:ln>
                  <a:solidFill>
                    <a:schemeClr val="tx1"/>
                  </a:solidFill>
                </a:ln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</a:effectLst>
                <a:latin typeface="Academy" pitchFamily="18" charset="0"/>
              </a:rPr>
              <a:t/>
            </a:r>
            <a:br>
              <a:rPr lang="ru-RU" sz="2400" dirty="0" smtClean="0">
                <a:ln>
                  <a:solidFill>
                    <a:schemeClr val="tx1"/>
                  </a:solidFill>
                </a:ln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</a:effectLst>
                <a:latin typeface="Academy" pitchFamily="18" charset="0"/>
              </a:rPr>
            </a:br>
            <a:r>
              <a:rPr lang="ru-RU" sz="2400" dirty="0" smtClean="0">
                <a:ln>
                  <a:solidFill>
                    <a:schemeClr val="tx1"/>
                  </a:solidFill>
                </a:ln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</a:effectLst>
                <a:latin typeface="Academy" pitchFamily="18" charset="0"/>
              </a:rPr>
              <a:t>и </a:t>
            </a:r>
            <a:r>
              <a:rPr lang="ru-RU" sz="2400" dirty="0">
                <a:ln>
                  <a:solidFill>
                    <a:schemeClr val="tx1"/>
                  </a:solidFill>
                </a:ln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</a:effectLst>
                <a:latin typeface="Academy" pitchFamily="18" charset="0"/>
              </a:rPr>
              <a:t>Михаил Петрович Лазарев. </a:t>
            </a:r>
          </a:p>
        </p:txBody>
      </p:sp>
      <p:pic>
        <p:nvPicPr>
          <p:cNvPr id="1026" name="Picture 2" descr="S:\Исторические даты\день российской науки\b80de88d1843420812674330a2adb97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7624" y="260648"/>
            <a:ext cx="6624736" cy="331236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Users\Ulanov.FI\Desktop\Наука фото\shutterstock_58367719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1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TextBox 2"/>
          <p:cNvSpPr txBox="1"/>
          <p:nvPr/>
        </p:nvSpPr>
        <p:spPr>
          <a:xfrm>
            <a:off x="0" y="3429000"/>
            <a:ext cx="91440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>
                <a:ln>
                  <a:solidFill>
                    <a:schemeClr val="tx1"/>
                  </a:solidFill>
                </a:ln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</a:effectLst>
                <a:latin typeface="Academy" pitchFamily="18" charset="0"/>
              </a:rPr>
              <a:t>Прибыв в 1819 году из Петербурга в Рио-де-Жанейро, далее экспедиция двинулась на Юг. В </a:t>
            </a:r>
            <a:r>
              <a:rPr lang="ru-RU" sz="2400" dirty="0" smtClean="0">
                <a:ln>
                  <a:solidFill>
                    <a:schemeClr val="tx1"/>
                  </a:solidFill>
                </a:ln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</a:effectLst>
                <a:latin typeface="Academy" pitchFamily="18" charset="0"/>
              </a:rPr>
              <a:t>результате </a:t>
            </a:r>
            <a:r>
              <a:rPr lang="ru-RU" sz="2400" dirty="0">
                <a:ln>
                  <a:solidFill>
                    <a:schemeClr val="tx1"/>
                  </a:solidFill>
                </a:ln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</a:effectLst>
                <a:latin typeface="Academy" pitchFamily="18" charset="0"/>
              </a:rPr>
              <a:t>Беллинсгаузен и Лазарев совершили одно из самых значительных географических открытий: </a:t>
            </a:r>
            <a:r>
              <a:rPr lang="ru-RU" sz="2400" dirty="0" smtClean="0">
                <a:ln>
                  <a:solidFill>
                    <a:schemeClr val="tx1"/>
                  </a:solidFill>
                </a:ln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</a:effectLst>
                <a:latin typeface="Academy" pitchFamily="18" charset="0"/>
              </a:rPr>
              <a:t>они нашли шестой материк </a:t>
            </a:r>
            <a:r>
              <a:rPr lang="ru-RU" sz="2400" dirty="0">
                <a:ln>
                  <a:solidFill>
                    <a:schemeClr val="tx1"/>
                  </a:solidFill>
                </a:ln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</a:effectLst>
                <a:latin typeface="Academy" pitchFamily="18" charset="0"/>
              </a:rPr>
              <a:t>– </a:t>
            </a:r>
            <a:r>
              <a:rPr lang="ru-RU" sz="2400" dirty="0" smtClean="0">
                <a:ln>
                  <a:solidFill>
                    <a:schemeClr val="tx1"/>
                  </a:solidFill>
                </a:ln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</a:effectLst>
                <a:latin typeface="Academy" pitchFamily="18" charset="0"/>
              </a:rPr>
              <a:t>Антарктиду. </a:t>
            </a:r>
            <a:r>
              <a:rPr lang="ru-RU" sz="2400" dirty="0">
                <a:ln>
                  <a:solidFill>
                    <a:schemeClr val="tx1"/>
                  </a:solidFill>
                </a:ln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</a:effectLst>
                <a:latin typeface="Academy" pitchFamily="18" charset="0"/>
              </a:rPr>
              <a:t>Исследователи составили подробнейшую карту этих земель и островов, собрали огромное количество </a:t>
            </a:r>
            <a:r>
              <a:rPr lang="ru-RU" sz="2400" dirty="0" err="1" smtClean="0">
                <a:ln>
                  <a:solidFill>
                    <a:schemeClr val="tx1"/>
                  </a:solidFill>
                </a:ln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</a:effectLst>
                <a:latin typeface="Academy" pitchFamily="18" charset="0"/>
              </a:rPr>
              <a:t>естественно-научных</a:t>
            </a:r>
            <a:r>
              <a:rPr lang="ru-RU" sz="2400" dirty="0" smtClean="0">
                <a:ln>
                  <a:solidFill>
                    <a:schemeClr val="tx1"/>
                  </a:solidFill>
                </a:ln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</a:effectLst>
                <a:latin typeface="Academy" pitchFamily="18" charset="0"/>
              </a:rPr>
              <a:t> </a:t>
            </a:r>
            <a:r>
              <a:rPr lang="ru-RU" sz="2400" dirty="0">
                <a:ln>
                  <a:solidFill>
                    <a:schemeClr val="tx1"/>
                  </a:solidFill>
                </a:ln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</a:effectLst>
                <a:latin typeface="Academy" pitchFamily="18" charset="0"/>
              </a:rPr>
              <a:t>и этнографических данных.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Ulanov.FI\Desktop\Наука фото\Попов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620688"/>
            <a:ext cx="4067156" cy="52292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4499992" y="332656"/>
            <a:ext cx="4499992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>
                <a:ln>
                  <a:solidFill>
                    <a:schemeClr val="tx1"/>
                  </a:solidFill>
                </a:ln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 </a:t>
            </a:r>
            <a:r>
              <a:rPr lang="ru-RU" sz="2400" dirty="0">
                <a:ln>
                  <a:solidFill>
                    <a:schemeClr val="tx1"/>
                  </a:solidFill>
                </a:ln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</a:effectLst>
                <a:latin typeface="Academy" pitchFamily="18" charset="0"/>
              </a:rPr>
              <a:t>Русский физик и электротехник Александр Степанович Попов вошел в историю как один из изобретателей радио. Используя открытия в области электромагнетизма немецкого физика Генриха Герца </a:t>
            </a:r>
            <a:r>
              <a:rPr lang="ru-RU" sz="2400" dirty="0" smtClean="0">
                <a:ln>
                  <a:solidFill>
                    <a:schemeClr val="tx1"/>
                  </a:solidFill>
                </a:ln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</a:effectLst>
                <a:latin typeface="Academy" pitchFamily="18" charset="0"/>
              </a:rPr>
              <a:t/>
            </a:r>
            <a:br>
              <a:rPr lang="ru-RU" sz="2400" dirty="0" smtClean="0">
                <a:ln>
                  <a:solidFill>
                    <a:schemeClr val="tx1"/>
                  </a:solidFill>
                </a:ln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</a:effectLst>
                <a:latin typeface="Academy" pitchFamily="18" charset="0"/>
              </a:rPr>
            </a:br>
            <a:r>
              <a:rPr lang="ru-RU" sz="2400" dirty="0" smtClean="0">
                <a:ln>
                  <a:solidFill>
                    <a:schemeClr val="tx1"/>
                  </a:solidFill>
                </a:ln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</a:effectLst>
                <a:latin typeface="Academy" pitchFamily="18" charset="0"/>
              </a:rPr>
              <a:t>и </a:t>
            </a:r>
            <a:r>
              <a:rPr lang="ru-RU" sz="2400" dirty="0">
                <a:ln>
                  <a:solidFill>
                    <a:schemeClr val="tx1"/>
                  </a:solidFill>
                </a:ln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</a:effectLst>
                <a:latin typeface="Academy" pitchFamily="18" charset="0"/>
              </a:rPr>
              <a:t>практические наработки английского физика Оливера </a:t>
            </a:r>
            <a:r>
              <a:rPr lang="ru-RU" sz="2400" dirty="0" err="1">
                <a:ln>
                  <a:solidFill>
                    <a:schemeClr val="tx1"/>
                  </a:solidFill>
                </a:ln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</a:effectLst>
                <a:latin typeface="Academy" pitchFamily="18" charset="0"/>
              </a:rPr>
              <a:t>Лоджа</a:t>
            </a:r>
            <a:r>
              <a:rPr lang="ru-RU" sz="2400" dirty="0">
                <a:ln>
                  <a:solidFill>
                    <a:schemeClr val="tx1"/>
                  </a:solidFill>
                </a:ln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</a:effectLst>
                <a:latin typeface="Academy" pitchFamily="18" charset="0"/>
              </a:rPr>
              <a:t>, Александр Попов сумел создать свою модификацию прибора для обнаружения и регистрирования электрических колебаний. А два года спустя ученый передал на расстоянии первую радиограмму </a:t>
            </a:r>
            <a:r>
              <a:rPr lang="ru-RU" sz="2400" dirty="0" smtClean="0">
                <a:ln>
                  <a:solidFill>
                    <a:schemeClr val="tx1"/>
                  </a:solidFill>
                </a:ln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</a:effectLst>
                <a:latin typeface="Academy" pitchFamily="18" charset="0"/>
              </a:rPr>
              <a:t/>
            </a:r>
            <a:br>
              <a:rPr lang="ru-RU" sz="2400" dirty="0" smtClean="0">
                <a:ln>
                  <a:solidFill>
                    <a:schemeClr val="tx1"/>
                  </a:solidFill>
                </a:ln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</a:effectLst>
                <a:latin typeface="Academy" pitchFamily="18" charset="0"/>
              </a:rPr>
            </a:br>
            <a:r>
              <a:rPr lang="ru-RU" sz="2400" dirty="0" smtClean="0">
                <a:ln>
                  <a:solidFill>
                    <a:schemeClr val="tx1"/>
                  </a:solidFill>
                </a:ln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</a:effectLst>
                <a:latin typeface="Academy" pitchFamily="18" charset="0"/>
              </a:rPr>
              <a:t>в </a:t>
            </a:r>
            <a:r>
              <a:rPr lang="ru-RU" sz="2400" dirty="0">
                <a:ln>
                  <a:solidFill>
                    <a:schemeClr val="tx1"/>
                  </a:solidFill>
                </a:ln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</a:effectLst>
                <a:latin typeface="Academy" pitchFamily="18" charset="0"/>
              </a:rPr>
              <a:t>России.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5" name="Picture 3" descr="C:\Users\Ulanov.FI\Desktop\Наука фото\344156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3608" y="404664"/>
            <a:ext cx="6876255" cy="5157191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1547664" y="5805264"/>
            <a:ext cx="59843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latin typeface="Academy" pitchFamily="18" charset="0"/>
              </a:rPr>
              <a:t>Один из первых прототипов радио А. С. Попова</a:t>
            </a:r>
            <a:endParaRPr lang="ru-RU" sz="2400" dirty="0">
              <a:latin typeface="Academy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Ulanov.FI\Desktop\Наука фото\Менделеев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980728"/>
            <a:ext cx="3992225" cy="4320480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0" y="4509120"/>
            <a:ext cx="914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4355976" y="332656"/>
            <a:ext cx="4788024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ln>
                  <a:solidFill>
                    <a:schemeClr val="tx1"/>
                  </a:solidFill>
                </a:ln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</a:effectLst>
                <a:latin typeface="Academy" pitchFamily="18" charset="0"/>
              </a:rPr>
              <a:t>Периодический закон — </a:t>
            </a:r>
            <a:br>
              <a:rPr lang="ru-RU" sz="2400" dirty="0" smtClean="0">
                <a:ln>
                  <a:solidFill>
                    <a:schemeClr val="tx1"/>
                  </a:solidFill>
                </a:ln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</a:effectLst>
                <a:latin typeface="Academy" pitchFamily="18" charset="0"/>
              </a:rPr>
            </a:br>
            <a:r>
              <a:rPr lang="ru-RU" sz="2400" dirty="0" smtClean="0">
                <a:ln>
                  <a:solidFill>
                    <a:schemeClr val="tx1"/>
                  </a:solidFill>
                </a:ln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</a:effectLst>
                <a:latin typeface="Academy" pitchFamily="18" charset="0"/>
              </a:rPr>
              <a:t>это фундаментальный </a:t>
            </a:r>
            <a:r>
              <a:rPr lang="ru-RU" sz="2400" dirty="0">
                <a:ln>
                  <a:solidFill>
                    <a:schemeClr val="tx1"/>
                  </a:solidFill>
                </a:ln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</a:effectLst>
                <a:latin typeface="Academy" pitchFamily="18" charset="0"/>
              </a:rPr>
              <a:t>закон природы, который открыл великий российский химик Дмитрий Иванович Менделеев </a:t>
            </a:r>
            <a:r>
              <a:rPr lang="ru-RU" sz="2400" dirty="0" smtClean="0">
                <a:ln>
                  <a:solidFill>
                    <a:schemeClr val="tx1"/>
                  </a:solidFill>
                </a:ln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</a:effectLst>
                <a:latin typeface="Academy" pitchFamily="18" charset="0"/>
              </a:rPr>
              <a:t/>
            </a:r>
            <a:br>
              <a:rPr lang="ru-RU" sz="2400" dirty="0" smtClean="0">
                <a:ln>
                  <a:solidFill>
                    <a:schemeClr val="tx1"/>
                  </a:solidFill>
                </a:ln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</a:effectLst>
                <a:latin typeface="Academy" pitchFamily="18" charset="0"/>
              </a:rPr>
            </a:br>
            <a:r>
              <a:rPr lang="ru-RU" sz="2400" dirty="0" smtClean="0">
                <a:ln>
                  <a:solidFill>
                    <a:schemeClr val="tx1"/>
                  </a:solidFill>
                </a:ln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</a:effectLst>
                <a:latin typeface="Academy" pitchFamily="18" charset="0"/>
              </a:rPr>
              <a:t>в </a:t>
            </a:r>
            <a:r>
              <a:rPr lang="ru-RU" sz="2400" dirty="0">
                <a:ln>
                  <a:solidFill>
                    <a:schemeClr val="tx1"/>
                  </a:solidFill>
                </a:ln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</a:effectLst>
                <a:latin typeface="Academy" pitchFamily="18" charset="0"/>
              </a:rPr>
              <a:t>1869 году, сопоставив известные </a:t>
            </a:r>
            <a:r>
              <a:rPr lang="ru-RU" sz="2400" dirty="0" smtClean="0">
                <a:ln>
                  <a:solidFill>
                    <a:schemeClr val="tx1"/>
                  </a:solidFill>
                </a:ln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</a:effectLst>
                <a:latin typeface="Academy" pitchFamily="18" charset="0"/>
              </a:rPr>
              <a:t/>
            </a:r>
            <a:br>
              <a:rPr lang="ru-RU" sz="2400" dirty="0" smtClean="0">
                <a:ln>
                  <a:solidFill>
                    <a:schemeClr val="tx1"/>
                  </a:solidFill>
                </a:ln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</a:effectLst>
                <a:latin typeface="Academy" pitchFamily="18" charset="0"/>
              </a:rPr>
            </a:br>
            <a:r>
              <a:rPr lang="ru-RU" sz="2400" dirty="0" smtClean="0">
                <a:ln>
                  <a:solidFill>
                    <a:schemeClr val="tx1"/>
                  </a:solidFill>
                </a:ln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</a:effectLst>
                <a:latin typeface="Academy" pitchFamily="18" charset="0"/>
              </a:rPr>
              <a:t>в </a:t>
            </a:r>
            <a:r>
              <a:rPr lang="ru-RU" sz="2400" dirty="0">
                <a:ln>
                  <a:solidFill>
                    <a:schemeClr val="tx1"/>
                  </a:solidFill>
                </a:ln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</a:effectLst>
                <a:latin typeface="Academy" pitchFamily="18" charset="0"/>
              </a:rPr>
              <a:t>то время химические элементы </a:t>
            </a:r>
            <a:r>
              <a:rPr lang="ru-RU" sz="2400" dirty="0" smtClean="0">
                <a:ln>
                  <a:solidFill>
                    <a:schemeClr val="tx1"/>
                  </a:solidFill>
                </a:ln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</a:effectLst>
                <a:latin typeface="Academy" pitchFamily="18" charset="0"/>
              </a:rPr>
              <a:t/>
            </a:r>
            <a:br>
              <a:rPr lang="ru-RU" sz="2400" dirty="0" smtClean="0">
                <a:ln>
                  <a:solidFill>
                    <a:schemeClr val="tx1"/>
                  </a:solidFill>
                </a:ln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</a:effectLst>
                <a:latin typeface="Academy" pitchFamily="18" charset="0"/>
              </a:rPr>
            </a:br>
            <a:r>
              <a:rPr lang="ru-RU" sz="2400" dirty="0" smtClean="0">
                <a:ln>
                  <a:solidFill>
                    <a:schemeClr val="tx1"/>
                  </a:solidFill>
                </a:ln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</a:effectLst>
                <a:latin typeface="Academy" pitchFamily="18" charset="0"/>
              </a:rPr>
              <a:t>и </a:t>
            </a:r>
            <a:r>
              <a:rPr lang="ru-RU" sz="2400" dirty="0">
                <a:ln>
                  <a:solidFill>
                    <a:schemeClr val="tx1"/>
                  </a:solidFill>
                </a:ln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</a:effectLst>
                <a:latin typeface="Academy" pitchFamily="18" charset="0"/>
              </a:rPr>
              <a:t>величины их атомных масс. Выявленная Менделеевым периодичность дала понимание закономерности, позволившей определить место элементов в ней, неизвестных в то время, предсказать не </a:t>
            </a:r>
            <a:r>
              <a:rPr lang="ru-RU" sz="2400" dirty="0" smtClean="0">
                <a:ln>
                  <a:solidFill>
                    <a:schemeClr val="tx1"/>
                  </a:solidFill>
                </a:ln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</a:effectLst>
                <a:latin typeface="Academy" pitchFamily="18" charset="0"/>
              </a:rPr>
              <a:t>только их </a:t>
            </a:r>
            <a:r>
              <a:rPr lang="ru-RU" sz="2400" dirty="0">
                <a:ln>
                  <a:solidFill>
                    <a:schemeClr val="tx1"/>
                  </a:solidFill>
                </a:ln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</a:effectLst>
                <a:latin typeface="Academy" pitchFamily="18" charset="0"/>
              </a:rPr>
              <a:t>существование, </a:t>
            </a:r>
            <a:r>
              <a:rPr lang="ru-RU" sz="2400" dirty="0" smtClean="0">
                <a:ln>
                  <a:solidFill>
                    <a:schemeClr val="tx1"/>
                  </a:solidFill>
                </a:ln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</a:effectLst>
                <a:latin typeface="Academy" pitchFamily="18" charset="0"/>
              </a:rPr>
              <a:t/>
            </a:r>
            <a:br>
              <a:rPr lang="ru-RU" sz="2400" dirty="0" smtClean="0">
                <a:ln>
                  <a:solidFill>
                    <a:schemeClr val="tx1"/>
                  </a:solidFill>
                </a:ln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</a:effectLst>
                <a:latin typeface="Academy" pitchFamily="18" charset="0"/>
              </a:rPr>
            </a:br>
            <a:r>
              <a:rPr lang="ru-RU" sz="2400" dirty="0" smtClean="0">
                <a:ln>
                  <a:solidFill>
                    <a:schemeClr val="tx1"/>
                  </a:solidFill>
                </a:ln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</a:effectLst>
                <a:latin typeface="Academy" pitchFamily="18" charset="0"/>
              </a:rPr>
              <a:t>но </a:t>
            </a:r>
            <a:r>
              <a:rPr lang="ru-RU" sz="2400" dirty="0">
                <a:ln>
                  <a:solidFill>
                    <a:schemeClr val="tx1"/>
                  </a:solidFill>
                </a:ln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</a:effectLst>
                <a:latin typeface="Academy" pitchFamily="18" charset="0"/>
              </a:rPr>
              <a:t>и описать </a:t>
            </a:r>
            <a:r>
              <a:rPr lang="ru-RU" sz="2400" dirty="0" smtClean="0">
                <a:ln>
                  <a:solidFill>
                    <a:schemeClr val="tx1"/>
                  </a:solidFill>
                </a:ln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</a:effectLst>
                <a:latin typeface="Academy" pitchFamily="18" charset="0"/>
              </a:rPr>
              <a:t>характеристики. </a:t>
            </a:r>
            <a:br>
              <a:rPr lang="ru-RU" sz="2400" dirty="0" smtClean="0">
                <a:ln>
                  <a:solidFill>
                    <a:schemeClr val="tx1"/>
                  </a:solidFill>
                </a:ln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</a:effectLst>
                <a:latin typeface="Academy" pitchFamily="18" charset="0"/>
              </a:rPr>
            </a:br>
            <a:r>
              <a:rPr lang="ru-RU" sz="2400" dirty="0" smtClean="0">
                <a:ln>
                  <a:solidFill>
                    <a:schemeClr val="tx1"/>
                  </a:solidFill>
                </a:ln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</a:effectLst>
                <a:latin typeface="Academy" pitchFamily="18" charset="0"/>
              </a:rPr>
              <a:t>Закон стал одной из фундаментальных основ современной химии.</a:t>
            </a:r>
            <a:endParaRPr lang="ru-RU" sz="2400" dirty="0">
              <a:ln>
                <a:solidFill>
                  <a:schemeClr val="tx1"/>
                </a:solidFill>
              </a:ln>
              <a:effectLst>
                <a:glow rad="63500">
                  <a:schemeClr val="accent6">
                    <a:satMod val="175000"/>
                    <a:alpha val="40000"/>
                  </a:schemeClr>
                </a:glow>
              </a:effectLst>
              <a:latin typeface="Academy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4509120"/>
            <a:ext cx="914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pic>
        <p:nvPicPr>
          <p:cNvPr id="2051" name="Picture 3" descr="S:\Исторические даты\день российской науки\1-2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00125" y="757238"/>
            <a:ext cx="7143750" cy="53435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Ulanov.FI\Desktop\Наука фото\Павлов.jpg"/>
          <p:cNvPicPr>
            <a:picLocks noChangeAspect="1" noChangeArrowheads="1"/>
          </p:cNvPicPr>
          <p:nvPr/>
        </p:nvPicPr>
        <p:blipFill>
          <a:blip r:embed="rId2" cstate="print"/>
          <a:srcRect l="19443" r="20434"/>
          <a:stretch>
            <a:fillRect/>
          </a:stretch>
        </p:blipFill>
        <p:spPr bwMode="auto">
          <a:xfrm>
            <a:off x="251520" y="836712"/>
            <a:ext cx="3888432" cy="4850606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4211960" y="260648"/>
            <a:ext cx="4932040" cy="63709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>
                <a:ln>
                  <a:solidFill>
                    <a:schemeClr val="tx1"/>
                  </a:solidFill>
                </a:ln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</a:effectLst>
                <a:latin typeface="Academy" pitchFamily="18" charset="0"/>
              </a:rPr>
              <a:t>Российский ученый-физиолог Иван Петрович Павлов, первый русский нобелевский лауреат в области медицины, внес принципиальный вклад в изучение физиологии животных </a:t>
            </a:r>
            <a:r>
              <a:rPr lang="ru-RU" sz="2400" dirty="0" smtClean="0">
                <a:ln>
                  <a:solidFill>
                    <a:schemeClr val="tx1"/>
                  </a:solidFill>
                </a:ln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</a:effectLst>
                <a:latin typeface="Academy" pitchFamily="18" charset="0"/>
              </a:rPr>
              <a:t/>
            </a:r>
            <a:br>
              <a:rPr lang="ru-RU" sz="2400" dirty="0" smtClean="0">
                <a:ln>
                  <a:solidFill>
                    <a:schemeClr val="tx1"/>
                  </a:solidFill>
                </a:ln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</a:effectLst>
                <a:latin typeface="Academy" pitchFamily="18" charset="0"/>
              </a:rPr>
            </a:br>
            <a:r>
              <a:rPr lang="ru-RU" sz="2400" dirty="0" smtClean="0">
                <a:ln>
                  <a:solidFill>
                    <a:schemeClr val="tx1"/>
                  </a:solidFill>
                </a:ln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</a:effectLst>
                <a:latin typeface="Academy" pitchFamily="18" charset="0"/>
              </a:rPr>
              <a:t>и </a:t>
            </a:r>
            <a:r>
              <a:rPr lang="ru-RU" sz="2400" dirty="0">
                <a:ln>
                  <a:solidFill>
                    <a:schemeClr val="tx1"/>
                  </a:solidFill>
                </a:ln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</a:effectLst>
                <a:latin typeface="Academy" pitchFamily="18" charset="0"/>
              </a:rPr>
              <a:t>человека, создал новый раздел физиологии о высшей нервной деятельности и целую научную школу. Одним из главных достижений всей его научной карьеры стала новая квалификация рефлексов – он разделил всю их совокупность на условные (приобретенные) и безусловные (врожденные</a:t>
            </a:r>
            <a:r>
              <a:rPr lang="ru-RU" sz="2400" dirty="0" smtClean="0">
                <a:ln>
                  <a:solidFill>
                    <a:schemeClr val="tx1"/>
                  </a:solidFill>
                </a:ln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</a:effectLst>
                <a:latin typeface="Academy" pitchFamily="18" charset="0"/>
              </a:rPr>
              <a:t>).</a:t>
            </a:r>
            <a:br>
              <a:rPr lang="ru-RU" sz="2400" dirty="0" smtClean="0">
                <a:ln>
                  <a:solidFill>
                    <a:schemeClr val="tx1"/>
                  </a:solidFill>
                </a:ln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</a:effectLst>
                <a:latin typeface="Academy" pitchFamily="18" charset="0"/>
              </a:rPr>
            </a:br>
            <a:r>
              <a:rPr lang="ru-RU" sz="2400" dirty="0" smtClean="0">
                <a:ln>
                  <a:solidFill>
                    <a:schemeClr val="tx1"/>
                  </a:solidFill>
                </a:ln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</a:effectLst>
                <a:latin typeface="Academy" pitchFamily="18" charset="0"/>
              </a:rPr>
              <a:t>Учение Павлова легло в основу понимания механизмов различных видов умственной деятельности человека.</a:t>
            </a:r>
            <a:endParaRPr lang="ru-RU" sz="2400" dirty="0">
              <a:ln>
                <a:solidFill>
                  <a:schemeClr val="tx1"/>
                </a:solidFill>
              </a:ln>
              <a:effectLst>
                <a:glow rad="63500">
                  <a:schemeClr val="accent6">
                    <a:satMod val="175000"/>
                    <a:alpha val="40000"/>
                  </a:schemeClr>
                </a:glow>
              </a:effectLst>
              <a:latin typeface="Academy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328</TotalTime>
  <Words>200</Words>
  <Application>Microsoft Office PowerPoint</Application>
  <PresentationFormat>Экран (4:3)</PresentationFormat>
  <Paragraphs>15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</vt:vector>
  </TitlesOfParts>
  <Company>Drofa LTD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Ulanov.FI</dc:creator>
  <cp:lastModifiedBy>Buylova.AA</cp:lastModifiedBy>
  <cp:revision>33</cp:revision>
  <dcterms:created xsi:type="dcterms:W3CDTF">2018-01-17T07:17:48Z</dcterms:created>
  <dcterms:modified xsi:type="dcterms:W3CDTF">2018-02-07T10:56:21Z</dcterms:modified>
</cp:coreProperties>
</file>