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8" r:id="rId2"/>
    <p:sldId id="285" r:id="rId3"/>
    <p:sldId id="266" r:id="rId4"/>
    <p:sldId id="311" r:id="rId5"/>
    <p:sldId id="286" r:id="rId6"/>
    <p:sldId id="287" r:id="rId7"/>
    <p:sldId id="306" r:id="rId8"/>
    <p:sldId id="290" r:id="rId9"/>
    <p:sldId id="288" r:id="rId10"/>
    <p:sldId id="270" r:id="rId11"/>
    <p:sldId id="289" r:id="rId12"/>
    <p:sldId id="274" r:id="rId13"/>
    <p:sldId id="305" r:id="rId14"/>
    <p:sldId id="291" r:id="rId15"/>
    <p:sldId id="292" r:id="rId16"/>
    <p:sldId id="293" r:id="rId17"/>
    <p:sldId id="303" r:id="rId18"/>
    <p:sldId id="295" r:id="rId19"/>
    <p:sldId id="300" r:id="rId20"/>
    <p:sldId id="294" r:id="rId21"/>
    <p:sldId id="301" r:id="rId22"/>
    <p:sldId id="297" r:id="rId23"/>
    <p:sldId id="310" r:id="rId24"/>
    <p:sldId id="307" r:id="rId25"/>
    <p:sldId id="299" r:id="rId26"/>
    <p:sldId id="314" r:id="rId27"/>
    <p:sldId id="31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757"/>
    <a:srgbClr val="C6E1C1"/>
    <a:srgbClr val="A5D6E3"/>
    <a:srgbClr val="660033"/>
    <a:srgbClr val="84C6D8"/>
    <a:srgbClr val="C2C597"/>
    <a:srgbClr val="6BE7C7"/>
    <a:srgbClr val="70BDD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2" autoAdjust="0"/>
  </p:normalViewPr>
  <p:slideViewPr>
    <p:cSldViewPr>
      <p:cViewPr varScale="1">
        <p:scale>
          <a:sx n="57" d="100"/>
          <a:sy n="57" d="100"/>
        </p:scale>
        <p:origin x="-96" y="-5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90C8B8-8247-40EF-A5A7-32F2217BB59D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99653E-EB65-4015-86CB-318FE98E7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F0D010-0204-4300-B2EA-773E0AA2E25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C6D2-6D02-4A33-BE44-4E65E71B7965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05DA5-6122-4359-A6C9-07881671E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7C09-1CCA-4311-98CB-07A7E041E68A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A623-4C74-4F09-836B-8F81F6E74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9AB0E-E54C-4131-88EF-C2E890B82601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A785-65DF-4337-A7C8-054CCE533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D576-C98B-4892-8F51-55115B42D874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DF3F7-619B-41D3-98F4-78688A3D6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8A7D0-A59A-4A02-A0B7-49621846281E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7FBA-4830-4896-A51C-92BCF29EE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C6CFE-802F-497D-B610-2F69EC26F49A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9E57-37E1-4BDC-9CE0-B6FF89092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C338-D8C2-4A43-ACA4-181FB6039CCF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AE6D9-C7C9-40B3-8453-91CB77DA4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93939-C08D-4584-B7B8-66EAFC702F07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7F83-F735-4A88-90D3-DFA4CFE38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DD82F-ADF7-4A42-82A7-BC22A77A1220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536B-AD56-40DE-ACE7-7139CB505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EE02-DF3F-4BBB-B423-1CD102107F45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CE1C0-0E5C-478F-92C4-B187EB6DF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72F71-C6D5-4CC7-8856-F2B6320303CE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C638-6B25-4F57-9484-ADEA36D0D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AF57EA-2F05-4066-8DA0-AC0FE52A6B7A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3DAFB2-89DB-46D7-9D47-077F098DA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D:\&#1056;&#1072;&#1073;&#1086;&#1090;&#1072;%20-%20&#1096;&#1082;&#1086;&#1083;&#1072;\&#1044;&#1054;&#1050;&#1059;&#1052;&#1045;&#1053;&#1058;&#1067;\&#1052;&#1054;&#1025;%20&#1055;&#1054;&#1056;&#1058;&#1060;&#1054;&#1051;&#1048;&#1054;\&#1052;&#1054;&#1048;%20&#1054;&#1058;&#1050;&#1056;&#1067;&#1058;&#1067;&#1045;%20&#1059;&#1056;&#1054;&#1050;&#1048;\&#1054;&#1058;&#1050;&#1056;&#1067;&#1058;&#1067;&#1049;%20&#1059;&#1056;&#1054;&#1050;%20&#1055;&#1054;%20&#1057;&#1048;&#1051;&#1045;%20&#1040;&#1056;&#1061;&#1048;&#1052;&#1045;&#1044;&#1040;%20&#1053;&#1054;&#1042;&#1067;&#1049;%20%205%20&#1082;&#1083;&#1072;&#1089;&#1089;\&#1057;&#1080;&#1083;&#1072;%20&#1040;&#1088;&#1093;&#1080;&#1084;&#1077;&#1076;&#1072;.%20&#1058;.&#1042;.%20&#1044;&#1079;&#1102;&#1073;&#1072;\&#1089;&#1083;&#1072;&#1081;&#1076;&#1099;%201%20&#1080;%202%20sea.mp3" TargetMode="External"/><Relationship Id="rId1" Type="http://schemas.openxmlformats.org/officeDocument/2006/relationships/audio" Target="file:///D:\&#1052;&#1086;&#1080;%20&#1044;&#1086;&#1082;&#1091;&#1084;&#1077;&#1085;&#1090;&#1099;\&#1056;&#1072;&#1073;&#1086;&#1090;&#1072;%20-%20&#1096;&#1082;&#1086;&#1083;&#1072;\&#1044;&#1054;&#1050;&#1059;&#1052;&#1045;&#1053;&#1058;&#1067;\&#1052;&#1054;&#1048;%20&#1054;&#1058;&#1050;&#1056;&#1067;&#1058;&#1067;&#1045;%20&#1059;&#1056;&#1054;&#1050;&#1048;\&#1054;&#1058;&#1050;&#1056;&#1067;&#1058;&#1067;&#1049;%20&#1059;&#1056;&#1054;&#1050;%20&#1055;&#1054;%20&#1057;&#1048;&#1051;&#1045;%20&#1040;&#1056;&#1061;&#1048;&#1052;&#1045;&#1044;&#1040;%20&#1053;&#1054;&#1042;&#1067;&#1049;%20%205%20&#1082;&#1083;&#1072;&#1089;&#1089;\sea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0;&#1072;%20-%20&#1096;&#1082;&#1086;&#1083;&#1072;\&#1044;&#1054;&#1050;&#1059;&#1052;&#1045;&#1053;&#1058;&#1067;\&#1052;&#1054;&#1025;%20&#1055;&#1054;&#1056;&#1058;&#1060;&#1054;&#1051;&#1048;&#1054;\&#1052;&#1054;&#1048;%20&#1054;&#1058;&#1050;&#1056;&#1067;&#1058;&#1067;&#1045;%20&#1059;&#1056;&#1054;&#1050;&#1048;\&#1054;&#1058;&#1050;&#1056;&#1067;&#1058;&#1067;&#1049;%20&#1059;&#1056;&#1054;&#1050;%20&#1055;&#1054;%20&#1057;&#1048;&#1051;&#1045;%20&#1040;&#1056;&#1061;&#1048;&#1052;&#1045;&#1044;&#1040;%20&#1053;&#1054;&#1042;&#1067;&#1049;%20%205%20&#1082;&#1083;&#1072;&#1089;&#1089;\&#1057;&#1080;&#1083;&#1072;%20&#1040;&#1088;&#1093;&#1080;&#1084;&#1077;&#1076;&#1072;.%20&#1058;.&#1042;.%20&#1044;&#1079;&#1102;&#1073;&#1072;\13%20&#1089;&#1083;&#1072;&#1081;&#1076;%20-%20Sidewalk%20Cafe.mp3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0;&#1072;%20-%20&#1096;&#1082;&#1086;&#1083;&#1072;\&#1044;&#1054;&#1050;&#1059;&#1052;&#1045;&#1053;&#1058;&#1067;\&#1052;&#1054;&#1025;%20&#1055;&#1054;&#1056;&#1058;&#1060;&#1054;&#1051;&#1048;&#1054;\&#1052;&#1054;&#1048;%20&#1054;&#1058;&#1050;&#1056;&#1067;&#1058;&#1067;&#1045;%20&#1059;&#1056;&#1054;&#1050;&#1048;\&#1054;&#1058;&#1050;&#1056;&#1067;&#1058;&#1067;&#1049;%20&#1059;&#1056;&#1054;&#1050;%20&#1055;&#1054;%20&#1057;&#1048;&#1051;&#1045;%20&#1040;&#1056;&#1061;&#1048;&#1052;&#1045;&#1044;&#1040;%20&#1053;&#1054;&#1042;&#1067;&#1049;%20%205%20&#1082;&#1083;&#1072;&#1089;&#1089;\&#1057;&#1080;&#1083;&#1072;%20&#1040;&#1088;&#1093;&#1080;&#1084;&#1077;&#1076;&#1072;.%20&#1058;.&#1042;.%20&#1044;&#1079;&#1102;&#1073;&#1072;\12.mp3" TargetMode="Externa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6;&#1072;&#1073;&#1086;&#1090;&#1072;%20-%20&#1096;&#1082;&#1086;&#1083;&#1072;\&#1044;&#1054;&#1050;&#1059;&#1052;&#1045;&#1053;&#1058;&#1067;\&#1052;&#1054;&#1025;%20&#1055;&#1054;&#1056;&#1058;&#1060;&#1054;&#1051;&#1048;&#1054;\&#1052;&#1054;&#1048;%20&#1054;&#1058;&#1050;&#1056;&#1067;&#1058;&#1067;&#1045;%20&#1059;&#1056;&#1054;&#1050;&#1048;\&#1054;&#1058;&#1050;&#1056;&#1067;&#1058;&#1067;&#1049;%20&#1059;&#1056;&#1054;&#1050;%20&#1055;&#1054;%20&#1057;&#1048;&#1051;&#1045;%20&#1040;&#1056;&#1061;&#1048;&#1052;&#1045;&#1044;&#1040;%20&#1053;&#1054;&#1042;&#1067;&#1049;%20%205%20&#1082;&#1083;&#1072;&#1089;&#1089;\&#1057;&#1080;&#1083;&#1072;%20&#1040;&#1088;&#1093;&#1080;&#1084;&#1077;&#1076;&#1072;.%20&#1058;.&#1042;.%20&#1044;&#1079;&#1102;&#1073;&#1072;\12.mp3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t-z-n.ru/prearch/build.html" TargetMode="External"/><Relationship Id="rId13" Type="http://schemas.openxmlformats.org/officeDocument/2006/relationships/hyperlink" Target="http://www.viajesgeo.com/iconos/menbotella.gif" TargetMode="External"/><Relationship Id="rId18" Type="http://schemas.openxmlformats.org/officeDocument/2006/relationships/hyperlink" Target="http://www.icone-gif.com/gif/sports/volley/volley002.gif" TargetMode="External"/><Relationship Id="rId3" Type="http://schemas.openxmlformats.org/officeDocument/2006/relationships/hyperlink" Target="http://img-fotki.yandex.ru/get/3114/defyz.6/0_2882c_96e96e72_orig" TargetMode="External"/><Relationship Id="rId21" Type="http://schemas.openxmlformats.org/officeDocument/2006/relationships/hyperlink" Target="http://www.gifss.com/personas/hombres/musculosos/mu5.gif" TargetMode="External"/><Relationship Id="rId7" Type="http://schemas.openxmlformats.org/officeDocument/2006/relationships/hyperlink" Target="http://img11.nnm.ru/2/6/6/8/8/611cb93d63f615ee3885e2f1aea.jpg" TargetMode="External"/><Relationship Id="rId12" Type="http://schemas.openxmlformats.org/officeDocument/2006/relationships/hyperlink" Target="http://cs417929.vk.me/v417929933/8706/LCqstgvwQ6M.jpg" TargetMode="External"/><Relationship Id="rId17" Type="http://schemas.openxmlformats.org/officeDocument/2006/relationships/hyperlink" Target="http://t-z-n.ru/prearch/figures/do02.jpg" TargetMode="External"/><Relationship Id="rId2" Type="http://schemas.openxmlformats.org/officeDocument/2006/relationships/image" Target="../media/image43.jpeg"/><Relationship Id="rId16" Type="http://schemas.openxmlformats.org/officeDocument/2006/relationships/hyperlink" Target="http://www.hermannteig.de/hermannsuche.gif" TargetMode="External"/><Relationship Id="rId20" Type="http://schemas.openxmlformats.org/officeDocument/2006/relationships/hyperlink" Target="http://cdn3.kaltura.com/p/300/thumbnail/entry_id/7n50euvby8/width/133/type/1/quality/7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x3d.xanga.com/1ee8230608379180100523/z137590461.jpg" TargetMode="External"/><Relationship Id="rId11" Type="http://schemas.openxmlformats.org/officeDocument/2006/relationships/hyperlink" Target="http://shardecor-rt.ru/wp-content/uploads/2012/08/c4eb720fa88a21047fff78d79a4.jpg" TargetMode="External"/><Relationship Id="rId5" Type="http://schemas.openxmlformats.org/officeDocument/2006/relationships/hyperlink" Target="http://4.bp.blogspot.com/_7ToAjP3sZ5E/S3L3C1ZYSrI/AAAAAAAAAH8/0bZlaFG81Jk/s400/67115795_tonnel.jpg" TargetMode="External"/><Relationship Id="rId15" Type="http://schemas.openxmlformats.org/officeDocument/2006/relationships/hyperlink" Target="http://www.fizika.ru/theory/tema-03/03f-i2.gif" TargetMode="External"/><Relationship Id="rId10" Type="http://schemas.openxmlformats.org/officeDocument/2006/relationships/hyperlink" Target="http://festival.1september.ru/articles/596108/presentation/18.JPG" TargetMode="External"/><Relationship Id="rId19" Type="http://schemas.openxmlformats.org/officeDocument/2006/relationships/hyperlink" Target="http://www.jogolek.friko.pl/gify/assets/images/dziecko__19_.gif" TargetMode="External"/><Relationship Id="rId4" Type="http://schemas.openxmlformats.org/officeDocument/2006/relationships/hyperlink" Target="http://img-fotki.yandex.ru/get/3/ivanklem.0/0_1b7d_627db693_S" TargetMode="External"/><Relationship Id="rId9" Type="http://schemas.openxmlformats.org/officeDocument/2006/relationships/hyperlink" Target="http://ou.dvfu.ru/upload_picture/magistr.jpg" TargetMode="External"/><Relationship Id="rId14" Type="http://schemas.openxmlformats.org/officeDocument/2006/relationships/hyperlink" Target="http://referatdb.ru/pars_docs/refs/83/82138/82138_html_m48d57519.pn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ovalleyhomes4sale.com/images/zeppelin1.jpg" TargetMode="External"/><Relationship Id="rId13" Type="http://schemas.openxmlformats.org/officeDocument/2006/relationships/hyperlink" Target="http://vtccsf.org/images/clown_floating_balloons_md_trans.gif" TargetMode="External"/><Relationship Id="rId3" Type="http://schemas.openxmlformats.org/officeDocument/2006/relationships/hyperlink" Target="http://comprondiendobida.com/blog/http:/comprondiendobida.com/blog/wp-content/uploads/2013/08/scoge-no-semper-ta-facil.gif" TargetMode="External"/><Relationship Id="rId7" Type="http://schemas.openxmlformats.org/officeDocument/2006/relationships/hyperlink" Target="http://www.akademiaszkolen.pl/images/j0336916.gif" TargetMode="External"/><Relationship Id="rId12" Type="http://schemas.openxmlformats.org/officeDocument/2006/relationships/hyperlink" Target="http://farm1.static.flickr.com/37/112082907_8c282f0761_m.jpg" TargetMode="External"/><Relationship Id="rId2" Type="http://schemas.openxmlformats.org/officeDocument/2006/relationships/image" Target="../media/image43.jpeg"/><Relationship Id="rId16" Type="http://schemas.openxmlformats.org/officeDocument/2006/relationships/hyperlink" Target="http://www.t-z-n.ru/prearch/int_oster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.jimdo.com/www101/o/sdc8a955fae66daae/img/i89e3098585a31043/1294839819/std/image.gif" TargetMode="External"/><Relationship Id="rId11" Type="http://schemas.openxmlformats.org/officeDocument/2006/relationships/hyperlink" Target="http://class-fizika.narod.ru/vosd/106.jpg" TargetMode="External"/><Relationship Id="rId5" Type="http://schemas.openxmlformats.org/officeDocument/2006/relationships/hyperlink" Target="http://www.whs57.com/anshark.gif" TargetMode="External"/><Relationship Id="rId15" Type="http://schemas.openxmlformats.org/officeDocument/2006/relationships/hyperlink" Target="http://www.animatedgif.net/nauticalboats/srbarquito1_e0.gif" TargetMode="External"/><Relationship Id="rId10" Type="http://schemas.openxmlformats.org/officeDocument/2006/relationships/hyperlink" Target="http://1.bp.blogspot.com/-mYIoqMdrhMo/UiuqEOHVbBI/AAAAAAAAICk/ZzyJ1cnNU8M/s1600/wethen.jpg" TargetMode="External"/><Relationship Id="rId4" Type="http://schemas.openxmlformats.org/officeDocument/2006/relationships/hyperlink" Target="http://www.andeezartinwood.co.uk/images/animated_shark_12958_004.gif" TargetMode="External"/><Relationship Id="rId9" Type="http://schemas.openxmlformats.org/officeDocument/2006/relationships/hyperlink" Target="http://www.picgifs.com/smileys/smileys-and-emoticons/fish/smileys-fish-793750.gif" TargetMode="External"/><Relationship Id="rId14" Type="http://schemas.openxmlformats.org/officeDocument/2006/relationships/hyperlink" Target="http://www.imageup.ru/img47/srvrv772693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57250" y="0"/>
            <a:ext cx="10158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8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 физики</a:t>
            </a:r>
            <a:b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e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5725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285750" y="5000625"/>
            <a:ext cx="40036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физики высшей категории,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Т.В. Дзюба,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МАОУ лицей №28, г. Таганрог,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</a:p>
        </p:txBody>
      </p:sp>
      <p:pic>
        <p:nvPicPr>
          <p:cNvPr id="10" name="слайды 1 и 2 se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0" y="717341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3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8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00125"/>
            <a:ext cx="4116388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21"/>
          <p:cNvSpPr txBox="1">
            <a:spLocks noChangeArrowheads="1"/>
          </p:cNvSpPr>
          <p:nvPr/>
        </p:nvSpPr>
        <p:spPr bwMode="auto">
          <a:xfrm>
            <a:off x="4140200" y="285273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h</a:t>
            </a:r>
            <a:r>
              <a:rPr lang="en-US" b="1" baseline="-25000">
                <a:latin typeface="Calibri" pitchFamily="34" charset="0"/>
              </a:rPr>
              <a:t>1</a:t>
            </a:r>
            <a:endParaRPr lang="ru-RU" b="1" baseline="-25000">
              <a:latin typeface="Calibri" pitchFamily="34" charset="0"/>
            </a:endParaRPr>
          </a:p>
        </p:txBody>
      </p:sp>
      <p:sp>
        <p:nvSpPr>
          <p:cNvPr id="12292" name="Text Box 22"/>
          <p:cNvSpPr txBox="1">
            <a:spLocks noChangeArrowheads="1"/>
          </p:cNvSpPr>
          <p:nvPr/>
        </p:nvSpPr>
        <p:spPr bwMode="auto">
          <a:xfrm>
            <a:off x="4427538" y="3357563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h</a:t>
            </a:r>
            <a:r>
              <a:rPr lang="en-US" b="1" baseline="-25000">
                <a:latin typeface="Calibri" pitchFamily="34" charset="0"/>
              </a:rPr>
              <a:t>2</a:t>
            </a:r>
            <a:endParaRPr lang="ru-RU" b="1" baseline="-25000">
              <a:latin typeface="Calibri" pitchFamily="34" charset="0"/>
            </a:endParaRPr>
          </a:p>
        </p:txBody>
      </p:sp>
      <p:sp>
        <p:nvSpPr>
          <p:cNvPr id="12293" name="Rectangle 32"/>
          <p:cNvSpPr>
            <a:spLocks noChangeArrowheads="1"/>
          </p:cNvSpPr>
          <p:nvPr/>
        </p:nvSpPr>
        <p:spPr bwMode="auto">
          <a:xfrm>
            <a:off x="5286375" y="1143000"/>
            <a:ext cx="3071813" cy="14287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4" name="Rectangle 33"/>
          <p:cNvSpPr>
            <a:spLocks noChangeArrowheads="1"/>
          </p:cNvSpPr>
          <p:nvPr/>
        </p:nvSpPr>
        <p:spPr bwMode="auto">
          <a:xfrm>
            <a:off x="4857750" y="3214688"/>
            <a:ext cx="4000500" cy="335756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5" name="Oval 42"/>
          <p:cNvSpPr>
            <a:spLocks noChangeArrowheads="1"/>
          </p:cNvSpPr>
          <p:nvPr/>
        </p:nvSpPr>
        <p:spPr bwMode="auto">
          <a:xfrm>
            <a:off x="1835150" y="3213100"/>
            <a:ext cx="360363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р</a:t>
            </a:r>
            <a:r>
              <a:rPr lang="ru-RU" b="1" baseline="-25000">
                <a:latin typeface="Calibri" pitchFamily="34" charset="0"/>
              </a:rPr>
              <a:t>1</a:t>
            </a:r>
          </a:p>
        </p:txBody>
      </p:sp>
      <p:sp>
        <p:nvSpPr>
          <p:cNvPr id="12296" name="Oval 50"/>
          <p:cNvSpPr>
            <a:spLocks noChangeArrowheads="1"/>
          </p:cNvSpPr>
          <p:nvPr/>
        </p:nvSpPr>
        <p:spPr bwMode="auto">
          <a:xfrm>
            <a:off x="1692275" y="5229225"/>
            <a:ext cx="358775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р</a:t>
            </a:r>
            <a:r>
              <a:rPr lang="ru-RU" b="1" baseline="-25000">
                <a:latin typeface="Calibri" pitchFamily="34" charset="0"/>
              </a:rPr>
              <a:t>2</a:t>
            </a:r>
          </a:p>
        </p:txBody>
      </p:sp>
      <p:sp>
        <p:nvSpPr>
          <p:cNvPr id="12297" name="Text Box 52"/>
          <p:cNvSpPr txBox="1">
            <a:spLocks noChangeArrowheads="1"/>
          </p:cNvSpPr>
          <p:nvPr/>
        </p:nvSpPr>
        <p:spPr bwMode="auto">
          <a:xfrm>
            <a:off x="395288" y="188913"/>
            <a:ext cx="8424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57813" y="1214438"/>
            <a:ext cx="2928937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 глубиной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давление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жидкости   на тело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возрастает</a:t>
            </a:r>
          </a:p>
        </p:txBody>
      </p:sp>
      <p:sp>
        <p:nvSpPr>
          <p:cNvPr id="24606" name="AutoShape 30"/>
          <p:cNvSpPr>
            <a:spLocks noChangeArrowheads="1"/>
          </p:cNvSpPr>
          <p:nvPr/>
        </p:nvSpPr>
        <p:spPr bwMode="auto">
          <a:xfrm>
            <a:off x="6643688" y="2571750"/>
            <a:ext cx="214312" cy="5667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29188" y="3214688"/>
            <a:ext cx="3714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Жидкость действует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 нижнюю грань 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 большей силой,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 чем на верхнюю</a:t>
            </a:r>
          </a:p>
        </p:txBody>
      </p:sp>
      <p:sp>
        <p:nvSpPr>
          <p:cNvPr id="18" name="AutoShape 30"/>
          <p:cNvSpPr>
            <a:spLocks noChangeArrowheads="1"/>
          </p:cNvSpPr>
          <p:nvPr/>
        </p:nvSpPr>
        <p:spPr bwMode="auto">
          <a:xfrm>
            <a:off x="6643688" y="4572000"/>
            <a:ext cx="214312" cy="5667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72063" y="5143500"/>
            <a:ext cx="3546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Возникает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сила Архимеда,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направленная вверх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606" grpId="0" animBg="1"/>
      <p:bldP spid="16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:\Мои Документы\Работа - школа\ДОКУМЕНТЫ\КТП\Раннее обучение физики\Картинки для книги мои\использовала\ТЯНЕТ ДИНАМОМЕ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572000"/>
            <a:ext cx="7788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4"/>
          <p:cNvSpPr>
            <a:spLocks noGrp="1"/>
          </p:cNvSpPr>
          <p:nvPr>
            <p:ph type="title"/>
          </p:nvPr>
        </p:nvSpPr>
        <p:spPr>
          <a:xfrm>
            <a:off x="500063" y="2214563"/>
            <a:ext cx="8229600" cy="1143000"/>
          </a:xfrm>
        </p:spPr>
        <p:txBody>
          <a:bodyPr/>
          <a:lstStyle/>
          <a:p>
            <a:pPr algn="just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─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прибор для измерения силы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Динамометр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B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051050" y="4724400"/>
          <a:ext cx="5106988" cy="1682750"/>
        </p:xfrm>
        <a:graphic>
          <a:graphicData uri="http://schemas.openxmlformats.org/presentationml/2006/ole">
            <p:oleObj spid="_x0000_s1026" name="Формула" r:id="rId4" imgW="876240" imgH="241200" progId="Equation.3">
              <p:embed/>
            </p:oleObj>
          </a:graphicData>
        </a:graphic>
      </p:graphicFrame>
      <p:pic>
        <p:nvPicPr>
          <p:cNvPr id="1028" name="Picture 4" descr="03f-i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2987675" y="1484313"/>
            <a:ext cx="29289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Сила  Архимеда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6E3">
            <a:alpha val="4470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idx="1"/>
          </p:nvPr>
        </p:nvSpPr>
        <p:spPr>
          <a:xfrm>
            <a:off x="571500" y="428625"/>
            <a:ext cx="8229600" cy="1643063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2800" b="1" i="1" smtClean="0">
                <a:solidFill>
                  <a:srgbClr val="002060"/>
                </a:solidFill>
                <a:latin typeface="Georgia" pitchFamily="18" charset="0"/>
              </a:rPr>
              <a:t>«Высшая радость </a:t>
            </a:r>
            <a:r>
              <a:rPr lang="ru-RU" sz="2800" b="1" i="1" smtClean="0">
                <a:solidFill>
                  <a:srgbClr val="002060"/>
                </a:solidFill>
                <a:latin typeface="Monotype Corsiva" pitchFamily="66" charset="0"/>
              </a:rPr>
              <a:t>─</a:t>
            </a:r>
            <a:r>
              <a:rPr lang="ru-RU" sz="2800" b="1" i="1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br>
              <a:rPr lang="ru-RU" sz="2800" b="1" i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i="1" smtClean="0">
                <a:solidFill>
                  <a:srgbClr val="002060"/>
                </a:solidFill>
                <a:latin typeface="Georgia" pitchFamily="18" charset="0"/>
              </a:rPr>
              <a:t>открывать и творить»</a:t>
            </a:r>
            <a:br>
              <a:rPr lang="ru-RU" sz="2800" b="1" i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Georgia" pitchFamily="18" charset="0"/>
              </a:rPr>
              <a:t>						</a:t>
            </a:r>
            <a:r>
              <a:rPr lang="ru-RU" sz="2000" b="1" smtClean="0">
                <a:solidFill>
                  <a:srgbClr val="002060"/>
                </a:solidFill>
                <a:latin typeface="Georgia" pitchFamily="18" charset="0"/>
              </a:rPr>
              <a:t>Ф.Жолио-Кюри</a:t>
            </a:r>
            <a:br>
              <a:rPr lang="ru-RU" sz="2000" b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000" b="1" smtClean="0">
                <a:solidFill>
                  <a:srgbClr val="002060"/>
                </a:solidFill>
                <a:latin typeface="Georgia" pitchFamily="18" charset="0"/>
              </a:rPr>
              <a:t>					(французский физик)</a:t>
            </a:r>
            <a:r>
              <a:rPr lang="ru-RU" sz="3600" b="1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600" b="1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3600" smtClean="0">
              <a:solidFill>
                <a:srgbClr val="002060"/>
              </a:solidFill>
            </a:endParaRPr>
          </a:p>
        </p:txBody>
      </p:sp>
      <p:pic>
        <p:nvPicPr>
          <p:cNvPr id="14339" name="Picture 15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2143125"/>
            <a:ext cx="4357687" cy="3265488"/>
          </a:xfrm>
          <a:prstGeom prst="rect">
            <a:avLst/>
          </a:prstGeom>
          <a:noFill/>
          <a:ln w="603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5500702"/>
            <a:ext cx="5429288" cy="1261884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«Один опыт я ставлю выше, чем тысячу мнений, рожденных только воображением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М. В.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Ломоносов</a:t>
            </a:r>
          </a:p>
        </p:txBody>
      </p:sp>
      <p:pic>
        <p:nvPicPr>
          <p:cNvPr id="10" name="13 слайд - Sidewalk Caf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731743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88" y="1357313"/>
          <a:ext cx="8501122" cy="4381508"/>
        </p:xfrm>
        <a:graphic>
          <a:graphicData uri="http://schemas.openxmlformats.org/drawingml/2006/table">
            <a:tbl>
              <a:tblPr/>
              <a:tblGrid>
                <a:gridCol w="4250560"/>
                <a:gridCol w="4250562"/>
              </a:tblGrid>
              <a:tr h="1142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Архимедова сила зависит от</a:t>
                      </a:r>
                    </a:p>
                  </a:txBody>
                  <a:tcPr marL="63183" marR="631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Архимедова сила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 зависит от                          </a:t>
                      </a:r>
                    </a:p>
                  </a:txBody>
                  <a:tcPr marL="63183" marR="631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2385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объёма тела, погруженного  в жидкость или газ;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плотности жидкости или газа</a:t>
                      </a:r>
                    </a:p>
                  </a:txBody>
                  <a:tcPr marL="63183" marR="631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формы тела;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плотности тела;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глубины погружения</a:t>
                      </a:r>
                    </a:p>
                  </a:txBody>
                  <a:tcPr marL="63183" marR="631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ru-RU"/>
          </a:p>
        </p:txBody>
      </p:sp>
      <p:sp>
        <p:nvSpPr>
          <p:cNvPr id="1537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C:\Documents and Settings\Admin\Рабочий стол\ДЛЯ ОТКРЫТОГО УРОКА  Архимедова сила 2010\do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42875"/>
            <a:ext cx="8362950" cy="4143375"/>
          </a:xfrm>
        </p:spPr>
      </p:pic>
      <p:sp>
        <p:nvSpPr>
          <p:cNvPr id="7" name="Прямоугольник 6"/>
          <p:cNvSpPr/>
          <p:nvPr/>
        </p:nvSpPr>
        <p:spPr>
          <a:xfrm>
            <a:off x="1357290" y="4143380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4143380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</a:t>
            </a:r>
          </a:p>
        </p:txBody>
      </p:sp>
      <p:pic>
        <p:nvPicPr>
          <p:cNvPr id="16390" name="Рисунок 8" descr="Мальчуган думает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5214938"/>
            <a:ext cx="12858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00125" y="3214688"/>
            <a:ext cx="1357313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313" y="3286125"/>
            <a:ext cx="11430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2313" y="3286125"/>
            <a:ext cx="11430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соленая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88" y="3214688"/>
            <a:ext cx="1357312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чистая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7" descr="08f6d6adea63518b1c234a8f7880ca5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3929063"/>
            <a:ext cx="3929062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8" descr="011a503485130c232e601b5a02fd3a8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785938"/>
            <a:ext cx="27035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9" descr="4e61c366f292f152702ac57fd0ca6da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1643063"/>
            <a:ext cx="1423987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chel1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1571625"/>
            <a:ext cx="14287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Documents and Settings\Admin\Рабочий стол\ДЛЯ ОТКРЫТОГО УРОКА  Архимедова сила 2010\00041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86063" y="-1500188"/>
            <a:ext cx="14630401" cy="975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0063" y="188913"/>
            <a:ext cx="2520950" cy="1079500"/>
          </a:xfrm>
          <a:prstGeom prst="actionButtonBlank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843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0694" y="5572140"/>
            <a:ext cx="2736850" cy="1079500"/>
          </a:xfrm>
          <a:prstGeom prst="actionButtonBlank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843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088" y="188913"/>
            <a:ext cx="2520950" cy="1079500"/>
          </a:xfrm>
          <a:prstGeom prst="actionButtonBlank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843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71550" y="5589588"/>
            <a:ext cx="2520950" cy="1079500"/>
          </a:xfrm>
          <a:prstGeom prst="actionButtonBlank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8447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5724525" y="404813"/>
            <a:ext cx="2232025" cy="722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Спортсмены</a:t>
            </a:r>
          </a:p>
        </p:txBody>
      </p:sp>
      <p:sp>
        <p:nvSpPr>
          <p:cNvPr id="18448" name="WordArt 9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116013" y="5876925"/>
            <a:ext cx="2232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Учёные</a:t>
            </a:r>
          </a:p>
        </p:txBody>
      </p:sp>
      <p:sp>
        <p:nvSpPr>
          <p:cNvPr id="18449" name="WordArt 10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114425" y="333375"/>
            <a:ext cx="208915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Биологи</a:t>
            </a:r>
          </a:p>
        </p:txBody>
      </p:sp>
      <p:sp>
        <p:nvSpPr>
          <p:cNvPr id="18450" name="WordArt 11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5797550" y="5734050"/>
            <a:ext cx="2232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Литераторы</a:t>
            </a:r>
          </a:p>
        </p:txBody>
      </p:sp>
      <p:sp>
        <p:nvSpPr>
          <p:cNvPr id="12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7224" y="2714620"/>
            <a:ext cx="2520950" cy="1079500"/>
          </a:xfrm>
          <a:prstGeom prst="actionButtonBlank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8454" name="WordArt 10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928688" y="2857500"/>
            <a:ext cx="208915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17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Художники</a:t>
            </a:r>
          </a:p>
        </p:txBody>
      </p:sp>
      <p:pic>
        <p:nvPicPr>
          <p:cNvPr id="18455" name="Picture 4" descr="распут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071688"/>
            <a:ext cx="309721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1338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14350" indent="-514350" algn="just" eaLnBrk="1" hangingPunct="1">
              <a:buFont typeface="Arial" charset="0"/>
              <a:buAutoNum type="arabicPeriod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Почему  погибает кит, оказавшись на мели?</a:t>
            </a:r>
          </a:p>
          <a:p>
            <a:pPr marL="514350" indent="-514350" algn="just" eaLnBrk="1" hangingPunct="1">
              <a:buFont typeface="Arial" charset="0"/>
              <a:buAutoNum type="arabicPeriod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Нужны ли водорослям твердые стебли?</a:t>
            </a:r>
          </a:p>
        </p:txBody>
      </p:sp>
      <p:pic>
        <p:nvPicPr>
          <p:cNvPr id="19459" name="Picture 2" descr="D:\Док_Лена\Лена\анимация\f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644900"/>
            <a:ext cx="22764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:\Док_Лена\Лена\анимация\h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3789363"/>
            <a:ext cx="191611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Учёные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052513"/>
            <a:ext cx="8229600" cy="1704975"/>
          </a:xfrm>
        </p:spPr>
        <p:txBody>
          <a:bodyPr/>
          <a:lstStyle/>
          <a:p>
            <a:pPr marL="514350" indent="-514350" algn="just" eaLnBrk="1" hangingPunct="1">
              <a:buFont typeface="Calibri" pitchFamily="34" charset="0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Пожилые  греки  рассказывают,  что  Архимед обладал  чудовищной  силой. Даже  стоя  по  пояс  в воде,  он  легко  поднимал  одной  рукой  массу  в 1000кг. Правда,  только  до  пояса, выше  поднимать отказывался.  Могут  ли быть правдой эти россказни?</a:t>
            </a:r>
          </a:p>
          <a:p>
            <a:pPr marL="514350" indent="-514350" algn="just" eaLnBrk="1" hangingPunct="1">
              <a:buFont typeface="Calibri" pitchFamily="34" charset="0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Дирижабль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 управляемый  летательный аппарат  легче  воздуха. Почему   размер оболочки   дирижабля сделали  таким большим?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20484" name="Picture 7" descr="D:\Мои Документы\МОИ РИСУНКИ\Картинки\Мои рисунки\АНИМАЦИЯ\профессорш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4929188"/>
            <a:ext cx="128587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7" descr="325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4143375"/>
            <a:ext cx="3663950" cy="236855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428604"/>
            <a:ext cx="4438395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«Куда бы 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я</a:t>
            </a:r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 ни поехал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- за границу ли,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 в Крым или на Кавказ,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Таганрога</a:t>
            </a:r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я</a:t>
            </a:r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не</a:t>
            </a:r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миную»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А.П. Чехов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50"/>
            <a:ext cx="9144000" cy="732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D:\Мои Документы\Работа - школа\ФИЗИКА\для АРхимедовой силы уроки\wet-h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3633788"/>
            <a:ext cx="228600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063" y="1357313"/>
            <a:ext cx="828675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 романа  А.Р.  Беляева  «Человек -амфибия» рассказывает:  «Дельфин  на  суше  гораздо  тяжелее,  чем  в  воде.   Вообще у  вас  все  тяжелее.  Даже собственное  тело».  Прав  ли  автор  романа?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Где  тяжелее  солидные  караси,  в  родном  озере  или  на  чужой  сковородке?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в недосоленном  супе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ощипанная курица тонет,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а в пересоленном спасется вплавь?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1508" name="Picture 12" descr="D:\Мои Документы\Работа - школа\ФИЗИКА\для АРхимедовой силы уроки\ac1c58cbe714a7d7c37e124af19cc2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607050"/>
            <a:ext cx="135731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Спортсмены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6186488" cy="4525963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  аквалангиста  – близнеца  погрузились  в  воду.  Первый  – на глубину  20  метров.  Второй -  40 метров.  На  кого  из  них действует большая  выталкивающая  сила?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  будущих  атлета  Петя  и  Вася поднимают  гирю  массой 40 кг. Петя  поднял  с  трудом,  а  Вася, который  хорошо  знал  физику, поднял  гирю  одним  пальцем.  Как он  это  сделал,  если  эксперимент проводился   в  бассейне?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2" descr="D:\Мои Документы\Работа - школа\ФИЗИКА\для АРхимедовой силы уроки\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1714500"/>
            <a:ext cx="2571750" cy="1951038"/>
          </a:xfrm>
          <a:prstGeom prst="rect">
            <a:avLst/>
          </a:prstGeom>
          <a:noFill/>
          <a:ln w="25400">
            <a:solidFill>
              <a:srgbClr val="2FA757"/>
            </a:solidFill>
            <a:miter lim="800000"/>
            <a:headEnd/>
            <a:tailEnd/>
          </a:ln>
        </p:spPr>
      </p:pic>
      <p:pic>
        <p:nvPicPr>
          <p:cNvPr id="22533" name="Picture 3" descr="D:\Мои Документы\МОИ РИСУНКИ\Для 5 класса картинки\мальчик с гир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3" y="3643313"/>
            <a:ext cx="2592387" cy="3214687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сила Архимед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2071688"/>
            <a:ext cx="2357438" cy="471487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3555" name="Picture 8" descr="big_pic_246297_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88"/>
            <a:ext cx="5000625" cy="4786312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3556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Художники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214554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29586" y="2357430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3357563" y="142875"/>
            <a:ext cx="5572125" cy="3143250"/>
          </a:xfrm>
          <a:prstGeom prst="cloudCallout">
            <a:avLst>
              <a:gd name="adj1" fmla="val -80203"/>
              <a:gd name="adj2" fmla="val 4891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79" name="Picture 6" descr="D:\Мои Документы\Работа - школа\ДОКУМЕНТЫ\КТП\Раннее обучение физики\Картинки для книги мои\processed_20100123\ФОРМУЛА ПЛОТНО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214688"/>
            <a:ext cx="39179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3"/>
          <p:cNvSpPr>
            <a:spLocks noChangeArrowheads="1"/>
          </p:cNvSpPr>
          <p:nvPr/>
        </p:nvSpPr>
        <p:spPr bwMode="auto">
          <a:xfrm>
            <a:off x="4143375" y="642938"/>
            <a:ext cx="4143375" cy="206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 sz="2800" b="1">
                <a:solidFill>
                  <a:srgbClr val="FF0000"/>
                </a:solidFill>
              </a:rPr>
              <a:t>  </a:t>
            </a:r>
            <a:r>
              <a:rPr lang="ru-RU" sz="3200" b="1" i="1">
                <a:solidFill>
                  <a:schemeClr val="bg1"/>
                </a:solidFill>
                <a:latin typeface="Monotype Corsiva" pitchFamily="66" charset="0"/>
              </a:rPr>
              <a:t>Осознанная  ошибка</a:t>
            </a:r>
          </a:p>
          <a:p>
            <a:pPr marL="342900" indent="-342900" algn="just"/>
            <a:r>
              <a:rPr lang="ru-RU" sz="3200" b="1" i="1">
                <a:solidFill>
                  <a:schemeClr val="bg1"/>
                </a:solidFill>
                <a:latin typeface="Monotype Corsiva" pitchFamily="66" charset="0"/>
              </a:rPr>
              <a:t>          ─это  наука, </a:t>
            </a:r>
          </a:p>
          <a:p>
            <a:pPr marL="342900" indent="-342900" algn="just"/>
            <a:r>
              <a:rPr lang="ru-RU" sz="3200" b="1" i="1">
                <a:solidFill>
                  <a:schemeClr val="bg1"/>
                </a:solidFill>
                <a:latin typeface="Monotype Corsiva" pitchFamily="66" charset="0"/>
              </a:rPr>
              <a:t>         помогающая </a:t>
            </a:r>
          </a:p>
          <a:p>
            <a:pPr marL="342900" indent="-342900" algn="just"/>
            <a:r>
              <a:rPr lang="ru-RU" sz="3200" b="1" i="1">
                <a:solidFill>
                  <a:schemeClr val="bg1"/>
                </a:solidFill>
                <a:latin typeface="Monotype Corsiva" pitchFamily="66" charset="0"/>
              </a:rPr>
              <a:t>    двигаться  вперед!</a:t>
            </a:r>
          </a:p>
        </p:txBody>
      </p:sp>
      <p:pic>
        <p:nvPicPr>
          <p:cNvPr id="11" name="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738944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214438"/>
            <a:ext cx="8858250" cy="5257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Обязательно:  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Выполните  тест  в  рабочей  тетради.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 ВЫБОР):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Выпишите   отрывки из  стихотворений, рассказов, фантастических повестей  по теме урока.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Объясните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каждый из них, используя полученные на уроке знания.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Подумайте,  что происходило бы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мире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котором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исчезла  выталкивающая сила?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Нарисуйте явления, происходящие в этом мире на альбомном листе.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Подготовьте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сообщение  о легенде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связанной с открытием Архимедом  выталкивающей силы.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D:\Мои Документы\МОИ РИСУНКИ\Картинки\Мои рисунки\Анимации\Анимации\Животные\1157_416e8d391e3d3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7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Удачного  плавания  </a:t>
            </a:r>
            <a:b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 волнам  физики!</a:t>
            </a:r>
          </a:p>
        </p:txBody>
      </p:sp>
      <p:pic>
        <p:nvPicPr>
          <p:cNvPr id="26628" name="Picture 3" descr="D:\Мои Документы\МОИ РИСУНКИ\Картинки\Мои рисунки\Анимации\Анимации\Разное\sea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4214813"/>
            <a:ext cx="2571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746144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Используемые источники</a:t>
            </a: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323850" y="1052513"/>
            <a:ext cx="85693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http://img-fotki.yandex.ru/get/3114/defyz.6/0_2882c_96e96e72_orig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http://img-fotki.yandex.ru/get/3/ivanklem.0/0_1b7d_627db693_S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http://4.bp.blogspot.com/_7ToAjP3sZ5E/S3L3C1ZYSrI/AAAAAAAAAH8/0bZlaFG81Jk/s400/67115795_tonnel.jpg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http://x3d.xanga.com/1ee8230608379180100523/z137590461.jpg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7"/>
              </a:rPr>
              <a:t>http://img11.nnm.ru/2/6/6/8/8/611cb93d63f615ee3885e2f1aea.jpg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8"/>
              </a:rPr>
              <a:t>http://t-z-n.ru/prearch/build.html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9"/>
              </a:rPr>
              <a:t>http://ou.dvfu.ru/upload_picture/magistr.jpg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10"/>
              </a:rPr>
              <a:t>http://festival.1september.ru/articles/596108/presentation/18.JPG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11"/>
              </a:rPr>
              <a:t>http://shardecor-rt.ru/wp-content/uploads/2012/08/c4eb720fa88a21047fff78d79a4.jpg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12"/>
              </a:rPr>
              <a:t>http://cs417929.vk.me/v417929933/8706/LCqstgvwQ6M.jpg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13"/>
              </a:rPr>
              <a:t>http://www.viajesgeo.com/iconos/menbotella.gif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14"/>
              </a:rPr>
              <a:t>http://referatdb.ru/pars_docs/refs/83/82138/82138_html_m48d57519.png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15"/>
              </a:rPr>
              <a:t>http://www.fizika.ru/theory/tema-03/03f-i2.gif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16"/>
              </a:rPr>
              <a:t>http://www.hermannteig.de/hermannsuche.gif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17"/>
              </a:rPr>
              <a:t>http://t-z-n.ru/prearch/figures/do02.jpg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18"/>
              </a:rPr>
              <a:t>http://www.icone-gif.com/gif/sports/volley/volley002.gif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19"/>
              </a:rPr>
              <a:t>http://www.jogolek.friko.pl/gify/assets/images/dziecko__19_.gif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20"/>
              </a:rPr>
              <a:t>http://cdn3.kaltura.com/p/300/thumbnail/entry_id/7n50euvby8/width/133/type/1/quality/75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21"/>
              </a:rPr>
              <a:t>http://www.gifss.com/personas/hombres/musculosos/mu5.gif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Используемые источники</a:t>
            </a:r>
            <a:b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395288" y="1196975"/>
            <a:ext cx="84248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http://comprondiendobida.com/blog/http:/comprondiendobida.com/blog/wp-content/uploads/2013/08/scoge-no-semper-ta-facil.gif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http://www.andeezartinwood.co.uk/images/animated_shark_12958_004.gif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http://www.whs57.com/anshark.gif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http://u.jimdo.com/www101/o/sdc8a955fae66daae/img/i89e3098585a31043/1294839819/std/image.gif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7"/>
              </a:rPr>
              <a:t>http://www.akademiaszkolen.pl/images/j0336916.gif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8"/>
              </a:rPr>
              <a:t>http://www.orovalleyhomes4sale.com/images/zeppelin1.jpg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9"/>
              </a:rPr>
              <a:t>http://www.picgifs.com/smileys/smileys-and-emoticons/fish/smileys-fish-793750.gif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10"/>
              </a:rPr>
              <a:t>http://1.bp.blogspot.com/-mYIoqMdrhMo/UiuqEOHVbBI/AAAAAAAAICk/ZzyJ1cnNU8M/s1600/wethen.jpg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11"/>
              </a:rPr>
              <a:t>http://class-fizika.narod.ru/vosd/106.jpg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12"/>
              </a:rPr>
              <a:t>http://farm1.static.flickr.com/37/112082907_8c282f0761_m.jpg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13"/>
              </a:rPr>
              <a:t>http://vtccsf.org/images/clown_floating_balloons_md_trans.gif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14"/>
              </a:rPr>
              <a:t>http://www.imageup.ru/img47/srvrv772693.gif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latin typeface="Times New Roman" pitchFamily="18" charset="0"/>
                <a:cs typeface="Times New Roman" pitchFamily="18" charset="0"/>
                <a:hlinkClick r:id="rId15"/>
              </a:rPr>
              <a:t>http://www.animatedgif.net/nauticalboats/srbarquito1_e0.gif</a:t>
            </a:r>
            <a:r>
              <a:rPr lang="ru-RU" u="sng">
                <a:latin typeface="Times New Roman" pitchFamily="18" charset="0"/>
                <a:cs typeface="Times New Roman" pitchFamily="18" charset="0"/>
                <a:hlinkClick r:id="rId16"/>
              </a:rPr>
              <a:t> </a:t>
            </a:r>
          </a:p>
          <a:p>
            <a:r>
              <a:rPr lang="ru-RU" u="sng">
                <a:latin typeface="Times New Roman" pitchFamily="18" charset="0"/>
                <a:cs typeface="Times New Roman" pitchFamily="18" charset="0"/>
                <a:hlinkClick r:id="rId16"/>
              </a:rPr>
              <a:t>http://www.t-z-n.ru/prearch/int_oster.html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4714875" y="285750"/>
            <a:ext cx="421481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latin typeface="Monotype Corsiva" pitchFamily="66" charset="0"/>
              </a:rPr>
              <a:t>“Егорушка  разбежался и полетел с вышины. Описав в воздухе дугу, он упал в воду, глубоко погрузился, но дна не достал; какая-то сила, холодная и приятная на ощупь, подхватила и понесла его обратно наверх...”</a:t>
            </a:r>
          </a:p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  <a:latin typeface="Monotype Corsiva" pitchFamily="66" charset="0"/>
              </a:rPr>
              <a:t>Из рассказа «Степь»</a:t>
            </a:r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0" y="2571750"/>
            <a:ext cx="3492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Calibri" pitchFamily="34" charset="0"/>
              </a:rPr>
              <a:t>Антон Павлович Чехов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latin typeface="Calibri" pitchFamily="34" charset="0"/>
              </a:rPr>
              <a:t>(1860 – 1904)</a:t>
            </a:r>
          </a:p>
        </p:txBody>
      </p:sp>
      <p:pic>
        <p:nvPicPr>
          <p:cNvPr id="9" name="Рисунок 8" descr="149r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30750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g_3150429_128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88" y="3563938"/>
            <a:ext cx="3857625" cy="3000375"/>
          </a:xfrm>
          <a:prstGeom prst="rect">
            <a:avLst/>
          </a:prstGeom>
          <a:ln w="50800">
            <a:solidFill>
              <a:schemeClr val="tx2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Работа - школа\ФИЗИКА\для АРхимедовой силы уроки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0"/>
            <a:ext cx="9286875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Сила Архимеда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Волшебный  картофель</a:t>
            </a:r>
          </a:p>
        </p:txBody>
      </p:sp>
      <p:pic>
        <p:nvPicPr>
          <p:cNvPr id="7171" name="Содержимое 3" descr="do0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2357438"/>
            <a:ext cx="7369175" cy="3833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1857375"/>
            <a:ext cx="371475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Хотим  знать!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arxi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159125"/>
            <a:ext cx="2786063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1571612"/>
            <a:ext cx="518090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Изучить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силу  Архимеда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4143380"/>
            <a:ext cx="4021486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Древняя Греция,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Сиракузы,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287 – 212 гг. до н.э.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9221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1428750"/>
          <a:ext cx="8501124" cy="5144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3708"/>
                <a:gridCol w="2833708"/>
                <a:gridCol w="2833708"/>
              </a:tblGrid>
              <a:tr h="137020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величина</a:t>
                      </a:r>
                      <a:endParaRPr lang="ru-RU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Обозначение.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 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  «СИ»</a:t>
                      </a:r>
                      <a:endParaRPr lang="ru-RU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466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кг/м</a:t>
                      </a:r>
                      <a:r>
                        <a:rPr lang="ru-RU" sz="28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66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Объём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28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66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Давление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  (Паскаль)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66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Сила тяжести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4000" b="1" baseline="-25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тяж</a:t>
                      </a:r>
                      <a:endParaRPr lang="ru-RU" sz="40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  (Ньютон)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66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Сила Архимеда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4000" b="1" baseline="-250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Арх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  (Ньютон)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7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Проверим  себя!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триховая стрелка вправо 6"/>
          <p:cNvSpPr/>
          <p:nvPr/>
        </p:nvSpPr>
        <p:spPr>
          <a:xfrm rot="16200000">
            <a:off x="1571625" y="1428751"/>
            <a:ext cx="928687" cy="50006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7" name="Picture 3" descr="C:\Documents and Settings\Admin\Рабочий стол\ДЛЯ ОТКРЫТОГО УРОКА  Архимедова сила 2010\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1285875"/>
            <a:ext cx="3132137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с вырезом 7"/>
          <p:cNvSpPr/>
          <p:nvPr/>
        </p:nvSpPr>
        <p:spPr>
          <a:xfrm rot="16200000">
            <a:off x="5572126" y="3786187"/>
            <a:ext cx="785812" cy="214313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9" name="Picture 4" descr="C:\Documents and Settings\Admin\Рабочий стол\ДЛЯ ОТКРЫТОГО УРОКА  Архимедова сила 2010\1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25"/>
            <a:ext cx="392906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28662" y="5357826"/>
            <a:ext cx="762554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сила, выталкивающая тело,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погруженное в жидкость или газ</a:t>
            </a:r>
          </a:p>
        </p:txBody>
      </p:sp>
      <p:pic>
        <p:nvPicPr>
          <p:cNvPr id="11271" name="Picture 9" descr="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3929063"/>
            <a:ext cx="16510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Сила Архимеда ─ это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627</Words>
  <Application>Microsoft Office PowerPoint</Application>
  <PresentationFormat>Экран (4:3)</PresentationFormat>
  <Paragraphs>130</Paragraphs>
  <Slides>27</Slides>
  <Notes>2</Notes>
  <HiddenSlides>0</HiddenSlides>
  <MMClips>5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Monotype Corsiva</vt:lpstr>
      <vt:lpstr>Georgia</vt:lpstr>
      <vt:lpstr>Тема Office</vt:lpstr>
      <vt:lpstr>Формула</vt:lpstr>
      <vt:lpstr>Урок физики </vt:lpstr>
      <vt:lpstr>Слайд 2</vt:lpstr>
      <vt:lpstr>Слайд 3</vt:lpstr>
      <vt:lpstr>Сила Архимеда</vt:lpstr>
      <vt:lpstr>Волшебный  картофель</vt:lpstr>
      <vt:lpstr>Хотим  знать!</vt:lpstr>
      <vt:lpstr>Цель  урока:</vt:lpstr>
      <vt:lpstr>Проверим  себя!</vt:lpstr>
      <vt:lpstr>Сила Архимеда ─ это</vt:lpstr>
      <vt:lpstr>Слайд 10</vt:lpstr>
      <vt:lpstr>─ прибор для измерения силы</vt:lpstr>
      <vt:lpstr>Сила  Архимеда</vt:lpstr>
      <vt:lpstr>«Один опыт я ставлю выше, чем тысячу мнений, рожденных только воображением»  М. В. Ломоносов</vt:lpstr>
      <vt:lpstr>Выводы</vt:lpstr>
      <vt:lpstr>Слайд 15</vt:lpstr>
      <vt:lpstr>Физкультминутка</vt:lpstr>
      <vt:lpstr>Слайд 17</vt:lpstr>
      <vt:lpstr>Биологи</vt:lpstr>
      <vt:lpstr>Учёные</vt:lpstr>
      <vt:lpstr>Литераторы</vt:lpstr>
      <vt:lpstr>Спортсмены</vt:lpstr>
      <vt:lpstr>Художники</vt:lpstr>
      <vt:lpstr>Слайд 23</vt:lpstr>
      <vt:lpstr>Домашнее задание</vt:lpstr>
      <vt:lpstr>Удачного  плавания   по  волнам  физики!</vt:lpstr>
      <vt:lpstr>Используемые источники</vt:lpstr>
      <vt:lpstr>Используемые 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Tanya</cp:lastModifiedBy>
  <cp:revision>210</cp:revision>
  <dcterms:modified xsi:type="dcterms:W3CDTF">2013-11-29T18:11:57Z</dcterms:modified>
</cp:coreProperties>
</file>