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A685-AFD4-4432-A8B3-9C213DDBE9AC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EEF3-8954-41DF-9C77-ADEFA9A49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39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A685-AFD4-4432-A8B3-9C213DDBE9AC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EEF3-8954-41DF-9C77-ADEFA9A49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213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A685-AFD4-4432-A8B3-9C213DDBE9AC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EEF3-8954-41DF-9C77-ADEFA9A49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08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A685-AFD4-4432-A8B3-9C213DDBE9AC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EEF3-8954-41DF-9C77-ADEFA9A49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00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A685-AFD4-4432-A8B3-9C213DDBE9AC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EEF3-8954-41DF-9C77-ADEFA9A49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52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A685-AFD4-4432-A8B3-9C213DDBE9AC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EEF3-8954-41DF-9C77-ADEFA9A49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10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A685-AFD4-4432-A8B3-9C213DDBE9AC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EEF3-8954-41DF-9C77-ADEFA9A49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006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A685-AFD4-4432-A8B3-9C213DDBE9AC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EEF3-8954-41DF-9C77-ADEFA9A49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88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A685-AFD4-4432-A8B3-9C213DDBE9AC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EEF3-8954-41DF-9C77-ADEFA9A49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15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A685-AFD4-4432-A8B3-9C213DDBE9AC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EEF3-8954-41DF-9C77-ADEFA9A49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03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6A685-AFD4-4432-A8B3-9C213DDBE9AC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0EEF3-8954-41DF-9C77-ADEFA9A49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611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6A685-AFD4-4432-A8B3-9C213DDBE9AC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0EEF3-8954-41DF-9C77-ADEFA9A49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370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1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4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6.e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9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2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3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4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6.e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Разбор сложных заданий ЕГЭ по </a:t>
            </a:r>
            <a:r>
              <a:rPr lang="ru-RU" b="1" dirty="0" smtClean="0">
                <a:solidFill>
                  <a:srgbClr val="C00000"/>
                </a:solidFill>
              </a:rPr>
              <a:t>химии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Профессор Оржековский Павел Александрович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4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765175"/>
            <a:ext cx="8077200" cy="914400"/>
          </a:xfrm>
        </p:spPr>
        <p:txBody>
          <a:bodyPr/>
          <a:lstStyle/>
          <a:p>
            <a:pPr eaLnBrk="1" hangingPunct="1"/>
            <a:r>
              <a:rPr lang="ru-RU" sz="3200" b="1">
                <a:solidFill>
                  <a:srgbClr val="C00000"/>
                </a:solidFill>
              </a:rPr>
              <a:t>Проблема обсуждается более 100 лет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557338"/>
            <a:ext cx="6121400" cy="4495800"/>
          </a:xfrm>
        </p:spPr>
        <p:txBody>
          <a:bodyPr/>
          <a:lstStyle/>
          <a:p>
            <a:pPr eaLnBrk="1" hangingPunct="1">
              <a:lnSpc>
                <a:spcPct val="115000"/>
              </a:lnSpc>
              <a:buFontTx/>
              <a:buNone/>
            </a:pPr>
            <a:r>
              <a:rPr lang="ru-RU">
                <a:solidFill>
                  <a:srgbClr val="7030A0"/>
                </a:solidFill>
              </a:rPr>
              <a:t>Преподаватели, пытающиеся </a:t>
            </a:r>
            <a:r>
              <a:rPr lang="ru-RU">
                <a:solidFill>
                  <a:srgbClr val="FF0000"/>
                </a:solidFill>
              </a:rPr>
              <a:t>сразу</a:t>
            </a:r>
            <a:r>
              <a:rPr lang="ru-RU">
                <a:solidFill>
                  <a:srgbClr val="7030A0"/>
                </a:solidFill>
              </a:rPr>
              <a:t> сформировать у студентов исчерпывающие знания, соответствующие современному состоянию науки «смотрят на зады». </a:t>
            </a:r>
            <a:r>
              <a:rPr lang="ru-RU">
                <a:solidFill>
                  <a:srgbClr val="C00000"/>
                </a:solidFill>
              </a:rPr>
              <a:t>Д.И.Менделеев</a:t>
            </a:r>
          </a:p>
          <a:p>
            <a:pPr eaLnBrk="1" hangingPunct="1">
              <a:lnSpc>
                <a:spcPct val="115000"/>
              </a:lnSpc>
              <a:buFontTx/>
              <a:buNone/>
            </a:pPr>
            <a:r>
              <a:rPr lang="ru-RU">
                <a:solidFill>
                  <a:srgbClr val="7F131B"/>
                </a:solidFill>
              </a:rPr>
              <a:t>Научить смотреть вперёд – </a:t>
            </a:r>
          </a:p>
          <a:p>
            <a:pPr algn="r" eaLnBrk="1" hangingPunct="1">
              <a:lnSpc>
                <a:spcPct val="115000"/>
              </a:lnSpc>
              <a:buFontTx/>
              <a:buNone/>
            </a:pPr>
            <a:r>
              <a:rPr lang="ru-RU">
                <a:solidFill>
                  <a:srgbClr val="7F131B"/>
                </a:solidFill>
              </a:rPr>
              <a:t>научить познавать Мир!</a:t>
            </a:r>
          </a:p>
        </p:txBody>
      </p:sp>
      <p:pic>
        <p:nvPicPr>
          <p:cNvPr id="13316" name="Picture 4" descr="Менделее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164" y="1560513"/>
            <a:ext cx="183038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9DDC00-00D9-43BC-884A-B39A82C16126}" type="slidenum">
              <a:rPr lang="ru-RU" sz="1600">
                <a:solidFill>
                  <a:srgbClr val="7030A0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sz="160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5264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2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2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2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58" grpId="0"/>
      <p:bldP spid="3522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2619171" y="581026"/>
            <a:ext cx="8229600" cy="11525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4000" b="1" dirty="0">
                <a:solidFill>
                  <a:srgbClr val="C00000"/>
                </a:solidFill>
              </a:rPr>
              <a:t>«Обучать познавать Мир» -</a:t>
            </a:r>
            <a:br>
              <a:rPr lang="ru-RU" sz="4000" b="1" dirty="0">
                <a:solidFill>
                  <a:srgbClr val="C00000"/>
                </a:solidFill>
              </a:rPr>
            </a:br>
            <a:r>
              <a:rPr lang="ru-RU" sz="4000" b="1" dirty="0">
                <a:solidFill>
                  <a:srgbClr val="C00000"/>
                </a:solidFill>
              </a:rPr>
              <a:t>продуктивная модель обучения</a:t>
            </a:r>
            <a:r>
              <a:rPr lang="ru-RU" sz="4000" dirty="0">
                <a:solidFill>
                  <a:srgbClr val="C00000"/>
                </a:solidFill>
              </a:rPr>
              <a:t/>
            </a:r>
            <a:br>
              <a:rPr lang="ru-RU" sz="4000" dirty="0">
                <a:solidFill>
                  <a:srgbClr val="C00000"/>
                </a:solidFill>
              </a:rPr>
            </a:b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3750" y="2407640"/>
            <a:ext cx="8229600" cy="4131274"/>
          </a:xfrm>
        </p:spPr>
        <p:txBody>
          <a:bodyPr/>
          <a:lstStyle/>
          <a:p>
            <a:pPr marL="4305300" indent="0">
              <a:buNone/>
              <a:defRPr/>
            </a:pPr>
            <a:r>
              <a:rPr lang="ru-RU" sz="3200" dirty="0">
                <a:solidFill>
                  <a:srgbClr val="7030A0"/>
                </a:solidFill>
              </a:rPr>
              <a:t>Рассматривает познание, как познавательное усилие по преодолению трудности открытия нового.</a:t>
            </a:r>
          </a:p>
          <a:p>
            <a:pPr marL="0" indent="0">
              <a:buNone/>
              <a:defRPr/>
            </a:pPr>
            <a:endParaRPr lang="ru-RU" dirty="0" smtClean="0">
              <a:solidFill>
                <a:srgbClr val="7030A0"/>
              </a:solidFill>
            </a:endParaRPr>
          </a:p>
        </p:txBody>
      </p:sp>
      <p:pic>
        <p:nvPicPr>
          <p:cNvPr id="14340" name="Picture 7" descr="https://newirina.files.wordpress.com/2016/05/12742452_901246189991829_29877447608792339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637" y="2061391"/>
            <a:ext cx="411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60A1664-3360-4B6D-97BB-A6EF0557A64D}" type="slidenum">
              <a:rPr lang="ru-RU" sz="1600">
                <a:solidFill>
                  <a:srgbClr val="7030A0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sz="160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85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9288" y="3716339"/>
            <a:ext cx="8229600" cy="3273425"/>
          </a:xfrm>
        </p:spPr>
        <p:txBody>
          <a:bodyPr/>
          <a:lstStyle/>
          <a:p>
            <a:pPr marL="0" indent="12700">
              <a:defRPr/>
            </a:pPr>
            <a:r>
              <a:rPr lang="ru-RU" dirty="0">
                <a:solidFill>
                  <a:srgbClr val="7030A0"/>
                </a:solidFill>
              </a:rPr>
              <a:t>Важны не только интеллектуальные, но и личностные качества.</a:t>
            </a:r>
          </a:p>
          <a:p>
            <a:pPr marL="0" indent="12700">
              <a:defRPr/>
            </a:pPr>
            <a:r>
              <a:rPr lang="ru-RU" dirty="0">
                <a:solidFill>
                  <a:srgbClr val="7030A0"/>
                </a:solidFill>
              </a:rPr>
              <a:t>Личностная обусловленность познания - не только мотивационная составляющая, но и ценностная, волевая, целевая!</a:t>
            </a:r>
          </a:p>
          <a:p>
            <a:pPr marL="0" indent="0">
              <a:buNone/>
              <a:defRPr/>
            </a:pPr>
            <a:endParaRPr lang="ru-RU" dirty="0"/>
          </a:p>
        </p:txBody>
      </p:sp>
      <p:pic>
        <p:nvPicPr>
          <p:cNvPr id="15363" name="Picture 2" descr="https://1.bp.blogspot.com/--AYNXig6sl0/Vu66-R2riKI/AAAAAAAAAQw/URvKJRdB3vc2rMNaEWgY9m9ofSRwmGFDA/s1600/gde-iskat-smisl-ziz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4" y="127000"/>
            <a:ext cx="6840537" cy="357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502EC1E-34A8-475F-B045-19FB6CD6209A}" type="slidenum">
              <a:rPr lang="ru-RU" sz="1600">
                <a:solidFill>
                  <a:srgbClr val="7030A0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sz="160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76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252538" algn="r"/>
            <a:r>
              <a:rPr lang="ru-RU" sz="4000">
                <a:solidFill>
                  <a:srgbClr val="C00000"/>
                </a:solidFill>
              </a:rPr>
              <a:t>Содержание опыта продуктивного познания 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2063750" y="2205038"/>
            <a:ext cx="8229600" cy="4525962"/>
          </a:xfrm>
        </p:spPr>
        <p:txBody>
          <a:bodyPr/>
          <a:lstStyle/>
          <a:p>
            <a:r>
              <a:rPr lang="ru-RU">
                <a:solidFill>
                  <a:srgbClr val="7030A0"/>
                </a:solidFill>
              </a:rPr>
              <a:t>Способность к самоорганизации и самопознанию, направленным на преодоление постоянного дефицита имеющихся у человека знаний, компетенций и умений ( в этом талант).</a:t>
            </a:r>
          </a:p>
          <a:p>
            <a:r>
              <a:rPr lang="ru-RU">
                <a:solidFill>
                  <a:srgbClr val="7030A0"/>
                </a:solidFill>
              </a:rPr>
              <a:t>Способность к познавательному усилию во всей полноте его интеллектуально-личностного и коммуникативно-кооперативного содержания.</a:t>
            </a:r>
          </a:p>
        </p:txBody>
      </p:sp>
      <p:pic>
        <p:nvPicPr>
          <p:cNvPr id="16388" name="Picture 5" descr="https://im0-tub-ru.yandex.net/i?id=6f155f77c7267c82efa9929eb79019a8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8613"/>
            <a:ext cx="2808288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83E232-96FC-4557-9684-78D8F9BA1D42}" type="slidenum">
              <a:rPr lang="ru-RU" sz="1400">
                <a:solidFill>
                  <a:srgbClr val="7030A0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u-RU" sz="140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84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638540"/>
              </p:ext>
            </p:extLst>
          </p:nvPr>
        </p:nvGraphicFramePr>
        <p:xfrm>
          <a:off x="1289676" y="1090569"/>
          <a:ext cx="9147280" cy="3875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3" imgW="3911525" imgH="1657800" progId="">
                  <p:embed/>
                </p:oleObj>
              </mc:Choice>
              <mc:Fallback>
                <p:oleObj r:id="rId3" imgW="3911525" imgH="16578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676" y="1090569"/>
                        <a:ext cx="9147280" cy="38757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532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Задания ЕГЭ стали сложнее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u="sng" dirty="0"/>
              <a:t>ч</a:t>
            </a:r>
            <a:r>
              <a:rPr lang="ru-RU" u="sng" dirty="0" smtClean="0"/>
              <a:t>асти 1</a:t>
            </a:r>
            <a:r>
              <a:rPr lang="ru-RU" dirty="0" smtClean="0"/>
              <a:t>. вероятность угадывания сведена к минимуму</a:t>
            </a:r>
          </a:p>
          <a:p>
            <a:r>
              <a:rPr lang="ru-RU" dirty="0" smtClean="0"/>
              <a:t>Больше стало заданий на соответствие</a:t>
            </a:r>
          </a:p>
          <a:p>
            <a:r>
              <a:rPr lang="ru-RU" dirty="0" smtClean="0"/>
              <a:t>Задания по выбору двух правильных из 6 вариантов.</a:t>
            </a:r>
          </a:p>
          <a:p>
            <a:r>
              <a:rPr lang="ru-RU" dirty="0" smtClean="0"/>
              <a:t>Задания с кратким ответом.</a:t>
            </a:r>
          </a:p>
          <a:p>
            <a:r>
              <a:rPr lang="ru-RU" dirty="0" smtClean="0"/>
              <a:t>К </a:t>
            </a:r>
            <a:r>
              <a:rPr lang="ru-RU" dirty="0"/>
              <a:t>наиболее сложным заданиям ЕГЭ по химии </a:t>
            </a:r>
            <a:r>
              <a:rPr lang="ru-RU" dirty="0" smtClean="0"/>
              <a:t>относятся </a:t>
            </a:r>
            <a:r>
              <a:rPr lang="ru-RU" dirty="0"/>
              <a:t>задания части 2. </a:t>
            </a:r>
            <a:endParaRPr lang="ru-RU" dirty="0" smtClean="0"/>
          </a:p>
          <a:p>
            <a:r>
              <a:rPr lang="ru-RU" sz="3600" dirty="0" smtClean="0">
                <a:solidFill>
                  <a:srgbClr val="C00000"/>
                </a:solidFill>
              </a:rPr>
              <a:t>Это - задания </a:t>
            </a:r>
            <a:r>
              <a:rPr lang="ru-RU" sz="3600" dirty="0">
                <a:solidFill>
                  <a:srgbClr val="C00000"/>
                </a:solidFill>
              </a:rPr>
              <a:t>с развернутым ответом </a:t>
            </a:r>
            <a:r>
              <a:rPr lang="ru-RU" sz="3600" dirty="0" smtClean="0">
                <a:solidFill>
                  <a:srgbClr val="C00000"/>
                </a:solidFill>
              </a:rPr>
              <a:t>№№ 30-35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66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Задание </a:t>
            </a:r>
            <a:r>
              <a:rPr lang="ru-RU" dirty="0">
                <a:solidFill>
                  <a:srgbClr val="C00000"/>
                </a:solidFill>
              </a:rPr>
              <a:t>30 </a:t>
            </a:r>
            <a:r>
              <a:rPr lang="ru-RU" dirty="0" smtClean="0">
                <a:solidFill>
                  <a:srgbClr val="C00000"/>
                </a:solidFill>
              </a:rPr>
              <a:t>и 31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С 2018 года к заданиям 30 и 31 дается перечень веществ.</a:t>
            </a:r>
          </a:p>
          <a:p>
            <a:pPr marL="0" indent="0" algn="ctr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Ученику нужно </a:t>
            </a:r>
            <a:r>
              <a:rPr lang="ru-RU" sz="3200" dirty="0">
                <a:solidFill>
                  <a:srgbClr val="002060"/>
                </a:solidFill>
              </a:rPr>
              <a:t>сделать </a:t>
            </a:r>
            <a:r>
              <a:rPr lang="ru-RU" sz="3200" dirty="0" smtClean="0">
                <a:solidFill>
                  <a:srgbClr val="002060"/>
                </a:solidFill>
              </a:rPr>
              <a:t>вывод: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между </a:t>
            </a:r>
            <a:r>
              <a:rPr lang="ru-RU" sz="3200" dirty="0">
                <a:solidFill>
                  <a:srgbClr val="002060"/>
                </a:solidFill>
              </a:rPr>
              <a:t>какими веществами возможно окислительно-восстановительная </a:t>
            </a:r>
            <a:r>
              <a:rPr lang="ru-RU" sz="3200" dirty="0" smtClean="0">
                <a:solidFill>
                  <a:srgbClr val="002060"/>
                </a:solidFill>
              </a:rPr>
              <a:t>реакция (задание 30); 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между </a:t>
            </a:r>
            <a:r>
              <a:rPr lang="ru-RU" sz="3200" dirty="0">
                <a:solidFill>
                  <a:srgbClr val="002060"/>
                </a:solidFill>
              </a:rPr>
              <a:t>какими - реакция ионного </a:t>
            </a:r>
            <a:r>
              <a:rPr lang="ru-RU" sz="3200" dirty="0" smtClean="0">
                <a:solidFill>
                  <a:srgbClr val="002060"/>
                </a:solidFill>
              </a:rPr>
              <a:t>обмена (задание 31). 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64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Задание 30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9350"/>
            <a:ext cx="10515600" cy="47676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При подготовке к выполнению этого задания ученики должны: 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запомнить перечень </a:t>
            </a:r>
            <a:r>
              <a:rPr lang="ru-RU" sz="3200" dirty="0">
                <a:solidFill>
                  <a:srgbClr val="C00000"/>
                </a:solidFill>
              </a:rPr>
              <a:t>типичных окислителей и </a:t>
            </a:r>
            <a:r>
              <a:rPr lang="ru-RU" sz="3200" dirty="0" smtClean="0">
                <a:solidFill>
                  <a:srgbClr val="C00000"/>
                </a:solidFill>
              </a:rPr>
              <a:t>восстановителей;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C00000"/>
                </a:solidFill>
              </a:rPr>
              <a:t>п</a:t>
            </a:r>
            <a:r>
              <a:rPr lang="ru-RU" sz="3200" dirty="0" smtClean="0">
                <a:solidFill>
                  <a:srgbClr val="C00000"/>
                </a:solidFill>
              </a:rPr>
              <a:t>онять за счет какого элемента вещество является окислителем или восстановителем и что происходит с ним в процессе реакции;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уметь составлять уравнения реакций между типичными восстановителями и окислителями, а также соответствующие схемы электронных балансов. 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50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Типичные окислители и восстановители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9350"/>
            <a:ext cx="10515600" cy="4767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u="sng" dirty="0">
                <a:solidFill>
                  <a:srgbClr val="7030A0"/>
                </a:solidFill>
              </a:rPr>
              <a:t>Типичные окислители</a:t>
            </a:r>
            <a:r>
              <a:rPr lang="ru-RU" sz="3200" dirty="0">
                <a:solidFill>
                  <a:srgbClr val="7030A0"/>
                </a:solidFill>
              </a:rPr>
              <a:t>: </a:t>
            </a:r>
            <a:endParaRPr lang="ru-RU" sz="32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3200" dirty="0" err="1" smtClean="0">
                <a:solidFill>
                  <a:srgbClr val="7030A0"/>
                </a:solidFill>
              </a:rPr>
              <a:t>KMnO</a:t>
            </a:r>
            <a:r>
              <a:rPr lang="ru-RU" sz="3200" baseline="-25000" dirty="0">
                <a:solidFill>
                  <a:srgbClr val="7030A0"/>
                </a:solidFill>
              </a:rPr>
              <a:t>4</a:t>
            </a:r>
            <a:r>
              <a:rPr lang="ru-RU" sz="3200" dirty="0">
                <a:solidFill>
                  <a:srgbClr val="7030A0"/>
                </a:solidFill>
              </a:rPr>
              <a:t>, </a:t>
            </a:r>
            <a:r>
              <a:rPr lang="en-US" sz="3200" dirty="0" err="1">
                <a:solidFill>
                  <a:srgbClr val="7030A0"/>
                </a:solidFill>
              </a:rPr>
              <a:t>MnO</a:t>
            </a:r>
            <a:r>
              <a:rPr lang="ru-RU" sz="3200" baseline="-25000" dirty="0">
                <a:solidFill>
                  <a:srgbClr val="7030A0"/>
                </a:solidFill>
              </a:rPr>
              <a:t>2</a:t>
            </a:r>
            <a:r>
              <a:rPr lang="ru-RU" sz="3200" dirty="0">
                <a:solidFill>
                  <a:srgbClr val="7030A0"/>
                </a:solidFill>
              </a:rPr>
              <a:t>, </a:t>
            </a:r>
            <a:r>
              <a:rPr lang="en-US" sz="3200" dirty="0">
                <a:solidFill>
                  <a:srgbClr val="7030A0"/>
                </a:solidFill>
              </a:rPr>
              <a:t>K</a:t>
            </a:r>
            <a:r>
              <a:rPr lang="ru-RU" sz="3200" baseline="-25000" dirty="0">
                <a:solidFill>
                  <a:srgbClr val="7030A0"/>
                </a:solidFill>
              </a:rPr>
              <a:t>2</a:t>
            </a:r>
            <a:r>
              <a:rPr lang="en-US" sz="3200" dirty="0">
                <a:solidFill>
                  <a:srgbClr val="7030A0"/>
                </a:solidFill>
              </a:rPr>
              <a:t>Cr</a:t>
            </a:r>
            <a:r>
              <a:rPr lang="ru-RU" sz="3200" baseline="-25000" dirty="0">
                <a:solidFill>
                  <a:srgbClr val="7030A0"/>
                </a:solidFill>
              </a:rPr>
              <a:t>2</a:t>
            </a:r>
            <a:r>
              <a:rPr lang="en-US" sz="3200" dirty="0">
                <a:solidFill>
                  <a:srgbClr val="7030A0"/>
                </a:solidFill>
              </a:rPr>
              <a:t>O</a:t>
            </a:r>
            <a:r>
              <a:rPr lang="ru-RU" sz="3200" baseline="-25000" dirty="0">
                <a:solidFill>
                  <a:srgbClr val="7030A0"/>
                </a:solidFill>
              </a:rPr>
              <a:t>7</a:t>
            </a:r>
            <a:r>
              <a:rPr lang="ru-RU" sz="3200" dirty="0">
                <a:solidFill>
                  <a:srgbClr val="7030A0"/>
                </a:solidFill>
              </a:rPr>
              <a:t>, </a:t>
            </a:r>
            <a:r>
              <a:rPr lang="en-US" sz="3200" dirty="0">
                <a:solidFill>
                  <a:srgbClr val="7030A0"/>
                </a:solidFill>
              </a:rPr>
              <a:t>K</a:t>
            </a:r>
            <a:r>
              <a:rPr lang="ru-RU" sz="3200" baseline="-25000" dirty="0">
                <a:solidFill>
                  <a:srgbClr val="7030A0"/>
                </a:solidFill>
              </a:rPr>
              <a:t>2</a:t>
            </a:r>
            <a:r>
              <a:rPr lang="en-US" sz="3200" dirty="0" err="1">
                <a:solidFill>
                  <a:srgbClr val="7030A0"/>
                </a:solidFill>
              </a:rPr>
              <a:t>CrO</a:t>
            </a:r>
            <a:r>
              <a:rPr lang="ru-RU" sz="3200" baseline="-25000" dirty="0">
                <a:solidFill>
                  <a:srgbClr val="7030A0"/>
                </a:solidFill>
              </a:rPr>
              <a:t>4</a:t>
            </a:r>
            <a:r>
              <a:rPr lang="ru-RU" sz="3200" dirty="0">
                <a:solidFill>
                  <a:srgbClr val="7030A0"/>
                </a:solidFill>
              </a:rPr>
              <a:t>, </a:t>
            </a:r>
            <a:r>
              <a:rPr lang="en-US" sz="3200" dirty="0" err="1">
                <a:solidFill>
                  <a:srgbClr val="7030A0"/>
                </a:solidFill>
              </a:rPr>
              <a:t>KClO</a:t>
            </a:r>
            <a:r>
              <a:rPr lang="ru-RU" sz="3200" dirty="0">
                <a:solidFill>
                  <a:srgbClr val="7030A0"/>
                </a:solidFill>
              </a:rPr>
              <a:t>, </a:t>
            </a:r>
            <a:r>
              <a:rPr lang="en-US" sz="3200" dirty="0" err="1">
                <a:solidFill>
                  <a:srgbClr val="7030A0"/>
                </a:solidFill>
              </a:rPr>
              <a:t>KClO</a:t>
            </a:r>
            <a:r>
              <a:rPr lang="ru-RU" sz="3200" baseline="-25000" dirty="0">
                <a:solidFill>
                  <a:srgbClr val="7030A0"/>
                </a:solidFill>
              </a:rPr>
              <a:t>3</a:t>
            </a:r>
            <a:r>
              <a:rPr lang="ru-RU" sz="3200" dirty="0">
                <a:solidFill>
                  <a:srgbClr val="7030A0"/>
                </a:solidFill>
              </a:rPr>
              <a:t>, </a:t>
            </a:r>
            <a:r>
              <a:rPr lang="en-US" sz="3200" dirty="0">
                <a:solidFill>
                  <a:srgbClr val="7030A0"/>
                </a:solidFill>
              </a:rPr>
              <a:t>HNO</a:t>
            </a:r>
            <a:r>
              <a:rPr lang="ru-RU" sz="3200" baseline="-25000" dirty="0">
                <a:solidFill>
                  <a:srgbClr val="7030A0"/>
                </a:solidFill>
              </a:rPr>
              <a:t>3</a:t>
            </a:r>
            <a:r>
              <a:rPr lang="ru-RU" sz="3200" dirty="0">
                <a:solidFill>
                  <a:srgbClr val="7030A0"/>
                </a:solidFill>
              </a:rPr>
              <a:t>, H</a:t>
            </a:r>
            <a:r>
              <a:rPr lang="ru-RU" sz="3200" baseline="-25000" dirty="0">
                <a:solidFill>
                  <a:srgbClr val="7030A0"/>
                </a:solidFill>
              </a:rPr>
              <a:t>2</a:t>
            </a:r>
            <a:r>
              <a:rPr lang="ru-RU" sz="3200" dirty="0">
                <a:solidFill>
                  <a:srgbClr val="7030A0"/>
                </a:solidFill>
              </a:rPr>
              <a:t>SO</a:t>
            </a:r>
            <a:r>
              <a:rPr lang="ru-RU" sz="3200" baseline="-25000" dirty="0">
                <a:solidFill>
                  <a:srgbClr val="7030A0"/>
                </a:solidFill>
              </a:rPr>
              <a:t>4</a:t>
            </a:r>
            <a:r>
              <a:rPr lang="ru-RU" sz="3200" dirty="0">
                <a:solidFill>
                  <a:srgbClr val="7030A0"/>
                </a:solidFill>
              </a:rPr>
              <a:t>(</a:t>
            </a:r>
            <a:r>
              <a:rPr lang="ru-RU" sz="3200" dirty="0" err="1">
                <a:solidFill>
                  <a:srgbClr val="7030A0"/>
                </a:solidFill>
              </a:rPr>
              <a:t>конц</a:t>
            </a:r>
            <a:r>
              <a:rPr lang="ru-RU" sz="3200" dirty="0">
                <a:solidFill>
                  <a:srgbClr val="7030A0"/>
                </a:solidFill>
              </a:rPr>
              <a:t>.), </a:t>
            </a:r>
            <a:r>
              <a:rPr lang="en-US" sz="3200" dirty="0">
                <a:solidFill>
                  <a:srgbClr val="7030A0"/>
                </a:solidFill>
              </a:rPr>
              <a:t>H</a:t>
            </a:r>
            <a:r>
              <a:rPr lang="ru-RU" sz="3200" baseline="-25000" dirty="0">
                <a:solidFill>
                  <a:srgbClr val="7030A0"/>
                </a:solidFill>
              </a:rPr>
              <a:t>2</a:t>
            </a:r>
            <a:r>
              <a:rPr lang="en-US" sz="3200" dirty="0">
                <a:solidFill>
                  <a:srgbClr val="7030A0"/>
                </a:solidFill>
              </a:rPr>
              <a:t>O</a:t>
            </a:r>
            <a:r>
              <a:rPr lang="ru-RU" sz="3200" baseline="-25000" dirty="0">
                <a:solidFill>
                  <a:srgbClr val="7030A0"/>
                </a:solidFill>
              </a:rPr>
              <a:t>2</a:t>
            </a:r>
            <a:r>
              <a:rPr lang="ru-RU" sz="3200" dirty="0">
                <a:solidFill>
                  <a:srgbClr val="7030A0"/>
                </a:solidFill>
              </a:rPr>
              <a:t>, </a:t>
            </a:r>
            <a:r>
              <a:rPr lang="en-US" sz="3200" dirty="0">
                <a:solidFill>
                  <a:srgbClr val="7030A0"/>
                </a:solidFill>
              </a:rPr>
              <a:t>Fe</a:t>
            </a:r>
            <a:r>
              <a:rPr lang="ru-RU" sz="3200" baseline="30000" dirty="0">
                <a:solidFill>
                  <a:srgbClr val="7030A0"/>
                </a:solidFill>
              </a:rPr>
              <a:t>3+</a:t>
            </a:r>
            <a:r>
              <a:rPr lang="ru-RU" sz="3200" dirty="0">
                <a:solidFill>
                  <a:srgbClr val="7030A0"/>
                </a:solidFill>
              </a:rPr>
              <a:t>, </a:t>
            </a:r>
            <a:r>
              <a:rPr lang="en-US" sz="3200" dirty="0">
                <a:solidFill>
                  <a:srgbClr val="7030A0"/>
                </a:solidFill>
              </a:rPr>
              <a:t>O</a:t>
            </a:r>
            <a:r>
              <a:rPr lang="ru-RU" sz="3200" baseline="-25000" dirty="0">
                <a:solidFill>
                  <a:srgbClr val="7030A0"/>
                </a:solidFill>
              </a:rPr>
              <a:t>2</a:t>
            </a:r>
            <a:r>
              <a:rPr lang="ru-RU" sz="3200" dirty="0">
                <a:solidFill>
                  <a:srgbClr val="7030A0"/>
                </a:solidFill>
              </a:rPr>
              <a:t>, </a:t>
            </a:r>
            <a:r>
              <a:rPr lang="en-US" sz="3200" dirty="0" err="1">
                <a:solidFill>
                  <a:srgbClr val="7030A0"/>
                </a:solidFill>
              </a:rPr>
              <a:t>Cl</a:t>
            </a:r>
            <a:r>
              <a:rPr lang="ru-RU" sz="3200" baseline="-25000" dirty="0">
                <a:solidFill>
                  <a:srgbClr val="7030A0"/>
                </a:solidFill>
              </a:rPr>
              <a:t>2</a:t>
            </a:r>
            <a:r>
              <a:rPr lang="ru-RU" sz="3200" dirty="0">
                <a:solidFill>
                  <a:srgbClr val="7030A0"/>
                </a:solidFill>
              </a:rPr>
              <a:t>, </a:t>
            </a:r>
            <a:r>
              <a:rPr lang="en-US" sz="3200" dirty="0">
                <a:solidFill>
                  <a:srgbClr val="7030A0"/>
                </a:solidFill>
              </a:rPr>
              <a:t>Br</a:t>
            </a:r>
            <a:r>
              <a:rPr lang="ru-RU" sz="3200" baseline="-25000" dirty="0" smtClean="0">
                <a:solidFill>
                  <a:srgbClr val="7030A0"/>
                </a:solidFill>
              </a:rPr>
              <a:t>2</a:t>
            </a:r>
            <a:endParaRPr lang="ru-RU" sz="32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3200" u="sng" dirty="0">
                <a:solidFill>
                  <a:srgbClr val="002060"/>
                </a:solidFill>
              </a:rPr>
              <a:t>Типичные восстановители</a:t>
            </a:r>
            <a:r>
              <a:rPr lang="ru-RU" sz="3200" dirty="0">
                <a:solidFill>
                  <a:srgbClr val="002060"/>
                </a:solidFill>
              </a:rPr>
              <a:t>: </a:t>
            </a:r>
            <a:endParaRPr lang="ru-RU" sz="32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H</a:t>
            </a:r>
            <a:r>
              <a:rPr lang="ru-RU" sz="3200" baseline="-25000" dirty="0">
                <a:solidFill>
                  <a:srgbClr val="002060"/>
                </a:solidFill>
              </a:rPr>
              <a:t>2</a:t>
            </a:r>
            <a:r>
              <a:rPr lang="ru-RU" sz="3200" dirty="0">
                <a:solidFill>
                  <a:srgbClr val="002060"/>
                </a:solidFill>
              </a:rPr>
              <a:t>, </a:t>
            </a:r>
            <a:r>
              <a:rPr lang="en-US" sz="3200" dirty="0">
                <a:solidFill>
                  <a:srgbClr val="002060"/>
                </a:solidFill>
              </a:rPr>
              <a:t>CO</a:t>
            </a:r>
            <a:r>
              <a:rPr lang="ru-RU" sz="3200" dirty="0">
                <a:solidFill>
                  <a:srgbClr val="002060"/>
                </a:solidFill>
              </a:rPr>
              <a:t>, </a:t>
            </a:r>
            <a:r>
              <a:rPr lang="en-US" sz="3200" dirty="0">
                <a:solidFill>
                  <a:srgbClr val="002060"/>
                </a:solidFill>
              </a:rPr>
              <a:t>C</a:t>
            </a:r>
            <a:r>
              <a:rPr lang="ru-RU" sz="3200" dirty="0">
                <a:solidFill>
                  <a:srgbClr val="002060"/>
                </a:solidFill>
              </a:rPr>
              <a:t>, Н</a:t>
            </a:r>
            <a:r>
              <a:rPr lang="ru-RU" sz="3200" baseline="-25000" dirty="0">
                <a:solidFill>
                  <a:srgbClr val="002060"/>
                </a:solidFill>
              </a:rPr>
              <a:t>2</a:t>
            </a:r>
            <a:r>
              <a:rPr lang="ru-RU" sz="3200" dirty="0">
                <a:solidFill>
                  <a:srgbClr val="002060"/>
                </a:solidFill>
              </a:rPr>
              <a:t>О</a:t>
            </a:r>
            <a:r>
              <a:rPr lang="ru-RU" sz="3200" baseline="-25000" dirty="0">
                <a:solidFill>
                  <a:srgbClr val="002060"/>
                </a:solidFill>
              </a:rPr>
              <a:t>2</a:t>
            </a:r>
            <a:r>
              <a:rPr lang="ru-RU" sz="3200" dirty="0">
                <a:solidFill>
                  <a:srgbClr val="002060"/>
                </a:solidFill>
              </a:rPr>
              <a:t>, </a:t>
            </a:r>
            <a:r>
              <a:rPr lang="en-US" sz="3200" dirty="0">
                <a:solidFill>
                  <a:srgbClr val="002060"/>
                </a:solidFill>
              </a:rPr>
              <a:t>SO</a:t>
            </a:r>
            <a:r>
              <a:rPr lang="ru-RU" sz="3200" baseline="-25000" dirty="0">
                <a:solidFill>
                  <a:srgbClr val="002060"/>
                </a:solidFill>
              </a:rPr>
              <a:t>2</a:t>
            </a:r>
            <a:r>
              <a:rPr lang="ru-RU" sz="3200" dirty="0">
                <a:solidFill>
                  <a:srgbClr val="002060"/>
                </a:solidFill>
              </a:rPr>
              <a:t> и сульфиты, </a:t>
            </a:r>
            <a:r>
              <a:rPr lang="en-US" sz="3200" dirty="0">
                <a:solidFill>
                  <a:srgbClr val="002060"/>
                </a:solidFill>
              </a:rPr>
              <a:t>H</a:t>
            </a:r>
            <a:r>
              <a:rPr lang="ru-RU" sz="3200" baseline="-25000" dirty="0">
                <a:solidFill>
                  <a:srgbClr val="002060"/>
                </a:solidFill>
              </a:rPr>
              <a:t>2</a:t>
            </a:r>
            <a:r>
              <a:rPr lang="en-US" sz="3200" dirty="0">
                <a:solidFill>
                  <a:srgbClr val="002060"/>
                </a:solidFill>
              </a:rPr>
              <a:t>S</a:t>
            </a:r>
            <a:r>
              <a:rPr lang="ru-RU" sz="3200" dirty="0">
                <a:solidFill>
                  <a:srgbClr val="002060"/>
                </a:solidFill>
              </a:rPr>
              <a:t> (и соли), </a:t>
            </a:r>
            <a:r>
              <a:rPr lang="en-US" sz="3200" dirty="0">
                <a:solidFill>
                  <a:srgbClr val="002060"/>
                </a:solidFill>
              </a:rPr>
              <a:t>H</a:t>
            </a:r>
            <a:r>
              <a:rPr lang="ru-RU" sz="3200" dirty="0">
                <a:solidFill>
                  <a:srgbClr val="002060"/>
                </a:solidFill>
              </a:rPr>
              <a:t>I (и соли), </a:t>
            </a:r>
            <a:r>
              <a:rPr lang="en-US" sz="3200" dirty="0">
                <a:solidFill>
                  <a:srgbClr val="002060"/>
                </a:solidFill>
              </a:rPr>
              <a:t>H</a:t>
            </a:r>
            <a:r>
              <a:rPr lang="ru-RU" sz="3200" dirty="0" err="1">
                <a:solidFill>
                  <a:srgbClr val="002060"/>
                </a:solidFill>
              </a:rPr>
              <a:t>Br</a:t>
            </a:r>
            <a:r>
              <a:rPr lang="ru-RU" sz="3200" dirty="0">
                <a:solidFill>
                  <a:srgbClr val="002060"/>
                </a:solidFill>
              </a:rPr>
              <a:t> (и соли), </a:t>
            </a:r>
            <a:r>
              <a:rPr lang="en-US" sz="3200" dirty="0">
                <a:solidFill>
                  <a:srgbClr val="002060"/>
                </a:solidFill>
              </a:rPr>
              <a:t>NH</a:t>
            </a:r>
            <a:r>
              <a:rPr lang="ru-RU" sz="3200" baseline="-25000" dirty="0">
                <a:solidFill>
                  <a:srgbClr val="002060"/>
                </a:solidFill>
              </a:rPr>
              <a:t>3</a:t>
            </a:r>
            <a:r>
              <a:rPr lang="ru-RU" sz="3200" dirty="0">
                <a:solidFill>
                  <a:srgbClr val="002060"/>
                </a:solidFill>
              </a:rPr>
              <a:t>, </a:t>
            </a:r>
            <a:r>
              <a:rPr lang="en-US" sz="3200" dirty="0">
                <a:solidFill>
                  <a:srgbClr val="002060"/>
                </a:solidFill>
              </a:rPr>
              <a:t>PH</a:t>
            </a:r>
            <a:r>
              <a:rPr lang="ru-RU" sz="3200" baseline="-25000" dirty="0">
                <a:solidFill>
                  <a:srgbClr val="002060"/>
                </a:solidFill>
              </a:rPr>
              <a:t>3</a:t>
            </a:r>
            <a:r>
              <a:rPr lang="ru-RU" sz="3200" dirty="0">
                <a:solidFill>
                  <a:srgbClr val="002060"/>
                </a:solidFill>
              </a:rPr>
              <a:t>, соли: </a:t>
            </a:r>
            <a:r>
              <a:rPr lang="en-US" sz="3200" dirty="0">
                <a:solidFill>
                  <a:srgbClr val="002060"/>
                </a:solidFill>
              </a:rPr>
              <a:t>Fe</a:t>
            </a:r>
            <a:r>
              <a:rPr lang="ru-RU" sz="3200" dirty="0">
                <a:solidFill>
                  <a:srgbClr val="002060"/>
                </a:solidFill>
              </a:rPr>
              <a:t>(</a:t>
            </a:r>
            <a:r>
              <a:rPr lang="en-US" sz="3200" dirty="0">
                <a:solidFill>
                  <a:srgbClr val="002060"/>
                </a:solidFill>
              </a:rPr>
              <a:t>II</a:t>
            </a:r>
            <a:r>
              <a:rPr lang="ru-RU" sz="3200" dirty="0">
                <a:solidFill>
                  <a:srgbClr val="002060"/>
                </a:solidFill>
              </a:rPr>
              <a:t>), </a:t>
            </a:r>
            <a:r>
              <a:rPr lang="en-US" sz="3200" dirty="0">
                <a:solidFill>
                  <a:srgbClr val="002060"/>
                </a:solidFill>
              </a:rPr>
              <a:t>Cr</a:t>
            </a:r>
            <a:r>
              <a:rPr lang="ru-RU" sz="3200" dirty="0">
                <a:solidFill>
                  <a:srgbClr val="002060"/>
                </a:solidFill>
              </a:rPr>
              <a:t>(</a:t>
            </a:r>
            <a:r>
              <a:rPr lang="en-US" sz="3200" dirty="0">
                <a:solidFill>
                  <a:srgbClr val="002060"/>
                </a:solidFill>
              </a:rPr>
              <a:t>II</a:t>
            </a:r>
            <a:r>
              <a:rPr lang="ru-RU" sz="3200" dirty="0">
                <a:solidFill>
                  <a:srgbClr val="002060"/>
                </a:solidFill>
              </a:rPr>
              <a:t>), </a:t>
            </a:r>
            <a:r>
              <a:rPr lang="en-US" sz="3200" dirty="0">
                <a:solidFill>
                  <a:srgbClr val="002060"/>
                </a:solidFill>
              </a:rPr>
              <a:t>Cr</a:t>
            </a:r>
            <a:r>
              <a:rPr lang="ru-RU" sz="3200" dirty="0">
                <a:solidFill>
                  <a:srgbClr val="002060"/>
                </a:solidFill>
              </a:rPr>
              <a:t>(</a:t>
            </a:r>
            <a:r>
              <a:rPr lang="en-US" sz="3200" dirty="0">
                <a:solidFill>
                  <a:srgbClr val="002060"/>
                </a:solidFill>
              </a:rPr>
              <a:t>III</a:t>
            </a:r>
            <a:r>
              <a:rPr lang="ru-RU" sz="3200" dirty="0">
                <a:solidFill>
                  <a:srgbClr val="002060"/>
                </a:solidFill>
              </a:rPr>
              <a:t>), </a:t>
            </a:r>
            <a:r>
              <a:rPr lang="en-US" sz="3200" dirty="0">
                <a:solidFill>
                  <a:srgbClr val="002060"/>
                </a:solidFill>
              </a:rPr>
              <a:t>Cu</a:t>
            </a:r>
            <a:r>
              <a:rPr lang="ru-RU" sz="3200" dirty="0">
                <a:solidFill>
                  <a:srgbClr val="002060"/>
                </a:solidFill>
              </a:rPr>
              <a:t>(</a:t>
            </a:r>
            <a:r>
              <a:rPr lang="en-US" sz="3200" dirty="0">
                <a:solidFill>
                  <a:srgbClr val="002060"/>
                </a:solidFill>
              </a:rPr>
              <a:t>I</a:t>
            </a:r>
            <a:r>
              <a:rPr lang="ru-RU" sz="3200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C00000"/>
                </a:solidFill>
              </a:rPr>
              <a:t>Примеры окислительно-восстановительных реакций можно найти в учебниках и в презентации Стахановой С.В на сайте ФИПИ </a:t>
            </a:r>
            <a:r>
              <a:rPr lang="ru-RU" sz="3200" u="sng" dirty="0">
                <a:hlinkClick r:id="rId2"/>
              </a:rPr>
              <a:t>http://www.fipi.ru/</a:t>
            </a:r>
            <a:r>
              <a:rPr lang="ru-RU" sz="3200" dirty="0"/>
              <a:t>.</a:t>
            </a:r>
            <a:endParaRPr lang="ru-RU" sz="32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41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1947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Пример из </a:t>
            </a:r>
            <a:r>
              <a:rPr lang="ru-RU" sz="4000" dirty="0">
                <a:solidFill>
                  <a:srgbClr val="C00000"/>
                </a:solidFill>
              </a:rPr>
              <a:t>демонстрационной версии ЕГЭ 2018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0961"/>
            <a:ext cx="10515600" cy="4776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7030A0"/>
                </a:solidFill>
              </a:rPr>
              <a:t>Дан перечень веществ или их водных растворов: перманганат калия, гидрокарбонат натрия, сульфит калия, гидроксид железа(</a:t>
            </a:r>
            <a:r>
              <a:rPr lang="en-US" sz="3200" b="1" dirty="0">
                <a:solidFill>
                  <a:srgbClr val="7030A0"/>
                </a:solidFill>
              </a:rPr>
              <a:t>III</a:t>
            </a:r>
            <a:r>
              <a:rPr lang="ru-RU" sz="3200" b="1" dirty="0">
                <a:solidFill>
                  <a:srgbClr val="7030A0"/>
                </a:solidFill>
              </a:rPr>
              <a:t>), гидроксид натрия. </a:t>
            </a:r>
            <a:endParaRPr lang="ru-RU" sz="32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Задание 30. </a:t>
            </a:r>
            <a:r>
              <a:rPr lang="ru-RU" sz="3200" i="1" dirty="0">
                <a:solidFill>
                  <a:srgbClr val="002060"/>
                </a:solidFill>
              </a:rPr>
              <a:t>Из предложенного перечня веществ выберите вещества, между которыми возможна окислительно-восстановительная реакция. В ответе запишите уравнение только одной из возможных реакций. Составьте электронный баланс, укажите окислитель и восстановитель.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32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Стратегия подготовки обучающихся к ЕГЭ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600" dirty="0" smtClean="0">
                <a:solidFill>
                  <a:srgbClr val="7030A0"/>
                </a:solidFill>
              </a:rPr>
              <a:t>Учителя обучение химии с 8-го класса тесно связывают с подготовкой учеников к ОГЭ и ЕГЭ</a:t>
            </a:r>
          </a:p>
          <a:p>
            <a:pPr marL="514350" indent="-514350">
              <a:buAutoNum type="arabicPeriod"/>
            </a:pPr>
            <a:r>
              <a:rPr lang="ru-RU" sz="3600" dirty="0" smtClean="0">
                <a:solidFill>
                  <a:srgbClr val="7030A0"/>
                </a:solidFill>
              </a:rPr>
              <a:t>Обучение специально не ориентируется на подготовку к сдаче ОГЭ и ЕГЭ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60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Анализ возможных реакций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078108"/>
              </p:ext>
            </p:extLst>
          </p:nvPr>
        </p:nvGraphicFramePr>
        <p:xfrm>
          <a:off x="1593908" y="1690687"/>
          <a:ext cx="8498050" cy="4579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5625"/>
                <a:gridCol w="1416700"/>
                <a:gridCol w="1415625"/>
                <a:gridCol w="1416700"/>
                <a:gridCol w="1416700"/>
                <a:gridCol w="1416700"/>
              </a:tblGrid>
              <a:tr h="5812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C00000"/>
                          </a:solidFill>
                          <a:effectLst/>
                        </a:rPr>
                        <a:t>KMnO</a:t>
                      </a:r>
                      <a:r>
                        <a:rPr lang="ru-RU" sz="1800" baseline="-25000" dirty="0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C00000"/>
                          </a:solidFill>
                          <a:effectLst/>
                        </a:rPr>
                        <a:t>NaHCO</a:t>
                      </a:r>
                      <a:r>
                        <a:rPr lang="ru-RU" sz="1800" baseline="-25000" dirty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</a:rPr>
                        <a:t>K</a:t>
                      </a:r>
                      <a:r>
                        <a:rPr lang="ru-RU" sz="1800" baseline="-25000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</a:rPr>
                        <a:t>SO</a:t>
                      </a:r>
                      <a:r>
                        <a:rPr lang="ru-RU" sz="1800" baseline="-25000" dirty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C00000"/>
                          </a:solidFill>
                          <a:effectLst/>
                        </a:rPr>
                        <a:t>BaSO</a:t>
                      </a:r>
                      <a:r>
                        <a:rPr lang="ru-RU" sz="1800" baseline="-25000" dirty="0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C00000"/>
                          </a:solidFill>
                          <a:effectLst/>
                        </a:rPr>
                        <a:t>NaOH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7748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C00000"/>
                          </a:solidFill>
                          <a:effectLst/>
                        </a:rPr>
                        <a:t>KMnO</a:t>
                      </a:r>
                      <a:r>
                        <a:rPr lang="ru-RU" sz="1800" baseline="-25000" dirty="0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-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Ок.восст</a:t>
                      </a:r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реакция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-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-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7748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C00000"/>
                          </a:solidFill>
                          <a:effectLst/>
                        </a:rPr>
                        <a:t>NaHCO</a:t>
                      </a:r>
                      <a:r>
                        <a:rPr lang="ru-RU" sz="1800" baseline="-25000" dirty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-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 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-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-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Ионный обмен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6940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</a:rPr>
                        <a:t>K</a:t>
                      </a:r>
                      <a:r>
                        <a:rPr lang="ru-RU" sz="1800" baseline="-25000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  <a:effectLst/>
                        </a:rPr>
                        <a:t>SO</a:t>
                      </a:r>
                      <a:r>
                        <a:rPr lang="ru-RU" sz="1800" baseline="-25000" dirty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Ок.восст</a:t>
                      </a:r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реакция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7748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C00000"/>
                          </a:solidFill>
                          <a:effectLst/>
                        </a:rPr>
                        <a:t>BaSO</a:t>
                      </a:r>
                      <a:r>
                        <a:rPr lang="ru-RU" sz="1800" baseline="-25000" dirty="0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-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-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-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 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-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7748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C00000"/>
                          </a:solidFill>
                          <a:effectLst/>
                        </a:rPr>
                        <a:t>NaOH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-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Ионный обмен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-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-</a:t>
                      </a:r>
                      <a:endParaRPr lang="ru-RU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6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6923" y="334003"/>
            <a:ext cx="10515600" cy="81852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Выполнение задания 30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97354"/>
            <a:ext cx="10515600" cy="4658556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NewRoman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Схема электронного баланса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Сера </a:t>
            </a:r>
            <a:r>
              <a:rPr lang="ru-RU" dirty="0" smtClean="0">
                <a:solidFill>
                  <a:srgbClr val="7030A0"/>
                </a:solidFill>
              </a:rPr>
              <a:t>со степенью окисления +4, </a:t>
            </a:r>
            <a:r>
              <a:rPr lang="ru-RU" dirty="0" smtClean="0">
                <a:solidFill>
                  <a:srgbClr val="7030A0"/>
                </a:solidFill>
              </a:rPr>
              <a:t>в </a:t>
            </a:r>
            <a:r>
              <a:rPr lang="ru-RU" dirty="0">
                <a:solidFill>
                  <a:srgbClr val="7030A0"/>
                </a:solidFill>
              </a:rPr>
              <a:t>составе сульфита </a:t>
            </a:r>
            <a:r>
              <a:rPr lang="ru-RU" dirty="0" smtClean="0">
                <a:solidFill>
                  <a:srgbClr val="7030A0"/>
                </a:solidFill>
              </a:rPr>
              <a:t>калия, -   восстановитель;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Марганец </a:t>
            </a:r>
            <a:r>
              <a:rPr lang="ru-RU" dirty="0" smtClean="0">
                <a:solidFill>
                  <a:srgbClr val="002060"/>
                </a:solidFill>
              </a:rPr>
              <a:t>со степенью окисления +7, </a:t>
            </a:r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>
                <a:solidFill>
                  <a:srgbClr val="002060"/>
                </a:solidFill>
              </a:rPr>
              <a:t>составе перманганата </a:t>
            </a:r>
            <a:r>
              <a:rPr lang="ru-RU" dirty="0" smtClean="0">
                <a:solidFill>
                  <a:srgbClr val="002060"/>
                </a:solidFill>
              </a:rPr>
              <a:t>калия, – </a:t>
            </a:r>
            <a:r>
              <a:rPr lang="ru-RU" dirty="0">
                <a:solidFill>
                  <a:srgbClr val="002060"/>
                </a:solidFill>
              </a:rPr>
              <a:t>окислитель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145461"/>
              </p:ext>
            </p:extLst>
          </p:nvPr>
        </p:nvGraphicFramePr>
        <p:xfrm>
          <a:off x="2173277" y="1152525"/>
          <a:ext cx="6708043" cy="598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r:id="rId3" imgW="4451251" imgH="397440" progId="Unknown">
                  <p:embed/>
                </p:oleObj>
              </mc:Choice>
              <mc:Fallback>
                <p:oleObj r:id="rId3" imgW="4451251" imgH="397440" progId="Unknow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3277" y="1152525"/>
                        <a:ext cx="6708043" cy="5983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586038"/>
              </p:ext>
            </p:extLst>
          </p:nvPr>
        </p:nvGraphicFramePr>
        <p:xfrm>
          <a:off x="4538444" y="2175981"/>
          <a:ext cx="2760327" cy="136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r:id="rId5" imgW="1410904" imgH="691470" progId="Unknown">
                  <p:embed/>
                </p:oleObj>
              </mc:Choice>
              <mc:Fallback>
                <p:oleObj r:id="rId5" imgW="1410904" imgH="691470" progId="Unknown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8444" y="2175981"/>
                        <a:ext cx="2760327" cy="1361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152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841689"/>
              </p:ext>
            </p:extLst>
          </p:nvPr>
        </p:nvGraphicFramePr>
        <p:xfrm>
          <a:off x="896923" y="5165740"/>
          <a:ext cx="9253756" cy="514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r:id="rId7" imgW="4970986" imgH="275400" progId="Unknown">
                  <p:embed/>
                </p:oleObj>
              </mc:Choice>
              <mc:Fallback>
                <p:oleObj r:id="rId7" imgW="4970986" imgH="275400" progId="Unknown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23" y="5165740"/>
                        <a:ext cx="9253756" cy="5140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647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4558"/>
            <a:ext cx="10515600" cy="10111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Задание 31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0479" y="956345"/>
            <a:ext cx="10515600" cy="5268286"/>
          </a:xfrm>
        </p:spPr>
        <p:txBody>
          <a:bodyPr/>
          <a:lstStyle/>
          <a:p>
            <a:pPr marL="0" indent="0">
              <a:buNone/>
            </a:pPr>
            <a:r>
              <a:rPr lang="ru-RU" i="1" dirty="0">
                <a:solidFill>
                  <a:srgbClr val="7030A0"/>
                </a:solidFill>
              </a:rPr>
              <a:t>Из предложенного перечня веществ выберите вещества, между которыми возможна реакция ионного обмена. В ответе запишите уравнения одной из реакций в молекулярной, полной ионной и краткой ионной формах</a:t>
            </a:r>
            <a:r>
              <a:rPr lang="ru-RU" i="1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>
                <a:solidFill>
                  <a:srgbClr val="002060"/>
                </a:solidFill>
              </a:rPr>
              <a:t>реакцию ионного обмена </a:t>
            </a:r>
            <a:r>
              <a:rPr lang="ru-RU" dirty="0" smtClean="0">
                <a:solidFill>
                  <a:srgbClr val="002060"/>
                </a:solidFill>
              </a:rPr>
              <a:t>вступаю в растворе </a:t>
            </a:r>
            <a:r>
              <a:rPr lang="en-US" dirty="0">
                <a:solidFill>
                  <a:srgbClr val="002060"/>
                </a:solidFill>
              </a:rPr>
              <a:t>NaHCO</a:t>
            </a:r>
            <a:r>
              <a:rPr lang="en-US" baseline="-25000" dirty="0">
                <a:solidFill>
                  <a:srgbClr val="002060"/>
                </a:solidFill>
              </a:rPr>
              <a:t>3</a:t>
            </a:r>
            <a:r>
              <a:rPr lang="en-US" dirty="0">
                <a:solidFill>
                  <a:srgbClr val="002060"/>
                </a:solidFill>
              </a:rPr>
              <a:t>  </a:t>
            </a:r>
            <a:r>
              <a:rPr lang="ru-RU" dirty="0" smtClean="0">
                <a:solidFill>
                  <a:srgbClr val="002060"/>
                </a:solidFill>
              </a:rPr>
              <a:t>и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en-US" dirty="0" err="1">
                <a:solidFill>
                  <a:srgbClr val="002060"/>
                </a:solidFill>
              </a:rPr>
              <a:t>NaOH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Уравнение в молекулярной форме</a:t>
            </a:r>
          </a:p>
          <a:p>
            <a:pPr marL="0" indent="0" algn="ctr">
              <a:buNone/>
            </a:pPr>
            <a:r>
              <a:rPr lang="en-US" dirty="0"/>
              <a:t>NaHCO</a:t>
            </a:r>
            <a:r>
              <a:rPr lang="en-US" baseline="-25000" dirty="0"/>
              <a:t>3</a:t>
            </a:r>
            <a:r>
              <a:rPr lang="en-US" dirty="0"/>
              <a:t>  +  </a:t>
            </a:r>
            <a:r>
              <a:rPr lang="en-US" dirty="0" err="1"/>
              <a:t>NaOH</a:t>
            </a:r>
            <a:r>
              <a:rPr lang="en-US" dirty="0"/>
              <a:t>  =  Na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 +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Уравнение в полной ионной форме</a:t>
            </a:r>
            <a:endParaRPr lang="ru-RU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dirty="0"/>
              <a:t>Na</a:t>
            </a:r>
            <a:r>
              <a:rPr lang="en-US" baseline="30000" dirty="0"/>
              <a:t>+</a:t>
            </a:r>
            <a:r>
              <a:rPr lang="en-US" dirty="0"/>
              <a:t>  + HCO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n-US" dirty="0"/>
              <a:t>  + Na</a:t>
            </a:r>
            <a:r>
              <a:rPr lang="en-US" baseline="30000" dirty="0"/>
              <a:t>+</a:t>
            </a:r>
            <a:r>
              <a:rPr lang="en-US" dirty="0"/>
              <a:t> + OH</a:t>
            </a:r>
            <a:r>
              <a:rPr lang="en-US" baseline="30000" dirty="0"/>
              <a:t>-</a:t>
            </a:r>
            <a:r>
              <a:rPr lang="en-US" dirty="0"/>
              <a:t>  = 2Na</a:t>
            </a:r>
            <a:r>
              <a:rPr lang="en-US" baseline="30000" dirty="0"/>
              <a:t>+ </a:t>
            </a:r>
            <a:r>
              <a:rPr lang="en-US" dirty="0"/>
              <a:t>+ CO</a:t>
            </a:r>
            <a:r>
              <a:rPr lang="en-US" baseline="-25000" dirty="0"/>
              <a:t>3</a:t>
            </a:r>
            <a:r>
              <a:rPr lang="en-US" baseline="30000" dirty="0"/>
              <a:t>2-</a:t>
            </a:r>
            <a:r>
              <a:rPr lang="en-US" dirty="0"/>
              <a:t>  </a:t>
            </a:r>
            <a:r>
              <a:rPr lang="ru-RU" dirty="0" smtClean="0"/>
              <a:t>+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Уравнение в краткой ионной форме</a:t>
            </a:r>
            <a:endParaRPr lang="ru-RU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dirty="0"/>
              <a:t>HCO</a:t>
            </a:r>
            <a:r>
              <a:rPr lang="ru-RU" baseline="-25000" dirty="0"/>
              <a:t>3</a:t>
            </a:r>
            <a:r>
              <a:rPr lang="ru-RU" baseline="30000" dirty="0"/>
              <a:t>-</a:t>
            </a:r>
            <a:r>
              <a:rPr lang="ru-RU" dirty="0"/>
              <a:t> </a:t>
            </a:r>
            <a:r>
              <a:rPr lang="ru-RU" dirty="0" smtClean="0"/>
              <a:t> +  </a:t>
            </a:r>
            <a:r>
              <a:rPr lang="en-US" dirty="0"/>
              <a:t>OH</a:t>
            </a:r>
            <a:r>
              <a:rPr lang="ru-RU" baseline="30000" dirty="0"/>
              <a:t>-</a:t>
            </a:r>
            <a:r>
              <a:rPr lang="ru-RU" dirty="0"/>
              <a:t>  =  </a:t>
            </a:r>
            <a:r>
              <a:rPr lang="en-US" dirty="0"/>
              <a:t>CO</a:t>
            </a:r>
            <a:r>
              <a:rPr lang="ru-RU" baseline="-25000" dirty="0"/>
              <a:t>3</a:t>
            </a:r>
            <a:r>
              <a:rPr lang="ru-RU" baseline="30000" dirty="0"/>
              <a:t>2-</a:t>
            </a:r>
            <a:r>
              <a:rPr lang="ru-RU" dirty="0"/>
              <a:t>  </a:t>
            </a:r>
            <a:r>
              <a:rPr lang="ru-RU" dirty="0" smtClean="0"/>
              <a:t>+ </a:t>
            </a:r>
            <a:r>
              <a:rPr lang="en-US" dirty="0" smtClean="0"/>
              <a:t>H</a:t>
            </a:r>
            <a:r>
              <a:rPr lang="ru-RU" baseline="-25000" dirty="0"/>
              <a:t>2</a:t>
            </a:r>
            <a:r>
              <a:rPr lang="en-US" dirty="0"/>
              <a:t>O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520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Для обучения учеников выполнению заданий 30 и 31 целесообразно: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составлять </a:t>
            </a:r>
            <a:r>
              <a:rPr lang="ru-RU" sz="3600" dirty="0">
                <a:solidFill>
                  <a:srgbClr val="7030A0"/>
                </a:solidFill>
              </a:rPr>
              <a:t>перечни веществ, </a:t>
            </a:r>
            <a:endParaRPr lang="ru-RU" sz="36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3600" dirty="0">
                <a:solidFill>
                  <a:srgbClr val="7030A0"/>
                </a:solidFill>
              </a:rPr>
              <a:t>у</a:t>
            </a:r>
            <a:r>
              <a:rPr lang="ru-RU" sz="3600" dirty="0" smtClean="0">
                <a:solidFill>
                  <a:srgbClr val="7030A0"/>
                </a:solidFill>
              </a:rPr>
              <a:t>чить учеников определять, </a:t>
            </a:r>
            <a:r>
              <a:rPr lang="ru-RU" sz="3600" dirty="0">
                <a:solidFill>
                  <a:srgbClr val="7030A0"/>
                </a:solidFill>
              </a:rPr>
              <a:t>какие вещества вступают в окислительно-восстановительную реакцию, а какие – в реакцию ионного обмена. </a:t>
            </a:r>
            <a:endParaRPr lang="ru-RU" sz="36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выполнять </a:t>
            </a:r>
            <a:r>
              <a:rPr lang="ru-RU" sz="3600" dirty="0">
                <a:solidFill>
                  <a:srgbClr val="7030A0"/>
                </a:solidFill>
              </a:rPr>
              <a:t>задания по аналогии приведенным </a:t>
            </a:r>
            <a:r>
              <a:rPr lang="ru-RU" sz="3600" dirty="0" smtClean="0">
                <a:solidFill>
                  <a:srgbClr val="7030A0"/>
                </a:solidFill>
              </a:rPr>
              <a:t>примерам</a:t>
            </a:r>
            <a:r>
              <a:rPr lang="ru-RU" sz="3600" dirty="0">
                <a:solidFill>
                  <a:srgbClr val="7030A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500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Задание 32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4183"/>
            <a:ext cx="10515600" cy="479278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посвящено </a:t>
            </a:r>
            <a:r>
              <a:rPr lang="ru-RU" sz="3200" dirty="0">
                <a:solidFill>
                  <a:srgbClr val="002060"/>
                </a:solidFill>
              </a:rPr>
              <a:t>проверке знаний реакций, подтверждающих взаимосвязь различных классов неорганических веществ</a:t>
            </a:r>
            <a:r>
              <a:rPr lang="ru-RU" sz="32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>
                <a:solidFill>
                  <a:srgbClr val="002060"/>
                </a:solidFill>
              </a:rPr>
              <a:t>В задании дается описание химических реакций, протекающих последовательно. Ученикам необходимо составить уравнения этих реакций.</a:t>
            </a:r>
          </a:p>
          <a:p>
            <a:r>
              <a:rPr lang="ru-RU" sz="3200" dirty="0">
                <a:solidFill>
                  <a:srgbClr val="002060"/>
                </a:solidFill>
              </a:rPr>
              <a:t>	Для выполнения этого задания школьники должны проявить широкую химическую эрудицию и понимание сущности химических процессов. </a:t>
            </a:r>
          </a:p>
        </p:txBody>
      </p:sp>
    </p:spTree>
    <p:extLst>
      <p:ext uri="{BB962C8B-B14F-4D97-AF65-F5344CB8AC3E}">
        <p14:creationId xmlns:p14="http://schemas.microsoft.com/office/powerpoint/2010/main" val="326487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Пример задания 32 </a:t>
            </a:r>
            <a:r>
              <a:rPr lang="ru-RU" dirty="0" smtClean="0"/>
              <a:t>(</a:t>
            </a:r>
            <a:r>
              <a:rPr lang="ru-RU" u="sng" dirty="0">
                <a:hlinkClick r:id="rId2"/>
              </a:rPr>
              <a:t>http://www.fipi.ru</a:t>
            </a:r>
            <a:r>
              <a:rPr lang="ru-RU" u="sng" dirty="0" smtClean="0">
                <a:hlinkClick r:id="rId2"/>
              </a:rPr>
              <a:t>/</a:t>
            </a:r>
            <a:r>
              <a:rPr lang="ru-RU" u="sng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/>
              <a:t>	</a:t>
            </a:r>
            <a:r>
              <a:rPr lang="ru-RU" sz="3200" i="1" dirty="0" smtClean="0">
                <a:solidFill>
                  <a:srgbClr val="7030A0"/>
                </a:solidFill>
              </a:rPr>
              <a:t>При </a:t>
            </a:r>
            <a:r>
              <a:rPr lang="ru-RU" sz="3200" i="1" dirty="0">
                <a:solidFill>
                  <a:srgbClr val="7030A0"/>
                </a:solidFill>
              </a:rPr>
              <a:t>электролизе водного раствора нитрата меди(II) получили металл. Металл обработали концентрированной серной кислотой при нагревании. Выделившийся в результате газ прореагировал с сероводородом с образованием простого вещества. Это вещество нагрели с концентрированным раствором гидроксида калия. </a:t>
            </a:r>
            <a:endParaRPr lang="ru-RU" sz="32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3200" i="1" dirty="0" smtClean="0">
                <a:solidFill>
                  <a:srgbClr val="7030A0"/>
                </a:solidFill>
              </a:rPr>
              <a:t>	Составьте </a:t>
            </a:r>
            <a:r>
              <a:rPr lang="ru-RU" sz="3200" i="1" dirty="0">
                <a:solidFill>
                  <a:srgbClr val="7030A0"/>
                </a:solidFill>
              </a:rPr>
              <a:t>уравнения четырёх описанных реакций.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30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Первая реакция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sz="3200" dirty="0" smtClean="0"/>
              <a:t>При </a:t>
            </a:r>
            <a:r>
              <a:rPr lang="ru-RU" sz="3200" dirty="0"/>
              <a:t>электролизе водного раствора </a:t>
            </a:r>
            <a:r>
              <a:rPr lang="ru-RU" sz="3200" dirty="0" smtClean="0"/>
              <a:t>нитрата меди: </a:t>
            </a:r>
          </a:p>
          <a:p>
            <a:pPr marL="628650" lvl="0" indent="0"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на </a:t>
            </a:r>
            <a:r>
              <a:rPr lang="ru-RU" sz="3200" dirty="0">
                <a:solidFill>
                  <a:srgbClr val="7030A0"/>
                </a:solidFill>
              </a:rPr>
              <a:t>катоде выделяется </a:t>
            </a:r>
            <a:r>
              <a:rPr lang="ru-RU" sz="3200" dirty="0" smtClean="0">
                <a:solidFill>
                  <a:srgbClr val="7030A0"/>
                </a:solidFill>
              </a:rPr>
              <a:t>медь </a:t>
            </a:r>
            <a:endParaRPr lang="en-US" sz="3200" dirty="0" smtClean="0">
              <a:solidFill>
                <a:srgbClr val="7030A0"/>
              </a:solidFill>
            </a:endParaRPr>
          </a:p>
          <a:p>
            <a:pPr marL="628650" lvl="0" indent="0" algn="ctr"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С</a:t>
            </a:r>
            <a:r>
              <a:rPr lang="en-US" sz="3200" dirty="0" smtClean="0">
                <a:solidFill>
                  <a:srgbClr val="7030A0"/>
                </a:solidFill>
              </a:rPr>
              <a:t>u</a:t>
            </a:r>
            <a:r>
              <a:rPr lang="en-US" sz="3200" baseline="30000" dirty="0" smtClean="0">
                <a:solidFill>
                  <a:srgbClr val="7030A0"/>
                </a:solidFill>
              </a:rPr>
              <a:t>2+</a:t>
            </a:r>
            <a:r>
              <a:rPr lang="en-US" sz="3200" dirty="0" smtClean="0">
                <a:solidFill>
                  <a:srgbClr val="7030A0"/>
                </a:solidFill>
              </a:rPr>
              <a:t> + 2</a:t>
            </a:r>
            <a:r>
              <a:rPr lang="en-US" sz="3200" i="1" dirty="0" smtClean="0">
                <a:solidFill>
                  <a:srgbClr val="7030A0"/>
                </a:solidFill>
              </a:rPr>
              <a:t>ē</a:t>
            </a:r>
            <a:r>
              <a:rPr lang="en-US" sz="3200" dirty="0" smtClean="0">
                <a:solidFill>
                  <a:srgbClr val="7030A0"/>
                </a:solidFill>
              </a:rPr>
              <a:t> = Cu</a:t>
            </a:r>
            <a:r>
              <a:rPr lang="ru-RU" sz="3200" dirty="0" smtClean="0"/>
              <a:t>; </a:t>
            </a:r>
          </a:p>
          <a:p>
            <a:pPr marL="628650" lvl="0" indent="0"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на </a:t>
            </a:r>
            <a:r>
              <a:rPr lang="ru-RU" sz="3200" dirty="0">
                <a:solidFill>
                  <a:srgbClr val="002060"/>
                </a:solidFill>
              </a:rPr>
              <a:t>аноде – </a:t>
            </a:r>
            <a:r>
              <a:rPr lang="ru-RU" sz="3200" dirty="0" smtClean="0">
                <a:solidFill>
                  <a:srgbClr val="002060"/>
                </a:solidFill>
              </a:rPr>
              <a:t>кислород</a:t>
            </a:r>
            <a:endParaRPr lang="en-US" sz="3200" dirty="0" smtClean="0">
              <a:solidFill>
                <a:srgbClr val="002060"/>
              </a:solidFill>
            </a:endParaRPr>
          </a:p>
          <a:p>
            <a:pPr marL="628650" lvl="0" indent="0" algn="ctr"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2H</a:t>
            </a:r>
            <a:r>
              <a:rPr lang="en-US" sz="3200" baseline="-25000" dirty="0" smtClean="0">
                <a:solidFill>
                  <a:srgbClr val="002060"/>
                </a:solidFill>
              </a:rPr>
              <a:t>2</a:t>
            </a:r>
            <a:r>
              <a:rPr lang="en-US" sz="3200" dirty="0" smtClean="0">
                <a:solidFill>
                  <a:srgbClr val="002060"/>
                </a:solidFill>
              </a:rPr>
              <a:t>O + 4</a:t>
            </a:r>
            <a:r>
              <a:rPr lang="en-US" sz="3200" i="1" dirty="0" smtClean="0">
                <a:solidFill>
                  <a:srgbClr val="002060"/>
                </a:solidFill>
              </a:rPr>
              <a:t>ē</a:t>
            </a:r>
            <a:r>
              <a:rPr lang="en-US" sz="3200" dirty="0" smtClean="0">
                <a:solidFill>
                  <a:srgbClr val="002060"/>
                </a:solidFill>
              </a:rPr>
              <a:t>  =  O</a:t>
            </a:r>
            <a:r>
              <a:rPr lang="en-US" sz="3200" baseline="-25000" dirty="0" smtClean="0">
                <a:solidFill>
                  <a:srgbClr val="002060"/>
                </a:solidFill>
              </a:rPr>
              <a:t>2</a:t>
            </a:r>
            <a:r>
              <a:rPr lang="en-US" sz="3200" dirty="0" smtClean="0">
                <a:solidFill>
                  <a:srgbClr val="002060"/>
                </a:solidFill>
              </a:rPr>
              <a:t>  +  4H</a:t>
            </a:r>
            <a:r>
              <a:rPr lang="en-US" sz="3200" baseline="30000" dirty="0" smtClean="0">
                <a:solidFill>
                  <a:srgbClr val="002060"/>
                </a:solidFill>
              </a:rPr>
              <a:t>+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</a:p>
          <a:p>
            <a:pPr marL="0" lvl="0" indent="0"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Суммарное </a:t>
            </a:r>
            <a:r>
              <a:rPr lang="ru-RU" sz="3200" u="sng" dirty="0">
                <a:solidFill>
                  <a:srgbClr val="C00000"/>
                </a:solidFill>
              </a:rPr>
              <a:t>уравнение</a:t>
            </a:r>
            <a:r>
              <a:rPr lang="ru-RU" sz="3200" dirty="0">
                <a:solidFill>
                  <a:srgbClr val="C00000"/>
                </a:solidFill>
              </a:rPr>
              <a:t> электролиза </a:t>
            </a:r>
          </a:p>
          <a:p>
            <a:pPr marL="0" indent="0" algn="ctr">
              <a:buNone/>
            </a:pPr>
            <a:r>
              <a:rPr lang="en-US" sz="3200" dirty="0"/>
              <a:t>2Cu(NO</a:t>
            </a:r>
            <a:r>
              <a:rPr lang="en-US" sz="3200" baseline="-25000" dirty="0"/>
              <a:t>3</a:t>
            </a:r>
            <a:r>
              <a:rPr lang="en-US" sz="3200" dirty="0"/>
              <a:t>)</a:t>
            </a:r>
            <a:r>
              <a:rPr lang="en-US" sz="3200" baseline="-25000" dirty="0"/>
              <a:t>2</a:t>
            </a:r>
            <a:r>
              <a:rPr lang="en-US" sz="3200" dirty="0"/>
              <a:t> + 2H</a:t>
            </a:r>
            <a:r>
              <a:rPr lang="en-US" sz="3200" baseline="-25000" dirty="0"/>
              <a:t>2</a:t>
            </a:r>
            <a:r>
              <a:rPr lang="en-US" sz="3200" dirty="0"/>
              <a:t>O = 2Cu </a:t>
            </a:r>
            <a:r>
              <a:rPr lang="ru-RU" sz="3200" dirty="0" smtClean="0"/>
              <a:t>+</a:t>
            </a:r>
            <a:r>
              <a:rPr lang="en-US" sz="3200" dirty="0" smtClean="0"/>
              <a:t> </a:t>
            </a:r>
            <a:r>
              <a:rPr lang="en-US" sz="3200" dirty="0"/>
              <a:t>4HNO</a:t>
            </a:r>
            <a:r>
              <a:rPr lang="en-US" sz="3200" baseline="-25000" dirty="0"/>
              <a:t>3</a:t>
            </a:r>
            <a:r>
              <a:rPr lang="en-US" sz="3200" dirty="0"/>
              <a:t> + O</a:t>
            </a:r>
            <a:r>
              <a:rPr lang="en-US" sz="3200" baseline="-25000" dirty="0"/>
              <a:t>2</a:t>
            </a:r>
            <a:r>
              <a:rPr lang="en-US" sz="3200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53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26796"/>
            <a:ext cx="10515600" cy="4650167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Вторая реакция</a:t>
            </a:r>
          </a:p>
          <a:p>
            <a:pPr marL="0" indent="0" algn="ctr">
              <a:buNone/>
            </a:pPr>
            <a:r>
              <a:rPr lang="en-US" sz="3200" dirty="0" smtClean="0"/>
              <a:t>Cu </a:t>
            </a:r>
            <a:r>
              <a:rPr lang="en-US" sz="3200" dirty="0"/>
              <a:t>+ 2H</a:t>
            </a:r>
            <a:r>
              <a:rPr lang="en-US" sz="3200" baseline="-25000" dirty="0"/>
              <a:t>2</a:t>
            </a:r>
            <a:r>
              <a:rPr lang="en-US" sz="3200" dirty="0"/>
              <a:t>SO</a:t>
            </a:r>
            <a:r>
              <a:rPr lang="en-US" sz="3200" baseline="-25000" dirty="0"/>
              <a:t>4</a:t>
            </a:r>
            <a:r>
              <a:rPr lang="en-US" sz="3200" dirty="0"/>
              <a:t>(</a:t>
            </a:r>
            <a:r>
              <a:rPr lang="ru-RU" sz="3200" dirty="0" err="1"/>
              <a:t>конц</a:t>
            </a:r>
            <a:r>
              <a:rPr lang="en-US" sz="3200" dirty="0"/>
              <a:t>.) = CuSO</a:t>
            </a:r>
            <a:r>
              <a:rPr lang="en-US" sz="3200" baseline="-25000" dirty="0"/>
              <a:t>4</a:t>
            </a:r>
            <a:r>
              <a:rPr lang="en-US" sz="3200" dirty="0"/>
              <a:t> + SO</a:t>
            </a:r>
            <a:r>
              <a:rPr lang="en-US" sz="3200" baseline="-25000" dirty="0"/>
              <a:t>2</a:t>
            </a:r>
            <a:r>
              <a:rPr lang="en-US" sz="3200" dirty="0"/>
              <a:t>↑ + </a:t>
            </a:r>
            <a:r>
              <a:rPr lang="en-US" sz="3200" dirty="0" smtClean="0"/>
              <a:t>2H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endParaRPr lang="ru-RU" sz="3200" dirty="0" smtClean="0"/>
          </a:p>
          <a:p>
            <a:pPr marL="0" indent="0" algn="ctr">
              <a:buNone/>
            </a:pPr>
            <a:r>
              <a:rPr lang="ru-RU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Третья реакция</a:t>
            </a:r>
          </a:p>
          <a:p>
            <a:pPr marL="0" indent="0" algn="ctr">
              <a:buNone/>
            </a:pPr>
            <a:r>
              <a:rPr lang="ru-RU" sz="3200" dirty="0"/>
              <a:t>3</a:t>
            </a:r>
            <a:r>
              <a:rPr lang="en-US" sz="3200" dirty="0"/>
              <a:t>SO</a:t>
            </a:r>
            <a:r>
              <a:rPr lang="ru-RU" sz="3200" baseline="-25000" dirty="0"/>
              <a:t>2</a:t>
            </a:r>
            <a:r>
              <a:rPr lang="ru-RU" sz="3200" dirty="0"/>
              <a:t> + 2</a:t>
            </a:r>
            <a:r>
              <a:rPr lang="en-US" sz="3200" dirty="0"/>
              <a:t>H</a:t>
            </a:r>
            <a:r>
              <a:rPr lang="ru-RU" sz="3200" baseline="-25000" dirty="0"/>
              <a:t>2</a:t>
            </a:r>
            <a:r>
              <a:rPr lang="en-US" sz="3200" dirty="0"/>
              <a:t>S</a:t>
            </a:r>
            <a:r>
              <a:rPr lang="ru-RU" sz="3200" dirty="0"/>
              <a:t> = 3</a:t>
            </a:r>
            <a:r>
              <a:rPr lang="en-US" sz="3200" dirty="0" smtClean="0"/>
              <a:t>S↓</a:t>
            </a:r>
            <a:r>
              <a:rPr lang="ru-RU" sz="3200" dirty="0" smtClean="0"/>
              <a:t> </a:t>
            </a:r>
            <a:r>
              <a:rPr lang="ru-RU" sz="3200" dirty="0"/>
              <a:t>+ 2</a:t>
            </a:r>
            <a:r>
              <a:rPr lang="en-US" sz="3200" dirty="0"/>
              <a:t>H</a:t>
            </a:r>
            <a:r>
              <a:rPr lang="ru-RU" sz="3200" baseline="-25000" dirty="0"/>
              <a:t>2</a:t>
            </a:r>
            <a:r>
              <a:rPr lang="en-US" sz="3200" dirty="0" smtClean="0"/>
              <a:t>O</a:t>
            </a:r>
            <a:endParaRPr lang="ru-RU" sz="3200" dirty="0" smtClean="0"/>
          </a:p>
          <a:p>
            <a:pPr marL="0" indent="0" algn="ctr">
              <a:buNone/>
            </a:pPr>
            <a:r>
              <a:rPr lang="ru-RU" sz="3200" dirty="0" smtClean="0"/>
              <a:t>Реакция Клауса</a:t>
            </a:r>
          </a:p>
          <a:p>
            <a:pPr marL="0" indent="0" algn="ctr">
              <a:buNone/>
            </a:pPr>
            <a:endParaRPr lang="ru-RU" sz="3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4581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28675"/>
            <a:ext cx="10515600" cy="7605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Четвертая реакция</a:t>
            </a:r>
            <a:b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4517"/>
            <a:ext cx="10515600" cy="4742446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709454"/>
              </p:ext>
            </p:extLst>
          </p:nvPr>
        </p:nvGraphicFramePr>
        <p:xfrm>
          <a:off x="3107246" y="2567413"/>
          <a:ext cx="5191231" cy="81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r:id="rId3" imgW="2358801" imgH="366930" progId="Unknown">
                  <p:embed/>
                </p:oleObj>
              </mc:Choice>
              <mc:Fallback>
                <p:oleObj r:id="rId3" imgW="2358801" imgH="366930" progId="Unknown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7246" y="2567413"/>
                        <a:ext cx="5191231" cy="816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29883"/>
              </p:ext>
            </p:extLst>
          </p:nvPr>
        </p:nvGraphicFramePr>
        <p:xfrm>
          <a:off x="4064553" y="3617409"/>
          <a:ext cx="3907268" cy="1315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r:id="rId5" imgW="1920105" imgH="647190" progId="Unknown">
                  <p:embed/>
                </p:oleObj>
              </mc:Choice>
              <mc:Fallback>
                <p:oleObj r:id="rId5" imgW="1920105" imgH="647190" progId="Unknow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553" y="3617409"/>
                        <a:ext cx="3907268" cy="13153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8286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48250" y="1490195"/>
            <a:ext cx="630852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>
                <a:solidFill>
                  <a:srgbClr val="7030A0"/>
                </a:solidFill>
                <a:latin typeface="Times New Roman" panose="02020603050405020304" pitchFamily="18" charset="0"/>
                <a:ea typeface="TimesNewRoman"/>
              </a:rPr>
              <a:t>Д</a:t>
            </a:r>
            <a:r>
              <a:rPr lang="ru-RU" sz="320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NewRoman"/>
              </a:rPr>
              <a:t>испропорционирование</a:t>
            </a:r>
            <a:r>
              <a:rPr lang="ru-RU" sz="32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NewRoman"/>
              </a:rPr>
              <a:t> серы (реакция обратная третьей)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61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адание 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9350"/>
            <a:ext cx="10515600" cy="4767613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Цепочка </a:t>
            </a:r>
            <a:r>
              <a:rPr lang="ru-RU" sz="3200" dirty="0">
                <a:solidFill>
                  <a:srgbClr val="7030A0"/>
                </a:solidFill>
              </a:rPr>
              <a:t>превращения органических соединений</a:t>
            </a:r>
            <a:r>
              <a:rPr lang="ru-RU" sz="3200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dirty="0">
                <a:solidFill>
                  <a:srgbClr val="7030A0"/>
                </a:solidFill>
              </a:rPr>
              <a:t>От учеников </a:t>
            </a:r>
            <a:r>
              <a:rPr lang="ru-RU" sz="3200" dirty="0" smtClean="0">
                <a:solidFill>
                  <a:srgbClr val="7030A0"/>
                </a:solidFill>
              </a:rPr>
              <a:t>требуется: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dirty="0">
                <a:solidFill>
                  <a:srgbClr val="7030A0"/>
                </a:solidFill>
              </a:rPr>
              <a:t>составить уравнения соответствующих этой цепочке </a:t>
            </a:r>
            <a:r>
              <a:rPr lang="ru-RU" sz="3200" dirty="0" smtClean="0">
                <a:solidFill>
                  <a:srgbClr val="7030A0"/>
                </a:solidFill>
              </a:rPr>
              <a:t>реакций;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7030A0"/>
                </a:solidFill>
              </a:rPr>
              <a:t>д</a:t>
            </a:r>
            <a:r>
              <a:rPr lang="ru-RU" sz="3200" dirty="0" smtClean="0">
                <a:solidFill>
                  <a:srgbClr val="7030A0"/>
                </a:solidFill>
              </a:rPr>
              <a:t>ля каждой реакции написать </a:t>
            </a:r>
            <a:r>
              <a:rPr lang="ru-RU" sz="3200" dirty="0">
                <a:solidFill>
                  <a:srgbClr val="7030A0"/>
                </a:solidFill>
              </a:rPr>
              <a:t>формулы всех исходных веществ, всех продуктов реакции и расставить </a:t>
            </a:r>
            <a:r>
              <a:rPr lang="ru-RU" sz="3200" dirty="0" smtClean="0">
                <a:solidFill>
                  <a:srgbClr val="7030A0"/>
                </a:solidFill>
              </a:rPr>
              <a:t>коэффициенты;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7030A0"/>
                </a:solidFill>
              </a:rPr>
              <a:t>у</a:t>
            </a:r>
            <a:r>
              <a:rPr lang="ru-RU" sz="3200" dirty="0" smtClean="0">
                <a:solidFill>
                  <a:srgbClr val="7030A0"/>
                </a:solidFill>
              </a:rPr>
              <a:t>казать  условия протекания этих реакций (если требуется).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59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981200" y="8080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Два основных результата учения ученика: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научился познавать сущность химических явлений;</a:t>
            </a:r>
          </a:p>
          <a:p>
            <a:pPr>
              <a:defRPr/>
            </a:pP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понял, запомнил, а также научился использовать учебный материал.</a:t>
            </a:r>
          </a:p>
          <a:p>
            <a:pPr marL="0" indent="0">
              <a:buNone/>
              <a:defRPr/>
            </a:pP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Оба результата учения школьников взаимно дополняют друг друга и не могут быть достигнуты по отдельности без потери качества химического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42147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задания 33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2572"/>
            <a:ext cx="10515600" cy="4784391"/>
          </a:xfrm>
        </p:spPr>
        <p:txBody>
          <a:bodyPr/>
          <a:lstStyle/>
          <a:p>
            <a:pPr marL="0" lvl="0" indent="0">
              <a:buNone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Составьте уравнения реакций, соответствующих следующей цепочке превращения веществ</a:t>
            </a:r>
          </a:p>
          <a:p>
            <a:pPr marL="0" lvl="0" indent="0">
              <a:buNone/>
            </a:pPr>
            <a:endParaRPr lang="ru-RU" sz="3200" i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Первое уравнение</a:t>
            </a:r>
          </a:p>
          <a:p>
            <a:pPr marL="0" lvl="0" indent="0">
              <a:buNone/>
            </a:pPr>
            <a:endParaRPr lang="ru-RU" sz="3200" i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Второе уравнение</a:t>
            </a:r>
          </a:p>
          <a:p>
            <a:pPr marL="0" lvl="0" indent="0">
              <a:buNone/>
            </a:pP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34222"/>
              </p:ext>
            </p:extLst>
          </p:nvPr>
        </p:nvGraphicFramePr>
        <p:xfrm>
          <a:off x="1392572" y="2418410"/>
          <a:ext cx="9100726" cy="599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r:id="rId3" imgW="4768387" imgH="316440" progId="Unknown">
                  <p:embed/>
                </p:oleObj>
              </mc:Choice>
              <mc:Fallback>
                <p:oleObj r:id="rId3" imgW="4768387" imgH="316440" progId="Unknow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572" y="2418410"/>
                        <a:ext cx="9100726" cy="5994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0021624"/>
              </p:ext>
            </p:extLst>
          </p:nvPr>
        </p:nvGraphicFramePr>
        <p:xfrm>
          <a:off x="2533307" y="3492144"/>
          <a:ext cx="6501636" cy="647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r:id="rId5" imgW="2200233" imgH="218970" progId="Unknown">
                  <p:embed/>
                </p:oleObj>
              </mc:Choice>
              <mc:Fallback>
                <p:oleObj r:id="rId5" imgW="2200233" imgH="218970" progId="Unknown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307" y="3492144"/>
                        <a:ext cx="6501636" cy="6473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058368"/>
              </p:ext>
            </p:extLst>
          </p:nvPr>
        </p:nvGraphicFramePr>
        <p:xfrm>
          <a:off x="3184845" y="4688767"/>
          <a:ext cx="4394018" cy="956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r:id="rId7" imgW="1621068" imgH="356130" progId="Unknown">
                  <p:embed/>
                </p:oleObj>
              </mc:Choice>
              <mc:Fallback>
                <p:oleObj r:id="rId7" imgW="1621068" imgH="356130" progId="Unknown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4845" y="4688767"/>
                        <a:ext cx="4394018" cy="9563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580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80844"/>
            <a:ext cx="10515600" cy="5296119"/>
          </a:xfrm>
        </p:spPr>
        <p:txBody>
          <a:bodyPr/>
          <a:lstStyle/>
          <a:p>
            <a:pPr marL="0" lvl="0" indent="0">
              <a:buNone/>
            </a:pPr>
            <a:r>
              <a:rPr lang="ru-RU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Третье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уравнение</a:t>
            </a:r>
          </a:p>
          <a:p>
            <a:pPr marL="0" lvl="0" indent="0">
              <a:buNone/>
            </a:pPr>
            <a:endParaRPr lang="ru-RU" i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Четвертое уравнение</a:t>
            </a:r>
            <a:endParaRPr lang="ru-RU" i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Пятое уравнение реакции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2284934"/>
              </p:ext>
            </p:extLst>
          </p:nvPr>
        </p:nvGraphicFramePr>
        <p:xfrm>
          <a:off x="2499918" y="1551963"/>
          <a:ext cx="6851008" cy="822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r:id="rId3" imgW="3099505" imgH="369900" progId="Unknown">
                  <p:embed/>
                </p:oleObj>
              </mc:Choice>
              <mc:Fallback>
                <p:oleObj r:id="rId3" imgW="3099505" imgH="369900" progId="Unknow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9918" y="1551963"/>
                        <a:ext cx="6851008" cy="8221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038346"/>
              </p:ext>
            </p:extLst>
          </p:nvPr>
        </p:nvGraphicFramePr>
        <p:xfrm>
          <a:off x="1921079" y="2980395"/>
          <a:ext cx="8611175" cy="839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r:id="rId5" imgW="4106831" imgH="397170" progId="Unknown">
                  <p:embed/>
                </p:oleObj>
              </mc:Choice>
              <mc:Fallback>
                <p:oleObj r:id="rId5" imgW="4106831" imgH="397170" progId="Unknown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1079" y="2980395"/>
                        <a:ext cx="8611175" cy="8391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210746"/>
              </p:ext>
            </p:extLst>
          </p:nvPr>
        </p:nvGraphicFramePr>
        <p:xfrm>
          <a:off x="2181138" y="4563612"/>
          <a:ext cx="6745166" cy="570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r:id="rId7" imgW="3379903" imgH="281610" progId="Unknown">
                  <p:embed/>
                </p:oleObj>
              </mc:Choice>
              <mc:Fallback>
                <p:oleObj r:id="rId7" imgW="3379903" imgH="281610" progId="Unknown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1138" y="4563612"/>
                        <a:ext cx="6745166" cy="5700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375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Задание 34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Приведены </a:t>
            </a:r>
            <a:r>
              <a:rPr lang="ru-RU" sz="3200" dirty="0">
                <a:solidFill>
                  <a:srgbClr val="7030A0"/>
                </a:solidFill>
              </a:rPr>
              <a:t>массы или объемы реагирующих в растворе </a:t>
            </a:r>
            <a:r>
              <a:rPr lang="ru-RU" sz="3200" dirty="0" smtClean="0">
                <a:solidFill>
                  <a:srgbClr val="7030A0"/>
                </a:solidFill>
              </a:rPr>
              <a:t>веществ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нужно </a:t>
            </a:r>
            <a:r>
              <a:rPr lang="ru-RU" sz="3200" dirty="0">
                <a:solidFill>
                  <a:srgbClr val="7030A0"/>
                </a:solidFill>
              </a:rPr>
              <a:t>определить </a:t>
            </a:r>
            <a:r>
              <a:rPr lang="ru-RU" sz="3200" dirty="0" smtClean="0">
                <a:solidFill>
                  <a:srgbClr val="7030A0"/>
                </a:solidFill>
              </a:rPr>
              <a:t>массовую </a:t>
            </a:r>
            <a:r>
              <a:rPr lang="ru-RU" sz="3200" dirty="0">
                <a:solidFill>
                  <a:srgbClr val="7030A0"/>
                </a:solidFill>
              </a:rPr>
              <a:t>долю вещества в </a:t>
            </a:r>
            <a:r>
              <a:rPr lang="ru-RU" sz="3200" dirty="0" smtClean="0">
                <a:solidFill>
                  <a:srgbClr val="7030A0"/>
                </a:solidFill>
              </a:rPr>
              <a:t>образовавшемся растворе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Возможен избыток одного вещества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Возможно реакция прошла не до конца.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34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Пример задания 34 </a:t>
            </a:r>
            <a:r>
              <a:rPr lang="ru-RU" dirty="0" smtClean="0"/>
              <a:t>(</a:t>
            </a:r>
            <a:r>
              <a:rPr lang="ru-RU" u="sng" dirty="0" smtClean="0">
                <a:hlinkClick r:id="rId2"/>
              </a:rPr>
              <a:t>http://www.fipi.ru/</a:t>
            </a:r>
            <a:r>
              <a:rPr lang="ru-RU" u="sng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93240"/>
            <a:ext cx="10515600" cy="4683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i="1" dirty="0" smtClean="0"/>
              <a:t>	При </a:t>
            </a:r>
            <a:r>
              <a:rPr lang="ru-RU" sz="3200" i="1" dirty="0"/>
              <a:t>нагревании образца карбоната кальция </a:t>
            </a:r>
            <a:r>
              <a:rPr lang="ru-RU" sz="3200" i="1" dirty="0">
                <a:solidFill>
                  <a:srgbClr val="C00000"/>
                </a:solidFill>
              </a:rPr>
              <a:t>часть </a:t>
            </a:r>
            <a:r>
              <a:rPr lang="ru-RU" sz="3200" i="1" dirty="0"/>
              <a:t>вещества разложилась. При этом выделилось 4,48 л (</a:t>
            </a:r>
            <a:r>
              <a:rPr lang="ru-RU" sz="3200" i="1" dirty="0" err="1"/>
              <a:t>н.у</a:t>
            </a:r>
            <a:r>
              <a:rPr lang="ru-RU" sz="3200" i="1" dirty="0"/>
              <a:t>.) углекислого газа. Масса твёрдого остатка составила 41,2 г. Этот остаток добавили к 465,5 г раствора </a:t>
            </a:r>
            <a:r>
              <a:rPr lang="ru-RU" sz="3200" i="1" dirty="0" err="1"/>
              <a:t>хлороводородной</a:t>
            </a:r>
            <a:r>
              <a:rPr lang="ru-RU" sz="3200" i="1" dirty="0"/>
              <a:t> кислоты, взятой в избытке. Определите массовую долю соли в полученном растворе.</a:t>
            </a:r>
            <a:endParaRPr lang="ru-RU" sz="3200" dirty="0"/>
          </a:p>
          <a:p>
            <a:pPr marL="0" indent="0">
              <a:buNone/>
            </a:pPr>
            <a:r>
              <a:rPr lang="ru-RU" sz="3200" i="1" dirty="0" smtClean="0"/>
              <a:t>	В </a:t>
            </a:r>
            <a:r>
              <a:rPr lang="ru-RU" sz="3200" i="1" dirty="0"/>
              <a:t>ответе запишите уравнения реакций, которые указаны в условии задачи, и приведите все необходимые вычисления (</a:t>
            </a:r>
            <a:r>
              <a:rPr lang="ru-RU" sz="3200" i="1" dirty="0">
                <a:solidFill>
                  <a:srgbClr val="C00000"/>
                </a:solidFill>
              </a:rPr>
              <a:t>указывайте единицы измерения искомых физических величин</a:t>
            </a:r>
            <a:r>
              <a:rPr lang="ru-RU" sz="3200" i="1" dirty="0"/>
              <a:t>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4628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Составление схемы условия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18407"/>
            <a:ext cx="10515600" cy="46585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536575" lvl="0" indent="-536575"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1</a:t>
            </a:r>
            <a:r>
              <a:rPr lang="ru-RU" sz="3000" dirty="0" smtClean="0">
                <a:solidFill>
                  <a:srgbClr val="0070C0"/>
                </a:solidFill>
              </a:rPr>
              <a:t>. </a:t>
            </a:r>
            <a:r>
              <a:rPr lang="ru-RU" sz="3000" dirty="0" smtClean="0">
                <a:solidFill>
                  <a:srgbClr val="002060"/>
                </a:solidFill>
              </a:rPr>
              <a:t>Составим </a:t>
            </a:r>
            <a:r>
              <a:rPr lang="ru-RU" sz="3000" dirty="0">
                <a:solidFill>
                  <a:srgbClr val="002060"/>
                </a:solidFill>
              </a:rPr>
              <a:t>уравнения упомянутых реакций.</a:t>
            </a:r>
          </a:p>
          <a:p>
            <a:pPr marL="536575" lvl="0" indent="-536575"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2. По </a:t>
            </a:r>
            <a:r>
              <a:rPr lang="ru-RU" sz="3000" dirty="0">
                <a:solidFill>
                  <a:srgbClr val="002060"/>
                </a:solidFill>
              </a:rPr>
              <a:t>объему углекислого газа определим массу оксида кальция в смеси, а затем массу не разложившегося карбоната кальция.</a:t>
            </a:r>
          </a:p>
          <a:p>
            <a:pPr marL="536575" lvl="0" indent="-536575"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3. Определим </a:t>
            </a:r>
            <a:r>
              <a:rPr lang="ru-RU" sz="3000" dirty="0">
                <a:solidFill>
                  <a:srgbClr val="002060"/>
                </a:solidFill>
              </a:rPr>
              <a:t>массу выделившегося углекислого газа в результате реакции карбоната кальция с соляной кислотой и массу образовавшегося раствора.</a:t>
            </a:r>
          </a:p>
          <a:p>
            <a:pPr marL="536575" indent="-536575"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4. Определим </a:t>
            </a:r>
            <a:r>
              <a:rPr lang="ru-RU" sz="3000" dirty="0">
                <a:solidFill>
                  <a:srgbClr val="002060"/>
                </a:solidFill>
              </a:rPr>
              <a:t>массу соли в растворе и массовую долю этой </a:t>
            </a:r>
            <a:r>
              <a:rPr lang="ru-RU" sz="3000" dirty="0" smtClean="0">
                <a:solidFill>
                  <a:srgbClr val="002060"/>
                </a:solidFill>
              </a:rPr>
              <a:t>соли.</a:t>
            </a:r>
            <a:endParaRPr lang="ru-RU" sz="3000" dirty="0">
              <a:solidFill>
                <a:srgbClr val="00206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001915"/>
              </p:ext>
            </p:extLst>
          </p:nvPr>
        </p:nvGraphicFramePr>
        <p:xfrm>
          <a:off x="2743199" y="1156565"/>
          <a:ext cx="5922628" cy="1798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r:id="rId3" imgW="3637340" imgH="1108890" progId="Unknown">
                  <p:embed/>
                </p:oleObj>
              </mc:Choice>
              <mc:Fallback>
                <p:oleObj r:id="rId3" imgW="3637340" imgH="1108890" progId="Unknow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199" y="1156565"/>
                        <a:ext cx="5922628" cy="17984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169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5444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C00000"/>
                </a:solidFill>
              </a:rPr>
              <a:t>Решение: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0570"/>
            <a:ext cx="10515600" cy="508639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Уравнения реакций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2. Количество </a:t>
            </a:r>
            <a:r>
              <a:rPr lang="ru-RU" dirty="0">
                <a:solidFill>
                  <a:srgbClr val="7030A0"/>
                </a:solidFill>
              </a:rPr>
              <a:t>вещества выделившегося углекислого газа </a:t>
            </a:r>
            <a:endParaRPr lang="ru-RU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ru-RU" dirty="0"/>
              <a:t>4,48 </a:t>
            </a:r>
            <a:r>
              <a:rPr lang="ru-RU" i="1" dirty="0"/>
              <a:t>л</a:t>
            </a:r>
            <a:r>
              <a:rPr lang="ru-RU" dirty="0"/>
              <a:t> / 22,4 </a:t>
            </a:r>
            <a:r>
              <a:rPr lang="ru-RU" i="1" dirty="0"/>
              <a:t>л/моль</a:t>
            </a:r>
            <a:r>
              <a:rPr lang="ru-RU" dirty="0"/>
              <a:t> = 0,2 </a:t>
            </a:r>
            <a:r>
              <a:rPr lang="ru-RU" i="1" dirty="0" smtClean="0"/>
              <a:t>моль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7030A0"/>
                </a:solidFill>
              </a:rPr>
              <a:t>3. </a:t>
            </a:r>
            <a:r>
              <a:rPr lang="ru-RU" dirty="0">
                <a:solidFill>
                  <a:srgbClr val="7030A0"/>
                </a:solidFill>
              </a:rPr>
              <a:t>По уравнению реакции </a:t>
            </a:r>
            <a:endParaRPr lang="ru-RU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i="1" dirty="0" smtClean="0"/>
              <a:t>n</a:t>
            </a:r>
            <a:r>
              <a:rPr lang="ru-RU" dirty="0"/>
              <a:t>(</a:t>
            </a:r>
            <a:r>
              <a:rPr lang="en-US" dirty="0"/>
              <a:t>CO</a:t>
            </a:r>
            <a:r>
              <a:rPr lang="ru-RU" baseline="-25000" dirty="0"/>
              <a:t>2</a:t>
            </a:r>
            <a:r>
              <a:rPr lang="ru-RU" dirty="0"/>
              <a:t>) = </a:t>
            </a:r>
            <a:r>
              <a:rPr lang="en-US" i="1" dirty="0"/>
              <a:t>n</a:t>
            </a:r>
            <a:r>
              <a:rPr lang="ru-RU" dirty="0"/>
              <a:t>(</a:t>
            </a:r>
            <a:r>
              <a:rPr lang="en-US" dirty="0" err="1"/>
              <a:t>CaO</a:t>
            </a:r>
            <a:r>
              <a:rPr lang="ru-RU" dirty="0"/>
              <a:t>) = 0,2 </a:t>
            </a:r>
            <a:r>
              <a:rPr lang="ru-RU" i="1" dirty="0"/>
              <a:t>моль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en-US" i="1" dirty="0"/>
              <a:t>m</a:t>
            </a:r>
            <a:r>
              <a:rPr lang="en-US" dirty="0"/>
              <a:t>(</a:t>
            </a:r>
            <a:r>
              <a:rPr lang="en-US" dirty="0" err="1"/>
              <a:t>CaO</a:t>
            </a:r>
            <a:r>
              <a:rPr lang="en-US" dirty="0"/>
              <a:t>) = </a:t>
            </a:r>
            <a:r>
              <a:rPr lang="en-US" i="1" dirty="0"/>
              <a:t>n</a:t>
            </a:r>
            <a:r>
              <a:rPr lang="en-US" dirty="0"/>
              <a:t>(</a:t>
            </a:r>
            <a:r>
              <a:rPr lang="en-US" dirty="0" err="1"/>
              <a:t>CaO</a:t>
            </a:r>
            <a:r>
              <a:rPr lang="en-US" dirty="0"/>
              <a:t>) </a:t>
            </a:r>
            <a:r>
              <a:rPr lang="en-US" baseline="30000" dirty="0"/>
              <a:t>.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(</a:t>
            </a:r>
            <a:r>
              <a:rPr lang="en-US" dirty="0" err="1"/>
              <a:t>CaO</a:t>
            </a:r>
            <a:r>
              <a:rPr lang="en-US" dirty="0"/>
              <a:t>) = 0,2 </a:t>
            </a:r>
            <a:r>
              <a:rPr lang="ru-RU" i="1" dirty="0"/>
              <a:t>моль</a:t>
            </a:r>
            <a:r>
              <a:rPr lang="ru-RU" dirty="0"/>
              <a:t> </a:t>
            </a:r>
            <a:r>
              <a:rPr lang="en-US" baseline="30000" dirty="0"/>
              <a:t>.</a:t>
            </a:r>
            <a:r>
              <a:rPr lang="en-US" dirty="0"/>
              <a:t> </a:t>
            </a:r>
            <a:r>
              <a:rPr lang="ru-RU" dirty="0"/>
              <a:t>56 </a:t>
            </a:r>
            <a:r>
              <a:rPr lang="ru-RU" i="1" dirty="0"/>
              <a:t>г/моль</a:t>
            </a:r>
            <a:r>
              <a:rPr lang="ru-RU" dirty="0"/>
              <a:t> = 11,2 </a:t>
            </a:r>
            <a:r>
              <a:rPr lang="ru-RU" i="1" dirty="0"/>
              <a:t>г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Масса карбоната кальция в смеси</a:t>
            </a:r>
          </a:p>
          <a:p>
            <a:pPr marL="0" indent="0">
              <a:buNone/>
            </a:pPr>
            <a:r>
              <a:rPr lang="en-US" i="1" dirty="0"/>
              <a:t>m</a:t>
            </a:r>
            <a:r>
              <a:rPr lang="ru-RU" dirty="0"/>
              <a:t>(</a:t>
            </a:r>
            <a:r>
              <a:rPr lang="en-US" dirty="0" err="1"/>
              <a:t>CaCO</a:t>
            </a:r>
            <a:r>
              <a:rPr lang="ru-RU" baseline="-25000" dirty="0"/>
              <a:t>3</a:t>
            </a:r>
            <a:r>
              <a:rPr lang="ru-RU" dirty="0"/>
              <a:t>) = 41,2 </a:t>
            </a:r>
            <a:r>
              <a:rPr lang="ru-RU" i="1" dirty="0"/>
              <a:t>г</a:t>
            </a:r>
            <a:r>
              <a:rPr lang="ru-RU" dirty="0"/>
              <a:t> – 11,2 г = 30 </a:t>
            </a:r>
            <a:r>
              <a:rPr lang="ru-RU" i="1" dirty="0"/>
              <a:t>г, </a:t>
            </a:r>
            <a:r>
              <a:rPr lang="ru-RU" dirty="0"/>
              <a:t>что составляет 30 </a:t>
            </a:r>
            <a:r>
              <a:rPr lang="ru-RU" i="1" dirty="0"/>
              <a:t>г</a:t>
            </a:r>
            <a:r>
              <a:rPr lang="ru-RU" dirty="0"/>
              <a:t> / 100 </a:t>
            </a:r>
            <a:r>
              <a:rPr lang="ru-RU" i="1" dirty="0"/>
              <a:t>г/моль</a:t>
            </a:r>
            <a:r>
              <a:rPr lang="ru-RU" dirty="0"/>
              <a:t> = </a:t>
            </a:r>
          </a:p>
          <a:p>
            <a:pPr marL="0" indent="0">
              <a:buNone/>
            </a:pPr>
            <a:r>
              <a:rPr lang="ru-RU" i="1" dirty="0"/>
              <a:t>= </a:t>
            </a:r>
            <a:r>
              <a:rPr lang="ru-RU" dirty="0"/>
              <a:t>0,3 </a:t>
            </a:r>
            <a:r>
              <a:rPr lang="ru-RU" i="1" dirty="0"/>
              <a:t>моль.</a:t>
            </a:r>
            <a:endParaRPr lang="ru-RU" dirty="0"/>
          </a:p>
          <a:p>
            <a:pPr marL="0" indent="0" algn="just"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466797"/>
              </p:ext>
            </p:extLst>
          </p:nvPr>
        </p:nvGraphicFramePr>
        <p:xfrm>
          <a:off x="2508308" y="1520738"/>
          <a:ext cx="4735158" cy="1071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r:id="rId3" imgW="2605702" imgH="594000" progId="Unknown">
                  <p:embed/>
                </p:oleObj>
              </mc:Choice>
              <mc:Fallback>
                <p:oleObj r:id="rId3" imgW="2605702" imgH="594000" progId="Unknow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308" y="1520738"/>
                        <a:ext cx="4735158" cy="10714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583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7563"/>
            <a:ext cx="10515600" cy="5539400"/>
          </a:xfrm>
        </p:spPr>
        <p:txBody>
          <a:bodyPr/>
          <a:lstStyle/>
          <a:p>
            <a:pPr marL="0" lv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По </a:t>
            </a:r>
            <a:r>
              <a:rPr lang="ru-RU" dirty="0">
                <a:solidFill>
                  <a:srgbClr val="7030A0"/>
                </a:solidFill>
              </a:rPr>
              <a:t>уравнению реакции карбоната кальция с соляной кислотой</a:t>
            </a:r>
          </a:p>
          <a:p>
            <a:pPr marL="0" indent="0" algn="ctr">
              <a:buNone/>
            </a:pPr>
            <a:r>
              <a:rPr lang="en-US" i="1" dirty="0"/>
              <a:t>n</a:t>
            </a:r>
            <a:r>
              <a:rPr lang="ru-RU" dirty="0"/>
              <a:t>(</a:t>
            </a:r>
            <a:r>
              <a:rPr lang="ru-RU" dirty="0" err="1"/>
              <a:t>Са</a:t>
            </a:r>
            <a:r>
              <a:rPr lang="en-US" dirty="0"/>
              <a:t>CO</a:t>
            </a:r>
            <a:r>
              <a:rPr lang="ru-RU" baseline="-25000" dirty="0"/>
              <a:t>3</a:t>
            </a:r>
            <a:r>
              <a:rPr lang="ru-RU" dirty="0"/>
              <a:t>) = </a:t>
            </a:r>
            <a:r>
              <a:rPr lang="en-US" i="1" dirty="0"/>
              <a:t>n</a:t>
            </a:r>
            <a:r>
              <a:rPr lang="ru-RU" dirty="0"/>
              <a:t>(</a:t>
            </a:r>
            <a:r>
              <a:rPr lang="en-US" dirty="0"/>
              <a:t>CO</a:t>
            </a:r>
            <a:r>
              <a:rPr lang="ru-RU" baseline="-25000" dirty="0"/>
              <a:t>2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Масса выделившегося углекислого газа</a:t>
            </a:r>
          </a:p>
          <a:p>
            <a:pPr marL="0" indent="0">
              <a:buNone/>
            </a:pPr>
            <a:r>
              <a:rPr lang="en-US" i="1" dirty="0"/>
              <a:t>m</a:t>
            </a:r>
            <a:r>
              <a:rPr lang="en-US" dirty="0"/>
              <a:t>(CO</a:t>
            </a:r>
            <a:r>
              <a:rPr lang="en-US" baseline="-25000" dirty="0"/>
              <a:t>2</a:t>
            </a:r>
            <a:r>
              <a:rPr lang="en-US" dirty="0"/>
              <a:t>) = </a:t>
            </a:r>
            <a:r>
              <a:rPr lang="en-US" i="1" dirty="0"/>
              <a:t>n</a:t>
            </a:r>
            <a:r>
              <a:rPr lang="en-US" dirty="0"/>
              <a:t>(CO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r>
              <a:rPr lang="en-US" baseline="30000" dirty="0"/>
              <a:t>.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(CO</a:t>
            </a:r>
            <a:r>
              <a:rPr lang="en-US" baseline="-25000" dirty="0"/>
              <a:t>2</a:t>
            </a:r>
            <a:r>
              <a:rPr lang="en-US" dirty="0"/>
              <a:t>) = 0,3 </a:t>
            </a:r>
            <a:r>
              <a:rPr lang="ru-RU" i="1" dirty="0"/>
              <a:t>моль</a:t>
            </a:r>
            <a:r>
              <a:rPr lang="ru-RU" dirty="0"/>
              <a:t> </a:t>
            </a:r>
            <a:r>
              <a:rPr lang="en-US" baseline="30000" dirty="0"/>
              <a:t>.</a:t>
            </a:r>
            <a:r>
              <a:rPr lang="en-US" dirty="0"/>
              <a:t> </a:t>
            </a:r>
            <a:r>
              <a:rPr lang="ru-RU" dirty="0"/>
              <a:t>44 </a:t>
            </a:r>
            <a:r>
              <a:rPr lang="ru-RU" i="1" dirty="0"/>
              <a:t>г/моль</a:t>
            </a:r>
            <a:r>
              <a:rPr lang="ru-RU" dirty="0"/>
              <a:t> = 13, 2 </a:t>
            </a:r>
            <a:r>
              <a:rPr lang="ru-RU" i="1" dirty="0"/>
              <a:t>г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Масса </a:t>
            </a:r>
            <a:r>
              <a:rPr lang="ru-RU" dirty="0">
                <a:solidFill>
                  <a:srgbClr val="7030A0"/>
                </a:solidFill>
              </a:rPr>
              <a:t>раствора =</a:t>
            </a:r>
            <a:r>
              <a:rPr lang="ru-RU" dirty="0" smtClean="0">
                <a:solidFill>
                  <a:srgbClr val="7030A0"/>
                </a:solidFill>
              </a:rPr>
              <a:t> масса </a:t>
            </a:r>
            <a:r>
              <a:rPr lang="ru-RU" dirty="0">
                <a:solidFill>
                  <a:srgbClr val="7030A0"/>
                </a:solidFill>
              </a:rPr>
              <a:t>продуктов </a:t>
            </a:r>
            <a:r>
              <a:rPr lang="ru-RU" dirty="0" smtClean="0">
                <a:solidFill>
                  <a:srgbClr val="7030A0"/>
                </a:solidFill>
              </a:rPr>
              <a:t>прокаливания + масса </a:t>
            </a:r>
            <a:r>
              <a:rPr lang="ru-RU" dirty="0">
                <a:solidFill>
                  <a:srgbClr val="7030A0"/>
                </a:solidFill>
              </a:rPr>
              <a:t>соляной кислоты </a:t>
            </a:r>
            <a:r>
              <a:rPr lang="ru-RU" dirty="0" smtClean="0">
                <a:solidFill>
                  <a:srgbClr val="7030A0"/>
                </a:solidFill>
              </a:rPr>
              <a:t>– масса выделившегося </a:t>
            </a:r>
            <a:r>
              <a:rPr lang="ru-RU" dirty="0">
                <a:solidFill>
                  <a:srgbClr val="7030A0"/>
                </a:solidFill>
              </a:rPr>
              <a:t>углекислого газа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en-US" i="1" dirty="0"/>
              <a:t>m</a:t>
            </a:r>
            <a:r>
              <a:rPr lang="ru-RU" dirty="0"/>
              <a:t>(р-</a:t>
            </a:r>
            <a:r>
              <a:rPr lang="ru-RU" dirty="0" err="1"/>
              <a:t>ра</a:t>
            </a:r>
            <a:r>
              <a:rPr lang="ru-RU" dirty="0"/>
              <a:t>) = </a:t>
            </a:r>
            <a:r>
              <a:rPr lang="en-US" i="1" dirty="0"/>
              <a:t>m</a:t>
            </a:r>
            <a:r>
              <a:rPr lang="ru-RU" i="1" dirty="0"/>
              <a:t>(</a:t>
            </a:r>
            <a:r>
              <a:rPr lang="en-US" i="1" dirty="0"/>
              <a:t>c</a:t>
            </a:r>
            <a:r>
              <a:rPr lang="ru-RU" i="1" dirty="0"/>
              <a:t>меси) + </a:t>
            </a:r>
            <a:r>
              <a:rPr lang="en-US" i="1" dirty="0"/>
              <a:t>m</a:t>
            </a:r>
            <a:r>
              <a:rPr lang="ru-RU" dirty="0"/>
              <a:t>(</a:t>
            </a:r>
            <a:r>
              <a:rPr lang="en-US" dirty="0" err="1"/>
              <a:t>HCl</a:t>
            </a:r>
            <a:r>
              <a:rPr lang="ru-RU" i="1" dirty="0"/>
              <a:t> р-</a:t>
            </a:r>
            <a:r>
              <a:rPr lang="ru-RU" i="1" dirty="0" err="1"/>
              <a:t>ра</a:t>
            </a:r>
            <a:r>
              <a:rPr lang="ru-RU" dirty="0"/>
              <a:t>)  – </a:t>
            </a:r>
            <a:r>
              <a:rPr lang="en-US" i="1" dirty="0"/>
              <a:t>m</a:t>
            </a:r>
            <a:r>
              <a:rPr lang="ru-RU" dirty="0"/>
              <a:t>(</a:t>
            </a:r>
            <a:r>
              <a:rPr lang="en-US" dirty="0"/>
              <a:t>CO</a:t>
            </a:r>
            <a:r>
              <a:rPr lang="ru-RU" baseline="-25000" dirty="0"/>
              <a:t>2</a:t>
            </a:r>
            <a:r>
              <a:rPr lang="ru-RU" dirty="0"/>
              <a:t>) =</a:t>
            </a:r>
          </a:p>
          <a:p>
            <a:pPr marL="0" indent="0" algn="ctr">
              <a:buNone/>
            </a:pPr>
            <a:r>
              <a:rPr lang="en-US" i="1" dirty="0"/>
              <a:t>= </a:t>
            </a:r>
            <a:r>
              <a:rPr lang="en-US" dirty="0"/>
              <a:t>41</a:t>
            </a:r>
            <a:r>
              <a:rPr lang="ru-RU" dirty="0"/>
              <a:t>,2</a:t>
            </a:r>
            <a:r>
              <a:rPr lang="ru-RU" i="1" dirty="0"/>
              <a:t> г + </a:t>
            </a:r>
            <a:r>
              <a:rPr lang="ru-RU" dirty="0"/>
              <a:t>465,5</a:t>
            </a:r>
            <a:r>
              <a:rPr lang="ru-RU" i="1" dirty="0"/>
              <a:t> г – </a:t>
            </a:r>
            <a:r>
              <a:rPr lang="ru-RU" dirty="0"/>
              <a:t>13,2</a:t>
            </a:r>
            <a:r>
              <a:rPr lang="ru-RU" i="1" dirty="0"/>
              <a:t> г = </a:t>
            </a:r>
            <a:r>
              <a:rPr lang="ru-RU" dirty="0"/>
              <a:t>493,5</a:t>
            </a:r>
            <a:r>
              <a:rPr lang="ru-RU" i="1" dirty="0"/>
              <a:t> г</a:t>
            </a:r>
            <a:r>
              <a:rPr lang="ru-RU" i="1" dirty="0" smtClean="0"/>
              <a:t>.</a:t>
            </a:r>
          </a:p>
          <a:p>
            <a:pPr marL="0" lvl="0" indent="0">
              <a:buNone/>
            </a:pPr>
            <a:r>
              <a:rPr lang="ru-RU" i="1" dirty="0" smtClean="0">
                <a:solidFill>
                  <a:srgbClr val="7030A0"/>
                </a:solidFill>
              </a:rPr>
              <a:t>4.</a:t>
            </a:r>
            <a:r>
              <a:rPr lang="ru-RU" i="1" dirty="0" smtClean="0"/>
              <a:t> </a:t>
            </a:r>
            <a:r>
              <a:rPr lang="en-US" i="1" dirty="0"/>
              <a:t>m</a:t>
            </a:r>
            <a:r>
              <a:rPr lang="ru-RU" dirty="0"/>
              <a:t>(</a:t>
            </a:r>
            <a:r>
              <a:rPr lang="en-US" dirty="0" err="1"/>
              <a:t>CaCl</a:t>
            </a:r>
            <a:r>
              <a:rPr lang="ru-RU" baseline="-25000" dirty="0"/>
              <a:t>2</a:t>
            </a:r>
            <a:r>
              <a:rPr lang="ru-RU" dirty="0"/>
              <a:t>) = (0,2 </a:t>
            </a:r>
            <a:r>
              <a:rPr lang="ru-RU" i="1" dirty="0"/>
              <a:t>моль</a:t>
            </a:r>
            <a:r>
              <a:rPr lang="ru-RU" dirty="0"/>
              <a:t> + 0,3 </a:t>
            </a:r>
            <a:r>
              <a:rPr lang="ru-RU" i="1" dirty="0"/>
              <a:t>моль</a:t>
            </a:r>
            <a:r>
              <a:rPr lang="ru-RU" dirty="0"/>
              <a:t>) </a:t>
            </a:r>
            <a:r>
              <a:rPr lang="ru-RU" baseline="30000" dirty="0"/>
              <a:t>.</a:t>
            </a:r>
            <a:r>
              <a:rPr lang="ru-RU" dirty="0"/>
              <a:t> 111 </a:t>
            </a:r>
            <a:r>
              <a:rPr lang="ru-RU" i="1" dirty="0"/>
              <a:t>г/моль</a:t>
            </a:r>
            <a:r>
              <a:rPr lang="ru-RU" dirty="0"/>
              <a:t> = 55,5 </a:t>
            </a:r>
            <a:r>
              <a:rPr lang="ru-RU" i="1" dirty="0"/>
              <a:t>г</a:t>
            </a:r>
            <a:endParaRPr lang="ru-RU" dirty="0"/>
          </a:p>
          <a:p>
            <a:pPr marL="0" indent="0">
              <a:buNone/>
            </a:pPr>
            <a:r>
              <a:rPr lang="en-US" i="1" dirty="0"/>
              <a:t>W</a:t>
            </a:r>
            <a:r>
              <a:rPr lang="ru-RU" dirty="0"/>
              <a:t>(</a:t>
            </a:r>
            <a:r>
              <a:rPr lang="en-US" dirty="0" err="1"/>
              <a:t>CaCl</a:t>
            </a:r>
            <a:r>
              <a:rPr lang="ru-RU" baseline="-25000" dirty="0"/>
              <a:t>2</a:t>
            </a:r>
            <a:r>
              <a:rPr lang="ru-RU" dirty="0"/>
              <a:t>) в растворе = 55,5 </a:t>
            </a:r>
            <a:r>
              <a:rPr lang="ru-RU" i="1" dirty="0"/>
              <a:t>г</a:t>
            </a:r>
            <a:r>
              <a:rPr lang="ru-RU" dirty="0"/>
              <a:t> / 493,5 </a:t>
            </a:r>
            <a:r>
              <a:rPr lang="ru-RU" i="1" dirty="0"/>
              <a:t>г</a:t>
            </a:r>
            <a:r>
              <a:rPr lang="ru-RU" dirty="0"/>
              <a:t> = 0,112 = 11,2%.</a:t>
            </a:r>
          </a:p>
          <a:p>
            <a:pPr marL="0" indent="0">
              <a:buNone/>
            </a:pPr>
            <a:r>
              <a:rPr lang="ru-RU" i="1" u="sng" dirty="0"/>
              <a:t>Ответ:</a:t>
            </a:r>
            <a:r>
              <a:rPr lang="ru-RU" i="1" dirty="0"/>
              <a:t> </a:t>
            </a:r>
            <a:r>
              <a:rPr lang="en-US" i="1" dirty="0"/>
              <a:t>W</a:t>
            </a:r>
            <a:r>
              <a:rPr lang="ru-RU" dirty="0"/>
              <a:t>(</a:t>
            </a:r>
            <a:r>
              <a:rPr lang="en-US" dirty="0" err="1"/>
              <a:t>CaCl</a:t>
            </a:r>
            <a:r>
              <a:rPr lang="ru-RU" baseline="-25000" dirty="0"/>
              <a:t>2</a:t>
            </a:r>
            <a:r>
              <a:rPr lang="ru-RU" dirty="0"/>
              <a:t>) в растворе = 11,2%.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295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Задание 35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9350"/>
            <a:ext cx="10515600" cy="476761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Задача </a:t>
            </a:r>
            <a:r>
              <a:rPr lang="ru-RU" dirty="0">
                <a:solidFill>
                  <a:srgbClr val="002060"/>
                </a:solidFill>
              </a:rPr>
              <a:t>на вывод формулы органического соединения.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Год </a:t>
            </a:r>
            <a:r>
              <a:rPr lang="ru-RU" dirty="0">
                <a:solidFill>
                  <a:srgbClr val="002060"/>
                </a:solidFill>
              </a:rPr>
              <a:t>от года </a:t>
            </a:r>
            <a:r>
              <a:rPr lang="ru-RU" dirty="0" smtClean="0">
                <a:solidFill>
                  <a:srgbClr val="002060"/>
                </a:solidFill>
              </a:rPr>
              <a:t>задача </a:t>
            </a:r>
            <a:r>
              <a:rPr lang="ru-RU" dirty="0">
                <a:solidFill>
                  <a:srgbClr val="002060"/>
                </a:solidFill>
              </a:rPr>
              <a:t>усложняется.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>
                <a:solidFill>
                  <a:srgbClr val="002060"/>
                </a:solidFill>
              </a:rPr>
              <a:t>последние годы в задаче приводятся количественные данные результатов сжигания органического вещества.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На </a:t>
            </a:r>
            <a:r>
              <a:rPr lang="ru-RU" dirty="0">
                <a:solidFill>
                  <a:srgbClr val="002060"/>
                </a:solidFill>
              </a:rPr>
              <a:t>основании этих данных нужно вывести молекулярную формулу вещества.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>
                <a:solidFill>
                  <a:srgbClr val="002060"/>
                </a:solidFill>
              </a:rPr>
              <a:t>условии задачи приводятся результаты химической реакции на основании которой нужно сделать вывод о строении исходного органического вещества и привести соответствующе уравнение</a:t>
            </a:r>
          </a:p>
        </p:txBody>
      </p:sp>
    </p:spTree>
    <p:extLst>
      <p:ext uri="{BB962C8B-B14F-4D97-AF65-F5344CB8AC3E}">
        <p14:creationId xmlns:p14="http://schemas.microsoft.com/office/powerpoint/2010/main" val="223445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424" y="159391"/>
            <a:ext cx="10515600" cy="893734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Пример задания 35 </a:t>
            </a:r>
            <a:r>
              <a:rPr lang="ru-RU" dirty="0" smtClean="0"/>
              <a:t>(</a:t>
            </a:r>
            <a:r>
              <a:rPr lang="ru-RU" u="sng" dirty="0" smtClean="0">
                <a:hlinkClick r:id="rId2"/>
              </a:rPr>
              <a:t>http://www.fipi.ru/</a:t>
            </a:r>
            <a:r>
              <a:rPr lang="ru-RU" u="sng" dirty="0" smtClean="0"/>
              <a:t>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53125"/>
            <a:ext cx="10515600" cy="51238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000" i="1" dirty="0" smtClean="0"/>
              <a:t>	</a:t>
            </a:r>
            <a:r>
              <a:rPr lang="ru-RU" sz="3000" i="1" dirty="0" smtClean="0">
                <a:solidFill>
                  <a:srgbClr val="002060"/>
                </a:solidFill>
              </a:rPr>
              <a:t>Органическое </a:t>
            </a:r>
            <a:r>
              <a:rPr lang="ru-RU" sz="3000" i="1" dirty="0">
                <a:solidFill>
                  <a:srgbClr val="002060"/>
                </a:solidFill>
              </a:rPr>
              <a:t>вещество А содержит 11,97% азота, 9,40% водорода и 27,35% кислорода по массе и образуется при взаимодействии органического вещества Б с пропанолом-2. </a:t>
            </a:r>
            <a:r>
              <a:rPr lang="ru-RU" sz="3000" i="1" dirty="0" smtClean="0">
                <a:solidFill>
                  <a:srgbClr val="002060"/>
                </a:solidFill>
              </a:rPr>
              <a:t>	Известно</a:t>
            </a:r>
            <a:r>
              <a:rPr lang="ru-RU" sz="3000" i="1" dirty="0">
                <a:solidFill>
                  <a:srgbClr val="002060"/>
                </a:solidFill>
              </a:rPr>
              <a:t>, что вещество Б имеет природное происхождение и способно взаимодействовать как с кислотами, так и со щелочами.</a:t>
            </a:r>
            <a:endParaRPr lang="ru-RU" sz="3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000" i="1" dirty="0" smtClean="0">
                <a:solidFill>
                  <a:srgbClr val="002060"/>
                </a:solidFill>
              </a:rPr>
              <a:t>	На </a:t>
            </a:r>
            <a:r>
              <a:rPr lang="ru-RU" sz="3000" i="1" dirty="0">
                <a:solidFill>
                  <a:srgbClr val="002060"/>
                </a:solidFill>
              </a:rPr>
              <a:t>основании данных условия задания:</a:t>
            </a:r>
            <a:endParaRPr lang="ru-RU" sz="3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000" i="1" dirty="0">
                <a:solidFill>
                  <a:srgbClr val="002060"/>
                </a:solidFill>
              </a:rPr>
              <a:t>1) проведите необходимые вычисления (указывайте единицы измерения искомых физических величин) и установите молекулярную формулу исходного органического вещества;</a:t>
            </a:r>
            <a:endParaRPr lang="ru-RU" sz="3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000" i="1" dirty="0">
                <a:solidFill>
                  <a:srgbClr val="002060"/>
                </a:solidFill>
              </a:rPr>
              <a:t>2) составьте структурную формулу этого вещества, которая однозначно отражает порядок связи атомов в его молекуле;</a:t>
            </a:r>
            <a:endParaRPr lang="ru-RU" sz="3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000" i="1" dirty="0">
                <a:solidFill>
                  <a:srgbClr val="002060"/>
                </a:solidFill>
              </a:rPr>
              <a:t>3) напишите уравнение реакции получения вещества А из вещества Б и пропанола-2 (используйте структурные формулы органических веществ).</a:t>
            </a:r>
            <a:endParaRPr lang="ru-RU" sz="3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07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C00000"/>
                </a:solidFill>
              </a:rPr>
              <a:t>Этапы решения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На основания данных количественного анализа </a:t>
            </a:r>
            <a:r>
              <a:rPr lang="ru-RU" dirty="0" smtClean="0"/>
              <a:t>вывести </a:t>
            </a:r>
            <a:r>
              <a:rPr lang="ru-RU" dirty="0"/>
              <a:t>простейшую формулу вещества.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Указание на то, что вещество Б – природное соединение с амфотерными свойствами, позволяет сделать вывод, что Б – аминокислота.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 результате соотнесения формулы вещества А и </a:t>
            </a:r>
            <a:r>
              <a:rPr lang="ru-RU" dirty="0" err="1"/>
              <a:t>пропанола</a:t>
            </a:r>
            <a:r>
              <a:rPr lang="ru-RU" dirty="0"/>
              <a:t> можно установить формулу Б, а затем составить уравнение реакции получения вещества А из Б.</a:t>
            </a:r>
          </a:p>
        </p:txBody>
      </p:sp>
    </p:spTree>
    <p:extLst>
      <p:ext uri="{BB962C8B-B14F-4D97-AF65-F5344CB8AC3E}">
        <p14:creationId xmlns:p14="http://schemas.microsoft.com/office/powerpoint/2010/main" val="303361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66913" y="500063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>
                <a:solidFill>
                  <a:srgbClr val="C00000"/>
                </a:solidFill>
              </a:rPr>
              <a:t>Для достижения результатов обучения необходимо </a:t>
            </a:r>
            <a:endParaRPr lang="ru-RU" sz="4000">
              <a:solidFill>
                <a:schemeClr val="accent2"/>
              </a:solidFill>
            </a:endParaRP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916113"/>
            <a:ext cx="8077200" cy="4495800"/>
          </a:xfrm>
        </p:spPr>
        <p:txBody>
          <a:bodyPr/>
          <a:lstStyle/>
          <a:p>
            <a:pPr marL="514350" indent="-514350">
              <a:lnSpc>
                <a:spcPct val="115000"/>
              </a:lnSpc>
              <a:buNone/>
              <a:defRPr/>
            </a:pPr>
            <a:r>
              <a:rPr lang="ru-RU" i="1" dirty="0">
                <a:solidFill>
                  <a:srgbClr val="8F0374"/>
                </a:solidFill>
              </a:rPr>
              <a:t>1. Раскрывать как устроен мир</a:t>
            </a:r>
          </a:p>
          <a:p>
            <a:pPr marL="514350" indent="-514350">
              <a:lnSpc>
                <a:spcPct val="115000"/>
              </a:lnSpc>
              <a:buFontTx/>
              <a:buAutoNum type="arabicPeriod"/>
              <a:defRPr/>
            </a:pPr>
            <a:endParaRPr lang="ru-RU" i="1" dirty="0">
              <a:solidFill>
                <a:srgbClr val="8F0374"/>
              </a:solidFill>
            </a:endParaRPr>
          </a:p>
          <a:p>
            <a:pPr marL="514350" indent="-514350">
              <a:lnSpc>
                <a:spcPct val="115000"/>
              </a:lnSpc>
              <a:buFontTx/>
              <a:buAutoNum type="arabicPeriod"/>
              <a:defRPr/>
            </a:pPr>
            <a:endParaRPr lang="ru-RU" i="1" dirty="0">
              <a:solidFill>
                <a:srgbClr val="8F0374"/>
              </a:solidFill>
            </a:endParaRPr>
          </a:p>
          <a:p>
            <a:pPr marL="514350" indent="-514350">
              <a:lnSpc>
                <a:spcPct val="115000"/>
              </a:lnSpc>
              <a:buNone/>
              <a:defRPr/>
            </a:pPr>
            <a:endParaRPr lang="ru-RU" i="1" dirty="0">
              <a:solidFill>
                <a:srgbClr val="8F0374"/>
              </a:solidFill>
            </a:endParaRPr>
          </a:p>
          <a:p>
            <a:pPr marL="514350" indent="-514350">
              <a:lnSpc>
                <a:spcPct val="115000"/>
              </a:lnSpc>
              <a:buNone/>
              <a:defRPr/>
            </a:pPr>
            <a:r>
              <a:rPr lang="ru-RU" i="1" dirty="0">
                <a:solidFill>
                  <a:srgbClr val="8F0374"/>
                </a:solidFill>
              </a:rPr>
              <a:t>2. Обучать познавать мир </a:t>
            </a:r>
          </a:p>
          <a:p>
            <a:pPr eaLnBrk="1" hangingPunct="1">
              <a:lnSpc>
                <a:spcPct val="115000"/>
              </a:lnSpc>
              <a:buFontTx/>
              <a:buNone/>
              <a:defRPr/>
            </a:pPr>
            <a:endParaRPr lang="en-US" i="1" dirty="0">
              <a:solidFill>
                <a:srgbClr val="8F0374"/>
              </a:solidFill>
            </a:endParaRPr>
          </a:p>
          <a:p>
            <a:pPr eaLnBrk="1" hangingPunct="1">
              <a:lnSpc>
                <a:spcPct val="115000"/>
              </a:lnSpc>
              <a:buFontTx/>
              <a:buNone/>
              <a:defRPr/>
            </a:pPr>
            <a:endParaRPr lang="ru-RU" dirty="0"/>
          </a:p>
          <a:p>
            <a:pPr eaLnBrk="1" hangingPunct="1">
              <a:lnSpc>
                <a:spcPct val="115000"/>
              </a:lnSpc>
              <a:buFontTx/>
              <a:buNone/>
              <a:defRPr/>
            </a:pPr>
            <a:endParaRPr lang="ru-RU" u="sng" dirty="0"/>
          </a:p>
        </p:txBody>
      </p:sp>
      <p:pic>
        <p:nvPicPr>
          <p:cNvPr id="6148" name="Рисунок 5" descr="children_foo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663" y="1992313"/>
            <a:ext cx="2106612" cy="21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Рисунок 7" descr="1660_645x52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763" y="4243389"/>
            <a:ext cx="2538412" cy="206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C1DAAE-CF24-4A1F-B71B-FC448CD2EA3C}" type="slidenum">
              <a:rPr lang="ru-RU" sz="1600">
                <a:solidFill>
                  <a:srgbClr val="7030A0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sz="160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47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2" grpId="0"/>
      <p:bldP spid="31744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6112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C00000"/>
                </a:solidFill>
              </a:rPr>
              <a:t>Решение: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098958"/>
            <a:ext cx="10822497" cy="507800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rgbClr val="7030A0"/>
                </a:solidFill>
              </a:rPr>
              <a:t>В</a:t>
            </a:r>
            <a:r>
              <a:rPr lang="ru-RU" dirty="0" smtClean="0">
                <a:solidFill>
                  <a:srgbClr val="7030A0"/>
                </a:solidFill>
              </a:rPr>
              <a:t>ывод простейшей формулы веществ</a:t>
            </a:r>
            <a:r>
              <a:rPr lang="ru-RU" dirty="0" smtClean="0"/>
              <a:t>а</a:t>
            </a: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Массовая доля углерода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i="1" dirty="0" smtClean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w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C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 = 1 – 0,1197(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) – 0,0940(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H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) – 0,2735(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O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) = 0,5128</a:t>
            </a:r>
            <a:endParaRPr lang="ru-RU" sz="1200" dirty="0"/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Формула вещества 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</a:endParaRPr>
          </a:p>
          <a:p>
            <a:pPr marL="514350" indent="-514350">
              <a:buAutoNum type="arabicPeriod"/>
            </a:pPr>
            <a:endParaRPr lang="ru-RU" dirty="0" smtClean="0"/>
          </a:p>
          <a:p>
            <a:pPr marL="0" lvl="0" indent="0"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состав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изопропанола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входит три атома углерода;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состав вещества Б входит два атома углерода – это аминоуксусная кислота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>
              <a:buNone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610141"/>
              </p:ext>
            </p:extLst>
          </p:nvPr>
        </p:nvGraphicFramePr>
        <p:xfrm>
          <a:off x="1098959" y="2688672"/>
          <a:ext cx="9373174" cy="1270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r:id="rId3" imgW="4919121" imgH="715770" progId="Unknown">
                  <p:embed/>
                </p:oleObj>
              </mc:Choice>
              <mc:Fallback>
                <p:oleObj r:id="rId3" imgW="4919121" imgH="715770" progId="Unknow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959" y="2688672"/>
                        <a:ext cx="9373174" cy="12709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880542"/>
              </p:ext>
            </p:extLst>
          </p:nvPr>
        </p:nvGraphicFramePr>
        <p:xfrm>
          <a:off x="4379051" y="4894976"/>
          <a:ext cx="2116395" cy="88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r:id="rId5" imgW="1647001" imgH="693090" progId="Unknown">
                  <p:embed/>
                </p:oleObj>
              </mc:Choice>
              <mc:Fallback>
                <p:oleObj r:id="rId5" imgW="1647001" imgH="693090" progId="Unknown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9051" y="4894976"/>
                        <a:ext cx="2116395" cy="885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05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3. Структура вещества  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7532" y="1510017"/>
            <a:ext cx="10515600" cy="4742446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>
                <a:solidFill>
                  <a:srgbClr val="7030A0"/>
                </a:solidFill>
              </a:rPr>
              <a:t>Уравнение </a:t>
            </a:r>
            <a:r>
              <a:rPr lang="ru-RU" dirty="0">
                <a:solidFill>
                  <a:srgbClr val="7030A0"/>
                </a:solidFill>
              </a:rPr>
              <a:t>получения А из </a:t>
            </a:r>
            <a:r>
              <a:rPr lang="ru-RU" dirty="0" smtClean="0">
                <a:solidFill>
                  <a:srgbClr val="7030A0"/>
                </a:solidFill>
              </a:rPr>
              <a:t>Б</a:t>
            </a:r>
          </a:p>
          <a:p>
            <a:pPr marL="0" indent="0" algn="ctr"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5283191"/>
              </p:ext>
            </p:extLst>
          </p:nvPr>
        </p:nvGraphicFramePr>
        <p:xfrm>
          <a:off x="3212984" y="1204584"/>
          <a:ext cx="3324461" cy="1333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r:id="rId3" imgW="2530876" imgH="1011690" progId="Unknown">
                  <p:embed/>
                </p:oleObj>
              </mc:Choice>
              <mc:Fallback>
                <p:oleObj r:id="rId3" imgW="2530876" imgH="1011690" progId="Unknow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2984" y="1204584"/>
                        <a:ext cx="3324461" cy="13333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703552"/>
              </p:ext>
            </p:extLst>
          </p:nvPr>
        </p:nvGraphicFramePr>
        <p:xfrm>
          <a:off x="1636218" y="3200704"/>
          <a:ext cx="8718227" cy="1245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r:id="rId5" imgW="6029907" imgH="860490" progId="Unknown">
                  <p:embed/>
                </p:oleObj>
              </mc:Choice>
              <mc:Fallback>
                <p:oleObj r:id="rId5" imgW="6029907" imgH="860490" progId="Unknown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6218" y="3200704"/>
                        <a:ext cx="8718227" cy="12454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15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При подготовке к выполнению задания 35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7030A0"/>
                </a:solidFill>
              </a:rPr>
              <a:t>О</a:t>
            </a:r>
            <a:r>
              <a:rPr lang="ru-RU" dirty="0" smtClean="0">
                <a:solidFill>
                  <a:srgbClr val="7030A0"/>
                </a:solidFill>
              </a:rPr>
              <a:t>братить </a:t>
            </a:r>
            <a:r>
              <a:rPr lang="ru-RU" dirty="0">
                <a:solidFill>
                  <a:srgbClr val="7030A0"/>
                </a:solidFill>
              </a:rPr>
              <a:t>их внимание </a:t>
            </a:r>
            <a:r>
              <a:rPr lang="ru-RU" dirty="0" smtClean="0">
                <a:solidFill>
                  <a:srgbClr val="7030A0"/>
                </a:solidFill>
              </a:rPr>
              <a:t>на:</a:t>
            </a:r>
          </a:p>
          <a:p>
            <a:r>
              <a:rPr lang="ru-RU" dirty="0" smtClean="0"/>
              <a:t> </a:t>
            </a:r>
            <a:r>
              <a:rPr lang="ru-RU" sz="3200" dirty="0">
                <a:solidFill>
                  <a:srgbClr val="002060"/>
                </a:solidFill>
              </a:rPr>
              <a:t>тщательный анализ условия задачи </a:t>
            </a: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dirty="0" smtClean="0">
                <a:solidFill>
                  <a:srgbClr val="002060"/>
                </a:solidFill>
              </a:rPr>
              <a:t>выяснение сущности описанных превращений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получение </a:t>
            </a:r>
            <a:r>
              <a:rPr lang="ru-RU" sz="3200" dirty="0">
                <a:solidFill>
                  <a:srgbClr val="002060"/>
                </a:solidFill>
              </a:rPr>
              <a:t>максимальной информации из </a:t>
            </a:r>
            <a:r>
              <a:rPr lang="ru-RU" sz="3200" dirty="0" smtClean="0">
                <a:solidFill>
                  <a:srgbClr val="002060"/>
                </a:solidFill>
              </a:rPr>
              <a:t>условия;</a:t>
            </a:r>
          </a:p>
          <a:p>
            <a:r>
              <a:rPr lang="ru-RU" sz="3200" dirty="0">
                <a:solidFill>
                  <a:srgbClr val="002060"/>
                </a:solidFill>
              </a:rPr>
              <a:t>п</a:t>
            </a:r>
            <a:r>
              <a:rPr lang="ru-RU" sz="3200" dirty="0" smtClean="0">
                <a:solidFill>
                  <a:srgbClr val="002060"/>
                </a:solidFill>
              </a:rPr>
              <a:t>роверку соответствия решения условию.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44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403475" y="620713"/>
            <a:ext cx="8229600" cy="1143000"/>
          </a:xfrm>
        </p:spPr>
        <p:txBody>
          <a:bodyPr/>
          <a:lstStyle/>
          <a:p>
            <a:r>
              <a:rPr lang="ru-RU" sz="3600" b="1">
                <a:solidFill>
                  <a:srgbClr val="C00000"/>
                </a:solidFill>
              </a:rPr>
              <a:t>«Раскрывать как устроен Мир» -</a:t>
            </a:r>
            <a:br>
              <a:rPr lang="ru-RU" sz="3600" b="1">
                <a:solidFill>
                  <a:srgbClr val="C00000"/>
                </a:solidFill>
              </a:rPr>
            </a:br>
            <a:r>
              <a:rPr lang="ru-RU" sz="3600" b="1">
                <a:solidFill>
                  <a:srgbClr val="C00000"/>
                </a:solidFill>
              </a:rPr>
              <a:t>репродуктивная модель обучения</a:t>
            </a:r>
            <a:endParaRPr lang="ru-RU" sz="360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mtClean="0">
                <a:solidFill>
                  <a:srgbClr val="7030A0"/>
                </a:solidFill>
              </a:rPr>
              <a:t>	</a:t>
            </a:r>
            <a:r>
              <a:rPr lang="ru-RU" sz="3200">
                <a:solidFill>
                  <a:srgbClr val="7030A0"/>
                </a:solidFill>
              </a:rPr>
              <a:t>Познание трактуется как процесс ретрансляции знаний от старшего поколения к младшему.</a:t>
            </a:r>
          </a:p>
          <a:p>
            <a:pPr marL="0" indent="0">
              <a:buNone/>
            </a:pPr>
            <a:r>
              <a:rPr lang="ru-RU" sz="3200">
                <a:solidFill>
                  <a:srgbClr val="7030A0"/>
                </a:solidFill>
              </a:rPr>
              <a:t>	Учитель стремится дать материал, как можно логичней</a:t>
            </a:r>
          </a:p>
          <a:p>
            <a:pPr marL="0" indent="0">
              <a:buNone/>
            </a:pPr>
            <a:r>
              <a:rPr lang="ru-RU" sz="3200">
                <a:solidFill>
                  <a:srgbClr val="7030A0"/>
                </a:solidFill>
              </a:rPr>
              <a:t>	Принцип интеллектуализма: наращивание интеллектуального багажа учеников.</a:t>
            </a:r>
          </a:p>
        </p:txBody>
      </p:sp>
      <p:sp>
        <p:nvSpPr>
          <p:cNvPr id="819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7B1EA3-722A-4C18-90BB-9D1079F701EE}" type="slidenum">
              <a:rPr lang="ru-RU" sz="2000">
                <a:solidFill>
                  <a:srgbClr val="7030A0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sz="200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4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Содержание репродуктивного опыта познания</a:t>
            </a: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9745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dirty="0" smtClean="0"/>
              <a:t>	</a:t>
            </a:r>
            <a:r>
              <a:rPr lang="ru-RU" sz="3200" dirty="0">
                <a:solidFill>
                  <a:srgbClr val="7030A0"/>
                </a:solidFill>
              </a:rPr>
              <a:t>Способность запоминать учебный материал большого объема.</a:t>
            </a:r>
          </a:p>
          <a:p>
            <a:pPr marL="0" indent="0">
              <a:buNone/>
              <a:defRPr/>
            </a:pPr>
            <a:r>
              <a:rPr lang="ru-RU" sz="3200" dirty="0">
                <a:solidFill>
                  <a:srgbClr val="7030A0"/>
                </a:solidFill>
              </a:rPr>
              <a:t>	Беспристрастное, ровное отношение к учебе. Понять и запомнить всё без приоритетов.</a:t>
            </a:r>
          </a:p>
          <a:p>
            <a:pPr marL="3143250" indent="0">
              <a:buNone/>
              <a:tabLst>
                <a:tab pos="7980363" algn="l"/>
              </a:tabLst>
              <a:defRPr/>
            </a:pPr>
            <a:r>
              <a:rPr lang="ru-RU" sz="3200" dirty="0">
                <a:solidFill>
                  <a:srgbClr val="C00000"/>
                </a:solidFill>
              </a:rPr>
              <a:t>Талантливый ученик – это тот, который учится с легкостью, то есть получает пятерки, без особого труда.</a:t>
            </a:r>
            <a:r>
              <a:rPr lang="ru-RU" sz="3200" dirty="0">
                <a:solidFill>
                  <a:srgbClr val="7030A0"/>
                </a:solidFill>
              </a:rPr>
              <a:t>	</a:t>
            </a:r>
            <a:endParaRPr lang="ru-RU" sz="3200" dirty="0"/>
          </a:p>
        </p:txBody>
      </p:sp>
      <p:pic>
        <p:nvPicPr>
          <p:cNvPr id="5" name="Picture 5" descr="http://queen-time.ru/media/staff/f0f7fbe5a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4" y="4508500"/>
            <a:ext cx="2967037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172E2A-2DCA-4486-BB19-81A89EF9A46A}" type="slidenum">
              <a:rPr lang="ru-RU" sz="1600">
                <a:solidFill>
                  <a:srgbClr val="7030A0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sz="160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75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24384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mtClean="0">
                <a:solidFill>
                  <a:srgbClr val="C00000"/>
                </a:solidFill>
              </a:rPr>
              <a:t>Риски репродуктивной модели обучения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1981200" y="2133600"/>
            <a:ext cx="8229600" cy="4191000"/>
          </a:xfrm>
        </p:spPr>
        <p:txBody>
          <a:bodyPr/>
          <a:lstStyle/>
          <a:p>
            <a:pPr marL="0" indent="0">
              <a:buNone/>
            </a:pPr>
            <a:r>
              <a:rPr lang="ru-RU" smtClean="0"/>
              <a:t>	</a:t>
            </a:r>
            <a:r>
              <a:rPr lang="ru-RU" smtClean="0">
                <a:solidFill>
                  <a:srgbClr val="7030A0"/>
                </a:solidFill>
              </a:rPr>
              <a:t>Угнетающее влияние на способности рефлексивно и критически мыслить не только  на учеников, но и самих учителей.	</a:t>
            </a:r>
            <a:endParaRPr lang="ru-RU" smtClean="0"/>
          </a:p>
        </p:txBody>
      </p:sp>
      <p:pic>
        <p:nvPicPr>
          <p:cNvPr id="12294" name="Picture 6" descr="https://otvet.imgsmail.ru/download/72304_e133d280fc455b2343f2b2983d3e449d_8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429000"/>
            <a:ext cx="2719388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6C1354-3E47-4186-B9CC-63A9F94A3294}" type="slidenum">
              <a:rPr lang="ru-RU" sz="1600">
                <a:solidFill>
                  <a:srgbClr val="7030A0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u-RU" sz="160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82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>
                <a:solidFill>
                  <a:srgbClr val="C00000"/>
                </a:solidFill>
              </a:rPr>
              <a:t>Риски репродуктивной модели обучения</a:t>
            </a: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36788" indent="0"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	Уровень владения упакованным продуктом легко проверить с помощью различных тестовых методик.</a:t>
            </a:r>
          </a:p>
          <a:p>
            <a:pPr marL="0" indent="0">
              <a:buNone/>
              <a:defRPr/>
            </a:pPr>
            <a:endParaRPr lang="ru-RU" dirty="0" smtClean="0">
              <a:solidFill>
                <a:srgbClr val="7030A0"/>
              </a:solidFill>
            </a:endParaRPr>
          </a:p>
          <a:p>
            <a:pPr marL="0" indent="0">
              <a:buNone/>
              <a:defRPr/>
            </a:pPr>
            <a:endParaRPr lang="ru-RU" dirty="0"/>
          </a:p>
        </p:txBody>
      </p:sp>
      <p:pic>
        <p:nvPicPr>
          <p:cNvPr id="83970" name="Picture 2" descr="https://im0-tub-ru.yandex.net/i?id=1ae24138c1787a30d8939d4c153ee453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184" y="2100044"/>
            <a:ext cx="20478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2BFC6F-CFA3-4E08-98C2-CACEBF311F6A}" type="slidenum">
              <a:rPr lang="ru-RU" sz="1600">
                <a:solidFill>
                  <a:srgbClr val="7030A0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sz="160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64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>
                <a:solidFill>
                  <a:srgbClr val="C00000"/>
                </a:solidFill>
              </a:rPr>
              <a:t>Источник разрушения естественных психических способностей познания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>
                <a:solidFill>
                  <a:srgbClr val="7030A0"/>
                </a:solidFill>
              </a:rPr>
              <a:t>Убежденность педагогов в том, что необходимо постоянно повышать требования к результатам усвоения.</a:t>
            </a:r>
          </a:p>
          <a:p>
            <a:r>
              <a:rPr lang="ru-RU" sz="3200">
                <a:solidFill>
                  <a:srgbClr val="7030A0"/>
                </a:solidFill>
              </a:rPr>
              <a:t>«Современный» (поэтому наилучший) курс химии – это тот курс, в которым </a:t>
            </a:r>
            <a:r>
              <a:rPr lang="ru-RU" sz="3200">
                <a:solidFill>
                  <a:srgbClr val="FF0000"/>
                </a:solidFill>
              </a:rPr>
              <a:t>сразу </a:t>
            </a:r>
            <a:r>
              <a:rPr lang="ru-RU" sz="3200">
                <a:solidFill>
                  <a:srgbClr val="7030A0"/>
                </a:solidFill>
              </a:rPr>
              <a:t>раскрываются самые современные теоретические представления.</a:t>
            </a:r>
          </a:p>
        </p:txBody>
      </p:sp>
      <p:sp>
        <p:nvSpPr>
          <p:cNvPr id="1229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91B517-7539-46FB-BB23-5D5B5715D7AE}" type="slidenum">
              <a:rPr lang="ru-RU" sz="2000">
                <a:solidFill>
                  <a:srgbClr val="7030A0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sz="200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54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1608</Words>
  <Application>Microsoft Office PowerPoint</Application>
  <PresentationFormat>Широкоэкранный</PresentationFormat>
  <Paragraphs>259</Paragraphs>
  <Slides>42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9" baseType="lpstr">
      <vt:lpstr>Arial</vt:lpstr>
      <vt:lpstr>Calibri</vt:lpstr>
      <vt:lpstr>Calibri Light</vt:lpstr>
      <vt:lpstr>Times New Roman</vt:lpstr>
      <vt:lpstr>TimesNewRoman</vt:lpstr>
      <vt:lpstr>Тема Office</vt:lpstr>
      <vt:lpstr>Unknown</vt:lpstr>
      <vt:lpstr>Разбор сложных заданий ЕГЭ по химии</vt:lpstr>
      <vt:lpstr>Стратегия подготовки обучающихся к ЕГЭ</vt:lpstr>
      <vt:lpstr>Два основных результата учения ученика: </vt:lpstr>
      <vt:lpstr>Для достижения результатов обучения необходимо </vt:lpstr>
      <vt:lpstr>«Раскрывать как устроен Мир» - репродуктивная модель обучения</vt:lpstr>
      <vt:lpstr>Содержание репродуктивного опыта познания</vt:lpstr>
      <vt:lpstr>Риски репродуктивной модели обучения</vt:lpstr>
      <vt:lpstr>Риски репродуктивной модели обучения</vt:lpstr>
      <vt:lpstr>Источник разрушения естественных психических способностей познания</vt:lpstr>
      <vt:lpstr>Проблема обсуждается более 100 лет</vt:lpstr>
      <vt:lpstr> «Обучать познавать Мир» - продуктивная модель обучения </vt:lpstr>
      <vt:lpstr>Презентация PowerPoint</vt:lpstr>
      <vt:lpstr>Содержание опыта продуктивного познания </vt:lpstr>
      <vt:lpstr>Презентация PowerPoint</vt:lpstr>
      <vt:lpstr>Задания ЕГЭ стали сложнее</vt:lpstr>
      <vt:lpstr>Задание 30 и 31</vt:lpstr>
      <vt:lpstr>Задание 30</vt:lpstr>
      <vt:lpstr>Типичные окислители и восстановители</vt:lpstr>
      <vt:lpstr>Пример из демонстрационной версии ЕГЭ 2018 </vt:lpstr>
      <vt:lpstr>Анализ возможных реакций</vt:lpstr>
      <vt:lpstr>Выполнение задания 30</vt:lpstr>
      <vt:lpstr>Задание 31</vt:lpstr>
      <vt:lpstr>Для обучения учеников выполнению заданий 30 и 31 целесообразно:</vt:lpstr>
      <vt:lpstr>Задание 32</vt:lpstr>
      <vt:lpstr>Пример задания 32 (http://www.fipi.ru/)</vt:lpstr>
      <vt:lpstr>Первая реакция</vt:lpstr>
      <vt:lpstr>Презентация PowerPoint</vt:lpstr>
      <vt:lpstr>Четвертая реакция </vt:lpstr>
      <vt:lpstr>Задание 33 </vt:lpstr>
      <vt:lpstr>Пример задания 33</vt:lpstr>
      <vt:lpstr>Презентация PowerPoint</vt:lpstr>
      <vt:lpstr>Задание 34</vt:lpstr>
      <vt:lpstr>Пример задания 34 (http://www.fipi.ru/)</vt:lpstr>
      <vt:lpstr>Составление схемы условия</vt:lpstr>
      <vt:lpstr>Решение:</vt:lpstr>
      <vt:lpstr>Презентация PowerPoint</vt:lpstr>
      <vt:lpstr>Задание 35</vt:lpstr>
      <vt:lpstr>Пример задания 35 (http://www.fipi.ru/) </vt:lpstr>
      <vt:lpstr>Этапы решения</vt:lpstr>
      <vt:lpstr>Решение:</vt:lpstr>
      <vt:lpstr>3. Структура вещества  А</vt:lpstr>
      <vt:lpstr>При подготовке к выполнению задания 35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Разбор сложных заданий ЕГЭ по химии для 11 класса</dc:title>
  <dc:creator>Павел</dc:creator>
  <cp:lastModifiedBy>Павел</cp:lastModifiedBy>
  <cp:revision>21</cp:revision>
  <dcterms:created xsi:type="dcterms:W3CDTF">2018-04-23T10:04:03Z</dcterms:created>
  <dcterms:modified xsi:type="dcterms:W3CDTF">2018-04-23T13:13:58Z</dcterms:modified>
</cp:coreProperties>
</file>