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4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4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51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3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382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6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1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0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1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9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1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2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8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1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73BD-02E5-4941-B509-D73F35A9883C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6D8B11-B9D4-48A8-8F8A-79F911E45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824" y="2100263"/>
            <a:ext cx="888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Параллельное соединение проводников</a:t>
            </a:r>
          </a:p>
          <a:p>
            <a:pPr algn="ctr"/>
            <a:r>
              <a:rPr lang="ru-RU" sz="3200" dirty="0" smtClean="0"/>
              <a:t>8 класс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86388" y="4286250"/>
            <a:ext cx="680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Подготовила: </a:t>
            </a:r>
            <a:r>
              <a:rPr lang="ru-RU" sz="2000" dirty="0" err="1" smtClean="0"/>
              <a:t>Дуйсенбенова</a:t>
            </a:r>
            <a:r>
              <a:rPr lang="ru-RU" sz="2000" dirty="0" smtClean="0"/>
              <a:t> С.Е. </a:t>
            </a:r>
          </a:p>
          <a:p>
            <a:r>
              <a:rPr lang="ru-RU" sz="2000" dirty="0" smtClean="0"/>
              <a:t>учитель физики и математики МОУ Гимназия №53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64768" y="6102905"/>
            <a:ext cx="5843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Магнитогорск,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9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5"/>
          <p:cNvSpPr txBox="1">
            <a:spLocks noChangeArrowheads="1"/>
          </p:cNvSpPr>
          <p:nvPr/>
        </p:nvSpPr>
        <p:spPr bwMode="auto">
          <a:xfrm>
            <a:off x="1900238" y="5429250"/>
            <a:ext cx="8501063" cy="830263"/>
          </a:xfrm>
          <a:prstGeom prst="rect">
            <a:avLst/>
          </a:prstGeom>
          <a:solidFill>
            <a:schemeClr val="bg1">
              <a:alpha val="70195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3300"/>
                </a:solidFill>
              </a:rPr>
              <a:t>Сила тока в неразветвленной части цепи  равна сумме сил токов в каждой ветви</a:t>
            </a:r>
          </a:p>
        </p:txBody>
      </p:sp>
      <p:sp>
        <p:nvSpPr>
          <p:cNvPr id="3" name="TextBox 68"/>
          <p:cNvSpPr txBox="1">
            <a:spLocks noChangeArrowheads="1"/>
          </p:cNvSpPr>
          <p:nvPr/>
        </p:nvSpPr>
        <p:spPr bwMode="auto">
          <a:xfrm>
            <a:off x="7115176" y="4572000"/>
            <a:ext cx="2357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en-US" sz="4000" b="1" i="1" baseline="-2500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</a:t>
            </a:r>
            <a:r>
              <a:rPr lang="en-US" sz="4000" b="1" i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+I</a:t>
            </a:r>
            <a:r>
              <a:rPr lang="en-US" sz="4000" b="1" i="1" baseline="-2500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4000" b="1" i="1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=I</a:t>
            </a:r>
            <a:endParaRPr lang="ru-RU" sz="4000" b="1" i="1">
              <a:solidFill>
                <a:srgbClr val="FF0000"/>
              </a:solidFill>
              <a:cs typeface="Andalus" pitchFamily="18" charset="-7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00301" y="4429125"/>
            <a:ext cx="214312" cy="35718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1676" y="0"/>
            <a:ext cx="8229600" cy="7143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Законы параллельного соединения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2238" y="1071563"/>
            <a:ext cx="3200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471613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3738" y="2428875"/>
            <a:ext cx="2324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114926" y="4357688"/>
            <a:ext cx="142875" cy="35718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6257926" y="928688"/>
            <a:ext cx="3786187" cy="3714750"/>
          </a:xfrm>
          <a:prstGeom prst="downArrowCallout">
            <a:avLst>
              <a:gd name="adj1" fmla="val 25000"/>
              <a:gd name="adj2" fmla="val 18972"/>
              <a:gd name="adj3" fmla="val 25000"/>
              <a:gd name="adj4" fmla="val 64977"/>
            </a:avLst>
          </a:prstGeom>
          <a:solidFill>
            <a:schemeClr val="accent1">
              <a:alpha val="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1" name="Группа 125"/>
          <p:cNvGrpSpPr>
            <a:grpSpLocks/>
          </p:cNvGrpSpPr>
          <p:nvPr/>
        </p:nvGrpSpPr>
        <p:grpSpPr bwMode="auto">
          <a:xfrm>
            <a:off x="1828801" y="642938"/>
            <a:ext cx="3929062" cy="3738562"/>
            <a:chOff x="285720" y="714356"/>
            <a:chExt cx="3929090" cy="3738572"/>
          </a:xfrm>
        </p:grpSpPr>
        <p:grpSp>
          <p:nvGrpSpPr>
            <p:cNvPr id="12" name="Группа 118"/>
            <p:cNvGrpSpPr>
              <a:grpSpLocks/>
            </p:cNvGrpSpPr>
            <p:nvPr/>
          </p:nvGrpSpPr>
          <p:grpSpPr bwMode="auto">
            <a:xfrm>
              <a:off x="285720" y="714356"/>
              <a:ext cx="3929090" cy="3738572"/>
              <a:chOff x="357158" y="738177"/>
              <a:chExt cx="3929090" cy="3738572"/>
            </a:xfrm>
          </p:grpSpPr>
          <p:sp>
            <p:nvSpPr>
              <p:cNvPr id="17" name="Прямоугольник 2"/>
              <p:cNvSpPr/>
              <p:nvPr/>
            </p:nvSpPr>
            <p:spPr bwMode="auto">
              <a:xfrm>
                <a:off x="357158" y="1606541"/>
                <a:ext cx="3929090" cy="167957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8" name="Прямоугольник 3"/>
              <p:cNvSpPr/>
              <p:nvPr/>
            </p:nvSpPr>
            <p:spPr bwMode="auto">
              <a:xfrm>
                <a:off x="1142976" y="2643182"/>
                <a:ext cx="2357455" cy="1500191"/>
              </a:xfrm>
              <a:prstGeom prst="rect">
                <a:avLst/>
              </a:prstGeom>
              <a:solidFill>
                <a:srgbClr val="CCFF99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 bwMode="auto">
              <a:xfrm>
                <a:off x="1500166" y="2571744"/>
                <a:ext cx="630241" cy="2254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20" name="Picture 5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28860" y="2000240"/>
                <a:ext cx="933450" cy="1190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Овал 20"/>
              <p:cNvSpPr/>
              <p:nvPr/>
            </p:nvSpPr>
            <p:spPr bwMode="auto">
              <a:xfrm>
                <a:off x="1071538" y="3267071"/>
                <a:ext cx="114301" cy="1158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 bwMode="auto">
              <a:xfrm>
                <a:off x="3457567" y="3214684"/>
                <a:ext cx="114301" cy="11588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 bwMode="auto">
              <a:xfrm>
                <a:off x="1500166" y="4000498"/>
                <a:ext cx="630241" cy="22542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24" name="Picture 5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57224" y="738177"/>
                <a:ext cx="933450" cy="1190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5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24104" y="3286124"/>
                <a:ext cx="933450" cy="1190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Группа 39"/>
            <p:cNvGrpSpPr>
              <a:grpSpLocks/>
            </p:cNvGrpSpPr>
            <p:nvPr/>
          </p:nvGrpSpPr>
          <p:grpSpPr bwMode="auto">
            <a:xfrm>
              <a:off x="1974457" y="1285858"/>
              <a:ext cx="194694" cy="681158"/>
              <a:chOff x="4429124" y="3063380"/>
              <a:chExt cx="242878" cy="1080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429124" y="3419849"/>
                <a:ext cx="242878" cy="31689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429124" y="3063380"/>
                <a:ext cx="0" cy="1080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672002" y="3419849"/>
                <a:ext cx="0" cy="316895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" name="Прямоугольник 25"/>
          <p:cNvSpPr/>
          <p:nvPr/>
        </p:nvSpPr>
        <p:spPr>
          <a:xfrm>
            <a:off x="5686426" y="2071688"/>
            <a:ext cx="142875" cy="35718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7" name="Группа 45"/>
          <p:cNvGrpSpPr>
            <a:grpSpLocks/>
          </p:cNvGrpSpPr>
          <p:nvPr/>
        </p:nvGrpSpPr>
        <p:grpSpPr bwMode="auto">
          <a:xfrm rot="5400000">
            <a:off x="5657851" y="2028825"/>
            <a:ext cx="514350" cy="457200"/>
            <a:chOff x="641612" y="4142957"/>
            <a:chExt cx="516513" cy="570353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57554" y="4499428"/>
              <a:ext cx="500571" cy="21388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641612" y="4570722"/>
              <a:ext cx="106810" cy="1069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072040" y="4535075"/>
              <a:ext cx="70144" cy="1425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10800000" flipH="1">
              <a:off x="713351" y="4142958"/>
              <a:ext cx="358689" cy="483216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28"/>
          <p:cNvGrpSpPr>
            <a:grpSpLocks/>
          </p:cNvGrpSpPr>
          <p:nvPr/>
        </p:nvGrpSpPr>
        <p:grpSpPr bwMode="auto">
          <a:xfrm>
            <a:off x="2471738" y="857250"/>
            <a:ext cx="714375" cy="1000125"/>
            <a:chOff x="1928794" y="5072074"/>
            <a:chExt cx="714380" cy="1000132"/>
          </a:xfrm>
        </p:grpSpPr>
        <p:cxnSp>
          <p:nvCxnSpPr>
            <p:cNvPr id="33" name="Прямая со стрелкой 32"/>
            <p:cNvCxnSpPr/>
            <p:nvPr/>
          </p:nvCxnSpPr>
          <p:spPr>
            <a:xfrm rot="5400000" flipV="1">
              <a:off x="2214547" y="5643578"/>
              <a:ext cx="500065" cy="357189"/>
            </a:xfrm>
            <a:prstGeom prst="straightConnector1">
              <a:avLst/>
            </a:prstGeom>
            <a:ln w="38100">
              <a:noFill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6200000" flipV="1">
              <a:off x="1857355" y="5143513"/>
              <a:ext cx="500067" cy="3571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Овал 34"/>
          <p:cNvSpPr/>
          <p:nvPr/>
        </p:nvSpPr>
        <p:spPr>
          <a:xfrm flipV="1">
            <a:off x="2757488" y="1311275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6" name="Группа 31"/>
          <p:cNvGrpSpPr>
            <a:grpSpLocks/>
          </p:cNvGrpSpPr>
          <p:nvPr/>
        </p:nvGrpSpPr>
        <p:grpSpPr bwMode="auto">
          <a:xfrm>
            <a:off x="4043363" y="3357563"/>
            <a:ext cx="785813" cy="1000125"/>
            <a:chOff x="1928795" y="5072073"/>
            <a:chExt cx="785823" cy="1000134"/>
          </a:xfrm>
        </p:grpSpPr>
        <p:cxnSp>
          <p:nvCxnSpPr>
            <p:cNvPr id="37" name="Прямая со стрелкой 36"/>
            <p:cNvCxnSpPr/>
            <p:nvPr/>
          </p:nvCxnSpPr>
          <p:spPr>
            <a:xfrm rot="16200000" flipV="1">
              <a:off x="1857358" y="5143510"/>
              <a:ext cx="500066" cy="35719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5400000" flipV="1">
              <a:off x="2285987" y="5643577"/>
              <a:ext cx="500068" cy="357193"/>
            </a:xfrm>
            <a:prstGeom prst="straightConnector1">
              <a:avLst/>
            </a:prstGeom>
            <a:ln w="38100">
              <a:noFill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Овал 38"/>
          <p:cNvSpPr/>
          <p:nvPr/>
        </p:nvSpPr>
        <p:spPr>
          <a:xfrm flipH="1">
            <a:off x="4329113" y="3857625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743576" y="2000250"/>
            <a:ext cx="85725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 flipV="1">
            <a:off x="5743576" y="2428875"/>
            <a:ext cx="85725" cy="857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5544344" y="2285207"/>
            <a:ext cx="428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68"/>
          <p:cNvGrpSpPr>
            <a:grpSpLocks/>
          </p:cNvGrpSpPr>
          <p:nvPr/>
        </p:nvGrpSpPr>
        <p:grpSpPr bwMode="auto">
          <a:xfrm rot="10800000">
            <a:off x="3757613" y="1428750"/>
            <a:ext cx="215900" cy="107950"/>
            <a:chOff x="2571736" y="719118"/>
            <a:chExt cx="357190" cy="142876"/>
          </a:xfrm>
        </p:grpSpPr>
        <p:sp>
          <p:nvSpPr>
            <p:cNvPr id="44" name="Овал 43"/>
            <p:cNvSpPr/>
            <p:nvPr/>
          </p:nvSpPr>
          <p:spPr>
            <a:xfrm>
              <a:off x="2587494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802859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6" name="Группа 62"/>
          <p:cNvGrpSpPr>
            <a:grpSpLocks/>
          </p:cNvGrpSpPr>
          <p:nvPr/>
        </p:nvGrpSpPr>
        <p:grpSpPr bwMode="auto">
          <a:xfrm rot="5400000">
            <a:off x="5632451" y="1554163"/>
            <a:ext cx="215900" cy="107950"/>
            <a:chOff x="2571736" y="719118"/>
            <a:chExt cx="357190" cy="142876"/>
          </a:xfrm>
        </p:grpSpPr>
        <p:sp>
          <p:nvSpPr>
            <p:cNvPr id="47" name="Овал 46"/>
            <p:cNvSpPr/>
            <p:nvPr/>
          </p:nvSpPr>
          <p:spPr>
            <a:xfrm>
              <a:off x="2571737" y="719119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787101" y="719119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9" name="Группа 60"/>
          <p:cNvGrpSpPr>
            <a:grpSpLocks/>
          </p:cNvGrpSpPr>
          <p:nvPr/>
        </p:nvGrpSpPr>
        <p:grpSpPr bwMode="auto">
          <a:xfrm>
            <a:off x="5543551" y="3143250"/>
            <a:ext cx="215900" cy="107950"/>
            <a:chOff x="2571736" y="719118"/>
            <a:chExt cx="357190" cy="142876"/>
          </a:xfrm>
        </p:grpSpPr>
        <p:sp>
          <p:nvSpPr>
            <p:cNvPr id="50" name="Овал 49"/>
            <p:cNvSpPr/>
            <p:nvPr/>
          </p:nvSpPr>
          <p:spPr>
            <a:xfrm>
              <a:off x="2571736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787101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2" name="Овал 51"/>
          <p:cNvSpPr/>
          <p:nvPr/>
        </p:nvSpPr>
        <p:spPr>
          <a:xfrm rot="5400000">
            <a:off x="4911725" y="2989263"/>
            <a:ext cx="85725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5400000">
            <a:off x="4911725" y="3275013"/>
            <a:ext cx="85725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4" name="Группа 91"/>
          <p:cNvGrpSpPr>
            <a:grpSpLocks/>
          </p:cNvGrpSpPr>
          <p:nvPr/>
        </p:nvGrpSpPr>
        <p:grpSpPr bwMode="auto">
          <a:xfrm>
            <a:off x="4043363" y="2143125"/>
            <a:ext cx="785813" cy="1071563"/>
            <a:chOff x="1857355" y="5000634"/>
            <a:chExt cx="785819" cy="1071571"/>
          </a:xfrm>
        </p:grpSpPr>
        <p:cxnSp>
          <p:nvCxnSpPr>
            <p:cNvPr id="55" name="Прямая со стрелкой 54"/>
            <p:cNvCxnSpPr/>
            <p:nvPr/>
          </p:nvCxnSpPr>
          <p:spPr>
            <a:xfrm rot="5400000" flipV="1">
              <a:off x="2214545" y="5643577"/>
              <a:ext cx="500067" cy="357191"/>
            </a:xfrm>
            <a:prstGeom prst="straightConnector1">
              <a:avLst/>
            </a:prstGeom>
            <a:ln w="38100">
              <a:noFill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 rot="16200000" flipV="1">
              <a:off x="1785916" y="5072073"/>
              <a:ext cx="500067" cy="3571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Овал 56"/>
          <p:cNvSpPr/>
          <p:nvPr/>
        </p:nvSpPr>
        <p:spPr>
          <a:xfrm rot="5400000">
            <a:off x="3840163" y="3989388"/>
            <a:ext cx="85725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flipH="1">
            <a:off x="4329113" y="2606675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5400000">
            <a:off x="3803650" y="2474913"/>
            <a:ext cx="85725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 rot="5400000">
            <a:off x="2840038" y="2489201"/>
            <a:ext cx="85725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" name="Группа 71"/>
          <p:cNvGrpSpPr>
            <a:grpSpLocks/>
          </p:cNvGrpSpPr>
          <p:nvPr/>
        </p:nvGrpSpPr>
        <p:grpSpPr bwMode="auto">
          <a:xfrm rot="10800000">
            <a:off x="2328863" y="3143250"/>
            <a:ext cx="215900" cy="71438"/>
            <a:chOff x="2571736" y="719118"/>
            <a:chExt cx="357190" cy="142876"/>
          </a:xfrm>
        </p:grpSpPr>
        <p:sp>
          <p:nvSpPr>
            <p:cNvPr id="62" name="Овал 61"/>
            <p:cNvSpPr/>
            <p:nvPr/>
          </p:nvSpPr>
          <p:spPr>
            <a:xfrm>
              <a:off x="2571736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2787101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64" name="Овал 63"/>
          <p:cNvSpPr/>
          <p:nvPr/>
        </p:nvSpPr>
        <p:spPr bwMode="auto">
          <a:xfrm rot="5400000">
            <a:off x="2821782" y="4007644"/>
            <a:ext cx="85725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5" name="Группа 71"/>
          <p:cNvGrpSpPr>
            <a:grpSpLocks/>
          </p:cNvGrpSpPr>
          <p:nvPr/>
        </p:nvGrpSpPr>
        <p:grpSpPr bwMode="auto">
          <a:xfrm rot="5400000">
            <a:off x="1685132" y="3001169"/>
            <a:ext cx="215900" cy="71438"/>
            <a:chOff x="2571736" y="719118"/>
            <a:chExt cx="357190" cy="142876"/>
          </a:xfrm>
        </p:grpSpPr>
        <p:sp>
          <p:nvSpPr>
            <p:cNvPr id="66" name="Овал 65"/>
            <p:cNvSpPr/>
            <p:nvPr/>
          </p:nvSpPr>
          <p:spPr>
            <a:xfrm>
              <a:off x="2571737" y="719119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2787101" y="719119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68" name="Группа 77"/>
          <p:cNvGrpSpPr>
            <a:grpSpLocks/>
          </p:cNvGrpSpPr>
          <p:nvPr/>
        </p:nvGrpSpPr>
        <p:grpSpPr bwMode="auto">
          <a:xfrm>
            <a:off x="1828801" y="1428750"/>
            <a:ext cx="215900" cy="107950"/>
            <a:chOff x="2571736" y="719118"/>
            <a:chExt cx="357190" cy="142876"/>
          </a:xfrm>
        </p:grpSpPr>
        <p:sp>
          <p:nvSpPr>
            <p:cNvPr id="69" name="Овал 68"/>
            <p:cNvSpPr/>
            <p:nvPr/>
          </p:nvSpPr>
          <p:spPr>
            <a:xfrm>
              <a:off x="2571736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787101" y="719118"/>
              <a:ext cx="141825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363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028E-6 L 0.20677 0.0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174 -0.01804 L 0.00348 0.226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0.01319 -0.00532 L -0.06736 0.002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00173 0.00046 C -0.00243 -0.00324 -0.00121 -0.00625 -0.00017 -0.00926 C -0.00034 -0.01065 -0.00017 -0.01181 -0.00034 -0.01296 C -0.00052 -0.01389 -0.00087 -0.01597 -0.00087 -0.01574 C -0.00034 -0.01944 0.00052 -0.02245 -0.00034 -0.02639 C -0.00017 -0.03403 -0.00069 -0.04468 0.00122 -0.05139 C 0.00104 -0.05509 0.00087 -0.05856 0.00052 -0.06204 C 0.00052 -0.06366 0.00122 -0.06597 0.00052 -0.06713 C -0.00017 -0.06829 -0.00121 -0.06759 -0.00208 -0.06782 C -0.00573 -0.06898 -0.00937 -0.06991 -0.01302 -0.07037 " pathEditMode="relative" rAng="227423" ptsTypes="fffffffffA">
                                      <p:cBhvr>
                                        <p:cTn id="5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0 0 C -0.00017 0.01065 -0.00208 0.03912 0 0.05 C 0.00157 0.06852 -0.00052 0.08634 -0.00277 0.10463 C -0.00503 0.1044 -0.00694 0.10416 -0.00902 0.10278 " pathEditMode="relative" ptsTypes="fffA">
                                      <p:cBhvr>
                                        <p:cTn id="5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800000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1800000">
                                      <p:cBhvr>
                                        <p:cTn id="6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4.72222E-6 -4.44444E-6 L -0.03143 -0.0048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5" presetClass="path" presetSubtype="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00781 0.00532 L -0.01962 1.119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-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00087 0.00232 C -0.00799 0.00116 -0.01441 0.00023 -0.0217 -0.00046 C -0.025 -0.00162 -0.03246 -0.00486 -0.03073 0.00232 C -0.03177 0.03403 -0.03073 0.06621 -0.03073 0.09769 " pathEditMode="relative" rAng="0" ptsTypes="fffA">
                                      <p:cBhvr>
                                        <p:cTn id="7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0 0 C -0.01614 -0.00069 -0.02517 0.00764 -0.02916 -0.00833 C -0.02691 -0.02685 -0.02795 -0.04537 -0.02916 -0.06388 C -0.02899 -0.06666 -0.02882 -0.06944 -0.02847 -0.07222 C -0.02812 -0.07407 -0.02708 -0.07777 -0.02708 -0.07777 C -0.02847 -0.09166 -0.02847 -0.09629 -0.02847 -0.11388 " pathEditMode="relative" ptsTypes="fffffA">
                                      <p:cBhvr>
                                        <p:cTn id="7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4.44444E-6 -3.33333E-6 C -0.01979 -3.33333E-6 -0.03941 -3.33333E-6 -0.0592 -3.33333E-6 " pathEditMode="relative" ptsTypes="fA">
                                      <p:cBhvr>
                                        <p:cTn id="8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4" presetClass="path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Motion origin="layout" path="M 0.00035 0.01551 L 0.00035 -0.2208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5"/>
                                            </p:cond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Motion origin="layout" path="M -1.38889E-6 2.22222E-6 C 0.00833 0.0007 0.0158 0.00324 0.02413 0.00324 " pathEditMode="relative" ptsTypes="fA">
                                      <p:cBhvr>
                                        <p:cTn id="9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Rot by="3600000"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10" grpId="0" animBg="1"/>
      <p:bldP spid="35" grpId="0" animBg="1"/>
      <p:bldP spid="39" grpId="0" animBg="1"/>
      <p:bldP spid="40" grpId="0" animBg="1"/>
      <p:bldP spid="41" grpId="0" animBg="1"/>
      <p:bldP spid="52" grpId="0" animBg="1"/>
      <p:bldP spid="52" grpId="1" animBg="1"/>
      <p:bldP spid="53" grpId="0" animBg="1"/>
      <p:bldP spid="53" grpId="1" animBg="1"/>
      <p:bldP spid="57" grpId="0" animBg="1"/>
      <p:bldP spid="57" grpId="1" animBg="1"/>
      <p:bldP spid="58" grpId="0" animBg="1"/>
      <p:bldP spid="59" grpId="0" animBg="1"/>
      <p:bldP spid="59" grpId="1" animBg="1"/>
      <p:bldP spid="60" grpId="0" animBg="1"/>
      <p:bldP spid="60" grpId="1" animBg="1"/>
      <p:bldP spid="64" grpId="0" animBg="1"/>
      <p:bldP spid="6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14576" y="157163"/>
            <a:ext cx="8686800" cy="7143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Законы параллельного соединения</a:t>
            </a:r>
            <a:endParaRPr lang="ru-RU" smtClean="0"/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2100263" y="871538"/>
            <a:ext cx="3643313" cy="2714625"/>
            <a:chOff x="0" y="928670"/>
            <a:chExt cx="3929059" cy="3143272"/>
          </a:xfrm>
        </p:grpSpPr>
        <p:grpSp>
          <p:nvGrpSpPr>
            <p:cNvPr id="4" name="Группа 35"/>
            <p:cNvGrpSpPr>
              <a:grpSpLocks/>
            </p:cNvGrpSpPr>
            <p:nvPr/>
          </p:nvGrpSpPr>
          <p:grpSpPr bwMode="auto">
            <a:xfrm>
              <a:off x="0" y="1214418"/>
              <a:ext cx="3929059" cy="2857522"/>
              <a:chOff x="688065" y="1643047"/>
              <a:chExt cx="4812598" cy="3500465"/>
            </a:xfrm>
          </p:grpSpPr>
          <p:grpSp>
            <p:nvGrpSpPr>
              <p:cNvPr id="16" name="Группа 34"/>
              <p:cNvGrpSpPr>
                <a:grpSpLocks/>
              </p:cNvGrpSpPr>
              <p:nvPr/>
            </p:nvGrpSpPr>
            <p:grpSpPr bwMode="auto">
              <a:xfrm>
                <a:off x="1142976" y="1643047"/>
                <a:ext cx="4357687" cy="3500465"/>
                <a:chOff x="107916" y="642915"/>
                <a:chExt cx="4357687" cy="3500465"/>
              </a:xfrm>
            </p:grpSpPr>
            <p:sp>
              <p:nvSpPr>
                <p:cNvPr id="22" name="Прямоугольник 2"/>
                <p:cNvSpPr/>
                <p:nvPr/>
              </p:nvSpPr>
              <p:spPr bwMode="auto">
                <a:xfrm>
                  <a:off x="108053" y="1150794"/>
                  <a:ext cx="4357550" cy="2285535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3" name="Прямоугольник 3"/>
                <p:cNvSpPr/>
                <p:nvPr/>
              </p:nvSpPr>
              <p:spPr bwMode="auto">
                <a:xfrm>
                  <a:off x="1179616" y="2936438"/>
                  <a:ext cx="2499615" cy="999781"/>
                </a:xfrm>
                <a:prstGeom prst="rect">
                  <a:avLst/>
                </a:prstGeom>
                <a:solidFill>
                  <a:srgbClr val="CCFF99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4" name="Овал 14"/>
                <p:cNvSpPr/>
                <p:nvPr/>
              </p:nvSpPr>
              <p:spPr bwMode="auto">
                <a:xfrm>
                  <a:off x="1108318" y="3364273"/>
                  <a:ext cx="142595" cy="144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5" name="Овал 15"/>
                <p:cNvSpPr/>
                <p:nvPr/>
              </p:nvSpPr>
              <p:spPr bwMode="auto">
                <a:xfrm>
                  <a:off x="3607933" y="3364273"/>
                  <a:ext cx="142595" cy="144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grpSp>
              <p:nvGrpSpPr>
                <p:cNvPr id="26" name="Группа 39"/>
                <p:cNvGrpSpPr>
                  <a:grpSpLocks/>
                </p:cNvGrpSpPr>
                <p:nvPr/>
              </p:nvGrpSpPr>
              <p:grpSpPr bwMode="auto">
                <a:xfrm>
                  <a:off x="2036586" y="642915"/>
                  <a:ext cx="242890" cy="1079843"/>
                  <a:chOff x="4429124" y="3063380"/>
                  <a:chExt cx="242878" cy="1080000"/>
                </a:xfrm>
              </p:grpSpPr>
              <p:sp>
                <p:nvSpPr>
                  <p:cNvPr id="2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429124" y="3419849"/>
                    <a:ext cx="242878" cy="316895"/>
                  </a:xfrm>
                  <a:prstGeom prst="rect">
                    <a:avLst/>
                  </a:prstGeom>
                  <a:solidFill>
                    <a:srgbClr val="CCFF99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4429124" y="3063380"/>
                    <a:ext cx="0" cy="10800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672002" y="3419849"/>
                    <a:ext cx="0" cy="316895"/>
                  </a:xfrm>
                  <a:prstGeom prst="line">
                    <a:avLst/>
                  </a:prstGeom>
                  <a:noFill/>
                  <a:ln w="476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7" name="Прямоугольник 26"/>
                <p:cNvSpPr/>
                <p:nvPr/>
              </p:nvSpPr>
              <p:spPr>
                <a:xfrm>
                  <a:off x="1999540" y="2785571"/>
                  <a:ext cx="786371" cy="3580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1999540" y="3785352"/>
                  <a:ext cx="786371" cy="35802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grpSp>
            <p:nvGrpSpPr>
              <p:cNvPr id="17" name="Группа 45"/>
              <p:cNvGrpSpPr>
                <a:grpSpLocks/>
              </p:cNvGrpSpPr>
              <p:nvPr/>
            </p:nvGrpSpPr>
            <p:grpSpPr bwMode="auto">
              <a:xfrm rot="-5400000">
                <a:off x="666561" y="2919436"/>
                <a:ext cx="614089" cy="571081"/>
                <a:chOff x="642174" y="4142957"/>
                <a:chExt cx="502125" cy="571052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631971" y="4499428"/>
                  <a:ext cx="522903" cy="213882"/>
                </a:xfrm>
                <a:prstGeom prst="rect">
                  <a:avLst/>
                </a:prstGeom>
                <a:solidFill>
                  <a:srgbClr val="CC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Овал 18"/>
                <p:cNvSpPr/>
                <p:nvPr/>
              </p:nvSpPr>
              <p:spPr>
                <a:xfrm>
                  <a:off x="631970" y="4570722"/>
                  <a:ext cx="130726" cy="10694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Овал 19"/>
                <p:cNvSpPr/>
                <p:nvPr/>
              </p:nvSpPr>
              <p:spPr>
                <a:xfrm>
                  <a:off x="1057290" y="4570723"/>
                  <a:ext cx="108631" cy="10694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0800000" flipH="1">
                  <a:off x="703778" y="4142957"/>
                  <a:ext cx="379289" cy="482284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2571736" y="928670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rgbClr val="003300"/>
                  </a:solidFill>
                  <a:latin typeface="Algerian" pitchFamily="82" charset="0"/>
                </a:rPr>
                <a:t>I</a:t>
              </a:r>
              <a:endParaRPr lang="ru-RU" sz="2400" i="1">
                <a:solidFill>
                  <a:srgbClr val="003300"/>
                </a:solidFill>
              </a:endParaRP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2696402" y="2222958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rgbClr val="003300"/>
                  </a:solidFill>
                  <a:latin typeface="Algerian" pitchFamily="82" charset="0"/>
                </a:rPr>
                <a:t>I</a:t>
              </a:r>
              <a:r>
                <a:rPr lang="en-US" sz="2400" i="1" baseline="-25000">
                  <a:solidFill>
                    <a:srgbClr val="003300"/>
                  </a:solidFill>
                  <a:latin typeface="Algerian" pitchFamily="82" charset="0"/>
                </a:rPr>
                <a:t>1</a:t>
              </a:r>
              <a:endParaRPr lang="ru-RU" sz="2400" i="1" baseline="-25000">
                <a:solidFill>
                  <a:srgbClr val="003300"/>
                </a:solidFill>
              </a:endParaRP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2696402" y="3147450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rgbClr val="003300"/>
                  </a:solidFill>
                  <a:latin typeface="Algerian" pitchFamily="82" charset="0"/>
                </a:rPr>
                <a:t>I</a:t>
              </a:r>
              <a:r>
                <a:rPr lang="en-US" sz="2400" i="1" baseline="-25000">
                  <a:solidFill>
                    <a:srgbClr val="003300"/>
                  </a:solidFill>
                  <a:latin typeface="Algerian" pitchFamily="82" charset="0"/>
                </a:rPr>
                <a:t>2</a:t>
              </a:r>
              <a:endParaRPr lang="ru-RU" sz="2400" i="1" baseline="-25000">
                <a:solidFill>
                  <a:srgbClr val="003300"/>
                </a:solidFill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429340" y="1428652"/>
              <a:ext cx="999813" cy="183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10800000">
              <a:off x="2715245" y="2856912"/>
              <a:ext cx="499906" cy="183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10800000">
              <a:off x="2715245" y="3715337"/>
              <a:ext cx="499906" cy="183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57717" y="2928600"/>
              <a:ext cx="571811" cy="4209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 baseline="-25000" dirty="0">
                  <a:solidFill>
                    <a:srgbClr val="0000FF"/>
                  </a:solidFill>
                  <a:latin typeface="+mn-lt"/>
                </a:rPr>
                <a:t>a</a:t>
              </a:r>
              <a:endParaRPr lang="ru-RU" sz="3200" b="1" i="1" baseline="-25000" dirty="0">
                <a:solidFill>
                  <a:srgbClr val="0000FF"/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29434" y="3215354"/>
              <a:ext cx="570098" cy="4613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solidFill>
                    <a:srgbClr val="003300"/>
                  </a:solidFill>
                  <a:latin typeface="+mn-lt"/>
                </a:rPr>
                <a:t>R</a:t>
              </a:r>
              <a:r>
                <a:rPr lang="en-US" sz="2400" i="1" baseline="-25000" dirty="0">
                  <a:solidFill>
                    <a:srgbClr val="003300"/>
                  </a:solidFill>
                  <a:latin typeface="+mn-lt"/>
                </a:rPr>
                <a:t>2</a:t>
              </a:r>
              <a:endParaRPr lang="ru-RU" sz="2400" i="1" baseline="-25000" dirty="0">
                <a:solidFill>
                  <a:srgbClr val="003300"/>
                </a:solidFill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85719" y="1000359"/>
              <a:ext cx="571811" cy="420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 baseline="-25000" dirty="0">
                  <a:solidFill>
                    <a:srgbClr val="003300"/>
                  </a:solidFill>
                  <a:latin typeface="+mn-lt"/>
                </a:rPr>
                <a:t>U</a:t>
              </a:r>
              <a:endParaRPr lang="ru-RU" sz="3200" b="1" i="1" baseline="-25000" dirty="0">
                <a:solidFill>
                  <a:srgbClr val="003300"/>
                </a:solidFill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51995" y="2437809"/>
              <a:ext cx="571811" cy="4613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i="1" dirty="0">
                  <a:solidFill>
                    <a:srgbClr val="003300"/>
                  </a:solidFill>
                  <a:latin typeface="+mn-lt"/>
                </a:rPr>
                <a:t>R</a:t>
              </a:r>
              <a:r>
                <a:rPr lang="en-US" sz="2400" i="1" baseline="-25000" dirty="0">
                  <a:solidFill>
                    <a:srgbClr val="003300"/>
                  </a:solidFill>
                  <a:latin typeface="+mn-lt"/>
                </a:rPr>
                <a:t>1</a:t>
              </a:r>
              <a:endParaRPr lang="ru-RU" sz="2400" i="1" baseline="-25000" dirty="0">
                <a:solidFill>
                  <a:srgbClr val="003300"/>
                </a:solidFill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85344" y="2928600"/>
              <a:ext cx="571811" cy="4209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i="1" baseline="-25000" dirty="0">
                  <a:solidFill>
                    <a:srgbClr val="0000FF"/>
                  </a:solidFill>
                  <a:latin typeface="+mn-lt"/>
                </a:rPr>
                <a:t>b</a:t>
              </a:r>
              <a:endParaRPr lang="ru-RU" sz="3200" b="1" i="1" baseline="-25000" dirty="0">
                <a:solidFill>
                  <a:srgbClr val="0000FF"/>
                </a:solidFill>
                <a:latin typeface="+mn-lt"/>
              </a:endParaRPr>
            </a:p>
          </p:txBody>
        </p:sp>
      </p:grp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513" y="1085851"/>
            <a:ext cx="809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100263" y="157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0888" y="1800226"/>
            <a:ext cx="17335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100263" y="157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72513" y="1157288"/>
            <a:ext cx="15621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41"/>
          <p:cNvSpPr txBox="1">
            <a:spLocks noChangeArrowheads="1"/>
          </p:cNvSpPr>
          <p:nvPr/>
        </p:nvSpPr>
        <p:spPr bwMode="auto">
          <a:xfrm>
            <a:off x="7672388" y="1228726"/>
            <a:ext cx="135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Т.к.</a:t>
            </a:r>
          </a:p>
        </p:txBody>
      </p:sp>
      <p:sp>
        <p:nvSpPr>
          <p:cNvPr id="38" name="TextBox 42"/>
          <p:cNvSpPr txBox="1">
            <a:spLocks noChangeArrowheads="1"/>
          </p:cNvSpPr>
          <p:nvPr/>
        </p:nvSpPr>
        <p:spPr bwMode="auto">
          <a:xfrm>
            <a:off x="6172201" y="2014538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</p:txBody>
      </p:sp>
      <p:sp>
        <p:nvSpPr>
          <p:cNvPr id="39" name="TextBox 43"/>
          <p:cNvSpPr txBox="1">
            <a:spLocks noChangeArrowheads="1"/>
          </p:cNvSpPr>
          <p:nvPr/>
        </p:nvSpPr>
        <p:spPr bwMode="auto">
          <a:xfrm>
            <a:off x="6100763" y="2800351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Сокращаем на 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получим</a:t>
            </a:r>
            <a:r>
              <a:rPr lang="ru-RU" b="1"/>
              <a:t>:</a:t>
            </a: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2100263" y="157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6388" y="3443288"/>
            <a:ext cx="214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100263" y="157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29701" y="3443288"/>
            <a:ext cx="1819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9"/>
          <p:cNvSpPr txBox="1">
            <a:spLocks noChangeArrowheads="1"/>
          </p:cNvSpPr>
          <p:nvPr/>
        </p:nvSpPr>
        <p:spPr bwMode="auto">
          <a:xfrm>
            <a:off x="2314576" y="4327526"/>
            <a:ext cx="9061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пусть сопротивления всех 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резисторов одинаковы и равны 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R1,</a:t>
            </a:r>
            <a:endParaRPr 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тогда: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2100263" y="157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9013" y="4800601"/>
            <a:ext cx="3933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52"/>
          <p:cNvSpPr txBox="1">
            <a:spLocks noChangeArrowheads="1"/>
          </p:cNvSpPr>
          <p:nvPr/>
        </p:nvSpPr>
        <p:spPr bwMode="auto">
          <a:xfrm>
            <a:off x="7958138" y="3800476"/>
            <a:ext cx="668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48" name="Левая фигурная скобка 47"/>
          <p:cNvSpPr/>
          <p:nvPr/>
        </p:nvSpPr>
        <p:spPr>
          <a:xfrm rot="16200000">
            <a:off x="5207794" y="4336258"/>
            <a:ext cx="428625" cy="278606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54"/>
          <p:cNvSpPr txBox="1">
            <a:spLocks noChangeArrowheads="1"/>
          </p:cNvSpPr>
          <p:nvPr/>
        </p:nvSpPr>
        <p:spPr bwMode="auto">
          <a:xfrm>
            <a:off x="4314826" y="5872163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слагаемых</a:t>
            </a:r>
          </a:p>
        </p:txBody>
      </p:sp>
      <p:sp>
        <p:nvSpPr>
          <p:cNvPr id="50" name="TextBox 55"/>
          <p:cNvSpPr txBox="1">
            <a:spLocks noChangeArrowheads="1"/>
          </p:cNvSpPr>
          <p:nvPr/>
        </p:nvSpPr>
        <p:spPr bwMode="auto">
          <a:xfrm>
            <a:off x="7958138" y="5229226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Откуда </a:t>
            </a:r>
          </a:p>
        </p:txBody>
      </p: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2100263" y="157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72576" y="4872038"/>
            <a:ext cx="1857375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9"/>
          <p:cNvSpPr txBox="1">
            <a:spLocks noChangeArrowheads="1"/>
          </p:cNvSpPr>
          <p:nvPr/>
        </p:nvSpPr>
        <p:spPr bwMode="auto">
          <a:xfrm>
            <a:off x="2314545" y="4443420"/>
            <a:ext cx="8929718" cy="1815882"/>
          </a:xfrm>
          <a:prstGeom prst="rect">
            <a:avLst/>
          </a:prstGeom>
          <a:solidFill>
            <a:schemeClr val="bg1">
              <a:alpha val="70195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Величина, обратная участку параллельного соединения, 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сумме величин , обратных сопротивлениям 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ветвей.</a:t>
            </a:r>
            <a:endParaRPr lang="ru-RU" sz="28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4" grpId="0"/>
      <p:bldP spid="47" grpId="0"/>
      <p:bldP spid="48" grpId="0" animBg="1"/>
      <p:bldP spid="49" grpId="0"/>
      <p:bldP spid="50" grpId="0"/>
      <p:bldP spid="53" grpId="0" animBg="1"/>
      <p:bldP spid="5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43175" y="388938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smtClean="0">
                <a:solidFill>
                  <a:srgbClr val="FF0000"/>
                </a:solidFill>
              </a:rPr>
              <a:t>Законы соединений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8"/>
          <p:cNvSpPr txBox="1">
            <a:spLocks/>
          </p:cNvSpPr>
          <p:nvPr/>
        </p:nvSpPr>
        <p:spPr bwMode="auto">
          <a:xfrm>
            <a:off x="2028825" y="1714500"/>
            <a:ext cx="4343398" cy="461488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 typeface="Arial" charset="0"/>
              <a:buNone/>
              <a:defRPr/>
            </a:pPr>
            <a:r>
              <a:rPr lang="ru-RU" sz="3200" b="1" smtClean="0"/>
              <a:t>Последовательное</a:t>
            </a:r>
          </a:p>
          <a:p>
            <a:pPr algn="ctr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 typeface="Arial" charset="0"/>
              <a:buNone/>
              <a:defRPr/>
            </a:pPr>
            <a:endParaRPr lang="ru-RU" sz="3200" b="1" smtClean="0"/>
          </a:p>
          <a:p>
            <a:pPr algn="ctr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 typeface="Arial" charset="0"/>
              <a:buNone/>
              <a:defRPr/>
            </a:pPr>
            <a:r>
              <a:rPr lang="en-US" sz="3800" smtClean="0"/>
              <a:t>I</a:t>
            </a:r>
            <a:r>
              <a:rPr lang="ru-RU" sz="3800" baseline="-25000" smtClean="0"/>
              <a:t>общ</a:t>
            </a:r>
            <a:r>
              <a:rPr lang="ru-RU" sz="3800" smtClean="0"/>
              <a:t> = </a:t>
            </a:r>
            <a:r>
              <a:rPr lang="en-US" sz="3800" smtClean="0"/>
              <a:t>I</a:t>
            </a:r>
            <a:r>
              <a:rPr lang="en-US" sz="3800" baseline="-25000" smtClean="0"/>
              <a:t>1</a:t>
            </a:r>
            <a:r>
              <a:rPr lang="en-US" sz="3800" smtClean="0"/>
              <a:t> = I</a:t>
            </a:r>
            <a:r>
              <a:rPr lang="en-US" sz="3800" baseline="-25000" smtClean="0"/>
              <a:t>2</a:t>
            </a:r>
            <a:endParaRPr lang="ru-RU" sz="3800" baseline="-25000" smtClean="0"/>
          </a:p>
          <a:p>
            <a:pPr algn="ctr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 typeface="Arial" charset="0"/>
              <a:buNone/>
              <a:defRPr/>
            </a:pPr>
            <a:r>
              <a:rPr lang="en-US" sz="3800" smtClean="0"/>
              <a:t>U</a:t>
            </a:r>
            <a:r>
              <a:rPr lang="ru-RU" sz="3800" baseline="-25000" smtClean="0"/>
              <a:t>общ</a:t>
            </a:r>
            <a:r>
              <a:rPr lang="en-US" sz="3800" smtClean="0"/>
              <a:t> = U</a:t>
            </a:r>
            <a:r>
              <a:rPr lang="en-US" sz="3800" baseline="-25000" smtClean="0"/>
              <a:t>1</a:t>
            </a:r>
            <a:r>
              <a:rPr lang="en-US" sz="3800" smtClean="0"/>
              <a:t> + U</a:t>
            </a:r>
            <a:r>
              <a:rPr lang="en-US" sz="3800" baseline="-25000" smtClean="0"/>
              <a:t>2</a:t>
            </a:r>
            <a:endParaRPr lang="ru-RU" sz="3800" baseline="-25000" smtClean="0"/>
          </a:p>
          <a:p>
            <a:pPr algn="ctr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Font typeface="Arial" charset="0"/>
              <a:buNone/>
              <a:defRPr/>
            </a:pPr>
            <a:r>
              <a:rPr lang="en-US" sz="3800" smtClean="0"/>
              <a:t>R</a:t>
            </a:r>
            <a:r>
              <a:rPr lang="ru-RU" sz="3800" baseline="-25000" smtClean="0"/>
              <a:t>общ</a:t>
            </a:r>
            <a:r>
              <a:rPr lang="en-US" sz="3800" smtClean="0"/>
              <a:t> = R</a:t>
            </a:r>
            <a:r>
              <a:rPr lang="en-US" sz="3800" baseline="-25000" smtClean="0"/>
              <a:t>1</a:t>
            </a:r>
            <a:r>
              <a:rPr lang="en-US" sz="3800" smtClean="0"/>
              <a:t> + R</a:t>
            </a:r>
            <a:r>
              <a:rPr lang="en-US" sz="3800" baseline="-25000" smtClean="0"/>
              <a:t>2</a:t>
            </a:r>
            <a:endParaRPr lang="ru-RU" sz="3800" dirty="0"/>
          </a:p>
        </p:txBody>
      </p:sp>
      <p:sp>
        <p:nvSpPr>
          <p:cNvPr id="4" name="Содержимое 9"/>
          <p:cNvSpPr txBox="1">
            <a:spLocks/>
          </p:cNvSpPr>
          <p:nvPr/>
        </p:nvSpPr>
        <p:spPr bwMode="auto">
          <a:xfrm>
            <a:off x="6515099" y="1685912"/>
            <a:ext cx="4071966" cy="4643470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Параллельное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</a:t>
            </a:r>
            <a:r>
              <a:rPr kumimoji="0" lang="ru-RU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I</a:t>
            </a:r>
            <a:r>
              <a:rPr kumimoji="0" lang="en-US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3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34290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U</a:t>
            </a:r>
            <a:r>
              <a:rPr kumimoji="0" lang="ru-RU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U</a:t>
            </a:r>
            <a:r>
              <a:rPr kumimoji="0" lang="en-US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U</a:t>
            </a:r>
            <a:r>
              <a:rPr kumimoji="0" lang="en-US" sz="3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ru-RU" sz="3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0063" y="5199484"/>
            <a:ext cx="1819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14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8924" y="-1285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4969" y="611089"/>
            <a:ext cx="77676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№1.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Две электрические лампы включены параллельно под напряжение 220В. Определите силу тока в каждой лампе и в подводящей цепи, если сопротивление одной лампы 960 Ом, а другой 432 Ом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4969" y="338483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№2.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Два проводника сопротивлениями 3 Ом и 7 Ом соединены параллельно. Определите общее сопротивление в цепи?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54969" y="5296797"/>
            <a:ext cx="91892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№ 3.  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проводников сопротивлениями 35 Ом каждый соединены параллельно. Определите общее сопротивление цепи?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659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1" y="4234546"/>
            <a:ext cx="850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п. 49 + упражнение 33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29383"/>
              </p:ext>
            </p:extLst>
          </p:nvPr>
        </p:nvGraphicFramePr>
        <p:xfrm>
          <a:off x="2803842" y="1424940"/>
          <a:ext cx="6340158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9449"/>
                <a:gridCol w="317070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 1 до 5 баллов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 6 до 9 баллов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 10 до 15 баллов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 16 до </a:t>
                      </a:r>
                      <a:r>
                        <a:rPr lang="ru-RU" sz="2400" dirty="0" smtClean="0">
                          <a:effectLst/>
                        </a:rPr>
                        <a:t>17 </a:t>
                      </a:r>
                      <a:r>
                        <a:rPr lang="ru-RU" sz="2400" dirty="0">
                          <a:effectLst/>
                        </a:rPr>
                        <a:t>баллов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316179" y="615435"/>
            <a:ext cx="4847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оценки работы на уроке: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28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4587" y="4014787"/>
            <a:ext cx="757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урок!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276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925" y="104298"/>
            <a:ext cx="1080134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урока:</a:t>
            </a:r>
          </a:p>
          <a:p>
            <a:pPr algn="ctr"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754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Дидактическая цель</a:t>
            </a:r>
            <a:r>
              <a:rPr lang="ru-RU" sz="2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знаний учащихся о параллельном соединении проводников.</a:t>
            </a:r>
          </a:p>
          <a:p>
            <a:pPr marL="180340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754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Познавательная цель</a:t>
            </a:r>
            <a:r>
              <a:rPr lang="ru-RU" sz="28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усвоить, что такое параллельное соединение проводником и законы этого соединения.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1714500" y="2619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000" b="1" i="1" dirty="0">
                <a:solidFill>
                  <a:srgbClr val="A50021"/>
                </a:solidFill>
              </a:rPr>
              <a:t>Ответьте на вопросы: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4963" y="1243013"/>
            <a:ext cx="105870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 сопротивлением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причина сопротивления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чего зависит сопротивление проводника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закон Ома для участка цепи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тока уменьшили в 3 раза? Как при этом изменится сопротивление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Длину  проводника уменьшили в 2 раза? Что произойдет с сопротивлением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согнуть проволоку пополам, каким станет сопротивление проводника?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19338" y="466725"/>
            <a:ext cx="72390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A50021"/>
                </a:solidFill>
              </a:rPr>
              <a:t>По графику сравните электрические</a:t>
            </a: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rgbClr val="A50021"/>
                </a:solidFill>
              </a:rPr>
              <a:t> сопротивления проводников.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767138" y="1457325"/>
            <a:ext cx="4722813" cy="4494213"/>
            <a:chOff x="1392" y="864"/>
            <a:chExt cx="2975" cy="2831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392" y="864"/>
              <a:ext cx="2975" cy="2831"/>
              <a:chOff x="1392" y="864"/>
              <a:chExt cx="2975" cy="2831"/>
            </a:xfrm>
          </p:grpSpPr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 flipV="1">
                <a:off x="1392" y="863"/>
                <a:ext cx="0" cy="2833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392" y="3696"/>
                <a:ext cx="2975" cy="0"/>
              </a:xfrm>
              <a:prstGeom prst="line">
                <a:avLst/>
              </a:prstGeom>
              <a:noFill/>
              <a:ln w="38160" cap="sq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92" y="1248"/>
              <a:ext cx="2687" cy="2447"/>
              <a:chOff x="1392" y="1248"/>
              <a:chExt cx="2687" cy="2447"/>
            </a:xfrm>
          </p:grpSpPr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 flipV="1">
                <a:off x="1392" y="1247"/>
                <a:ext cx="1535" cy="2449"/>
              </a:xfrm>
              <a:prstGeom prst="line">
                <a:avLst/>
              </a:prstGeom>
              <a:noFill/>
              <a:ln w="38160" cap="sq">
                <a:solidFill>
                  <a:srgbClr val="A5002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flipV="1">
                <a:off x="1392" y="1727"/>
                <a:ext cx="2303" cy="1969"/>
              </a:xfrm>
              <a:prstGeom prst="line">
                <a:avLst/>
              </a:prstGeom>
              <a:noFill/>
              <a:ln w="38160" cap="sq">
                <a:solidFill>
                  <a:srgbClr val="A5002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1440" y="2543"/>
                <a:ext cx="2639" cy="1153"/>
              </a:xfrm>
              <a:prstGeom prst="line">
                <a:avLst/>
              </a:prstGeom>
              <a:noFill/>
              <a:ln w="38160" cap="sq">
                <a:solidFill>
                  <a:srgbClr val="A5002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57513" y="1457325"/>
            <a:ext cx="7334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ru-RU" sz="2400" b="1" dirty="0" smtClean="0">
                <a:solidFill>
                  <a:srgbClr val="000000"/>
                </a:solidFill>
              </a:rPr>
              <a:t>U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,В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262937" y="6029325"/>
            <a:ext cx="6953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ru-RU" sz="2400" b="1" dirty="0" smtClean="0">
                <a:solidFill>
                  <a:srgbClr val="000000"/>
                </a:solidFill>
              </a:rPr>
              <a:t>I</a:t>
            </a:r>
            <a:r>
              <a:rPr lang="ru-RU" altLang="ru-RU" sz="2400" b="1" dirty="0" smtClean="0">
                <a:solidFill>
                  <a:srgbClr val="000000"/>
                </a:solidFill>
              </a:rPr>
              <a:t>, А</a:t>
            </a:r>
            <a:endParaRPr lang="en-US" altLang="ru-RU" sz="2400" b="1" dirty="0">
              <a:solidFill>
                <a:srgbClr val="000000"/>
              </a:solidFill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357938" y="19145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500938" y="26003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262938" y="3971925"/>
            <a:ext cx="457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1500"/>
              </a:spcBef>
              <a:buClrTx/>
              <a:buFontTx/>
              <a:buNone/>
            </a:pPr>
            <a:r>
              <a:rPr lang="en-US" altLang="ru-RU" sz="2400" b="1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619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19338" y="466725"/>
            <a:ext cx="7239000" cy="53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3600" b="1" dirty="0" smtClean="0">
                <a:solidFill>
                  <a:srgbClr val="A50021"/>
                </a:solidFill>
              </a:rPr>
              <a:t>Практическая работа</a:t>
            </a:r>
            <a:endParaRPr lang="ru-RU" altLang="ru-RU" sz="3600" b="1" dirty="0">
              <a:solidFill>
                <a:srgbClr val="A5002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2644" y="1600200"/>
            <a:ext cx="94988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Соберите электрическую цепь, состоящую 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 тока, двух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лампочек,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амперметра, вольтметра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ключа и рассчитать следующие величины: силу тока, напряжение и сопротивление во всей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цепи  по закону Ома.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16185" y="1338092"/>
            <a:ext cx="4177595" cy="626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14512" y="0"/>
            <a:ext cx="862965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Как соединены лампочки в гирлянде?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71787" y="1076945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Что произойдет если одна из лампочек перегорит?</a:t>
            </a:r>
            <a:endParaRPr lang="ru-RU" dirty="0"/>
          </a:p>
        </p:txBody>
      </p:sp>
      <p:pic>
        <p:nvPicPr>
          <p:cNvPr id="6" name="Picture 2" descr="Картинки по запросу свет в квартир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29" y="2382490"/>
            <a:ext cx="6356350" cy="42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3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1" y="534416"/>
            <a:ext cx="10358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Параллельное соединение проводников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соединение, при котором начала всех проводников присоединяются к одной точке электрической цепи, а их концы к другой. Эти точки называют узлами (место, в котором соединяются несколько проводников). </a:t>
            </a:r>
            <a:endParaRPr lang="ru-RU" sz="3200" dirty="0"/>
          </a:p>
        </p:txBody>
      </p:sp>
      <p:grpSp>
        <p:nvGrpSpPr>
          <p:cNvPr id="3" name="Группа 49"/>
          <p:cNvGrpSpPr>
            <a:grpSpLocks/>
          </p:cNvGrpSpPr>
          <p:nvPr/>
        </p:nvGrpSpPr>
        <p:grpSpPr bwMode="auto">
          <a:xfrm>
            <a:off x="3221038" y="3135313"/>
            <a:ext cx="4822825" cy="3579813"/>
            <a:chOff x="2035439" y="3063380"/>
            <a:chExt cx="4822577" cy="3580330"/>
          </a:xfrm>
        </p:grpSpPr>
        <p:grpSp>
          <p:nvGrpSpPr>
            <p:cNvPr id="4" name="Группа 48"/>
            <p:cNvGrpSpPr>
              <a:grpSpLocks/>
            </p:cNvGrpSpPr>
            <p:nvPr/>
          </p:nvGrpSpPr>
          <p:grpSpPr bwMode="auto">
            <a:xfrm>
              <a:off x="2035439" y="3063380"/>
              <a:ext cx="4822577" cy="3294578"/>
              <a:chOff x="2035439" y="3063380"/>
              <a:chExt cx="4822577" cy="329457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2500553" y="3571453"/>
                <a:ext cx="4357463" cy="22863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572060" y="5357649"/>
                <a:ext cx="2500184" cy="1000270"/>
              </a:xfrm>
              <a:prstGeom prst="rect">
                <a:avLst/>
              </a:prstGeom>
              <a:solidFill>
                <a:srgbClr val="CCFF99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3500627" y="5786336"/>
                <a:ext cx="142868" cy="14289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6000810" y="5786336"/>
                <a:ext cx="142868" cy="14289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3" name="Группа 12"/>
              <p:cNvGrpSpPr>
                <a:grpSpLocks/>
              </p:cNvGrpSpPr>
              <p:nvPr/>
            </p:nvGrpSpPr>
            <p:grpSpPr bwMode="auto">
              <a:xfrm>
                <a:off x="4500562" y="5072074"/>
                <a:ext cx="500066" cy="500066"/>
                <a:chOff x="785786" y="4000504"/>
                <a:chExt cx="500066" cy="500066"/>
              </a:xfrm>
            </p:grpSpPr>
            <p:sp>
              <p:nvSpPr>
                <p:cNvPr id="25" name="Овал 24"/>
                <p:cNvSpPr/>
                <p:nvPr/>
              </p:nvSpPr>
              <p:spPr>
                <a:xfrm>
                  <a:off x="785924" y="4000288"/>
                  <a:ext cx="500036" cy="500134"/>
                </a:xfrm>
                <a:prstGeom prst="ellipse">
                  <a:avLst/>
                </a:prstGeom>
                <a:solidFill>
                  <a:srgbClr val="CC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26" name="Прямая соединительная линия 25"/>
                <p:cNvCxnSpPr>
                  <a:stCxn id="25" idx="1"/>
                  <a:endCxn id="25" idx="5"/>
                </p:cNvCxnSpPr>
                <p:nvPr/>
              </p:nvCxnSpPr>
              <p:spPr>
                <a:xfrm rot="16200000" flipH="1">
                  <a:off x="858911" y="4073358"/>
                  <a:ext cx="354063" cy="353994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10800000" flipH="1">
                  <a:off x="857357" y="4071735"/>
                  <a:ext cx="353995" cy="354064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39"/>
              <p:cNvGrpSpPr>
                <a:grpSpLocks/>
              </p:cNvGrpSpPr>
              <p:nvPr/>
            </p:nvGrpSpPr>
            <p:grpSpPr bwMode="auto">
              <a:xfrm>
                <a:off x="4429124" y="3063380"/>
                <a:ext cx="242878" cy="1080000"/>
                <a:chOff x="4429124" y="3063380"/>
                <a:chExt cx="242878" cy="1080000"/>
              </a:xfrm>
            </p:grpSpPr>
            <p:sp>
              <p:nvSpPr>
                <p:cNvPr id="22" name="Rectangle 8"/>
                <p:cNvSpPr>
                  <a:spLocks noChangeArrowheads="1"/>
                </p:cNvSpPr>
                <p:nvPr/>
              </p:nvSpPr>
              <p:spPr bwMode="auto">
                <a:xfrm>
                  <a:off x="4429124" y="3419849"/>
                  <a:ext cx="242878" cy="316895"/>
                </a:xfrm>
                <a:prstGeom prst="rect">
                  <a:avLst/>
                </a:prstGeom>
                <a:solidFill>
                  <a:srgbClr val="CCFF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4429124" y="3063380"/>
                  <a:ext cx="0" cy="1080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4672002" y="3419849"/>
                  <a:ext cx="0" cy="316895"/>
                </a:xfrm>
                <a:prstGeom prst="line">
                  <a:avLst/>
                </a:prstGeom>
                <a:noFill/>
                <a:ln w="476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Группа 45"/>
              <p:cNvGrpSpPr>
                <a:grpSpLocks/>
              </p:cNvGrpSpPr>
              <p:nvPr/>
            </p:nvGrpSpPr>
            <p:grpSpPr bwMode="auto">
              <a:xfrm rot="-5933381">
                <a:off x="2071158" y="4291692"/>
                <a:ext cx="500066" cy="571504"/>
                <a:chOff x="642910" y="4143380"/>
                <a:chExt cx="500066" cy="571504"/>
              </a:xfrm>
            </p:grpSpPr>
            <p:sp>
              <p:nvSpPr>
                <p:cNvPr id="18" name="Прямоугольник 17"/>
                <p:cNvSpPr/>
                <p:nvPr/>
              </p:nvSpPr>
              <p:spPr>
                <a:xfrm>
                  <a:off x="652883" y="4485129"/>
                  <a:ext cx="501722" cy="214301"/>
                </a:xfrm>
                <a:prstGeom prst="rect">
                  <a:avLst/>
                </a:prstGeom>
                <a:solidFill>
                  <a:srgbClr val="CC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9" name="Овал 18"/>
                <p:cNvSpPr/>
                <p:nvPr/>
              </p:nvSpPr>
              <p:spPr>
                <a:xfrm>
                  <a:off x="634176" y="4560770"/>
                  <a:ext cx="117492" cy="1079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0" name="Овал 19"/>
                <p:cNvSpPr/>
                <p:nvPr/>
              </p:nvSpPr>
              <p:spPr>
                <a:xfrm>
                  <a:off x="1034985" y="4566469"/>
                  <a:ext cx="107966" cy="10794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0800000" flipH="1">
                  <a:off x="715083" y="4142957"/>
                  <a:ext cx="357238" cy="482576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Box 46"/>
              <p:cNvSpPr txBox="1">
                <a:spLocks noChangeArrowheads="1"/>
              </p:cNvSpPr>
              <p:nvPr/>
            </p:nvSpPr>
            <p:spPr bwMode="auto">
              <a:xfrm>
                <a:off x="3000364" y="5143512"/>
                <a:ext cx="35719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17" name="TextBox 47"/>
              <p:cNvSpPr txBox="1">
                <a:spLocks noChangeArrowheads="1"/>
              </p:cNvSpPr>
              <p:nvPr/>
            </p:nvSpPr>
            <p:spPr bwMode="auto">
              <a:xfrm>
                <a:off x="6215074" y="5214950"/>
                <a:ext cx="428628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grpSp>
          <p:nvGrpSpPr>
            <p:cNvPr id="5" name="Группа 13"/>
            <p:cNvGrpSpPr>
              <a:grpSpLocks/>
            </p:cNvGrpSpPr>
            <p:nvPr/>
          </p:nvGrpSpPr>
          <p:grpSpPr bwMode="auto">
            <a:xfrm>
              <a:off x="4500562" y="6143644"/>
              <a:ext cx="500066" cy="500066"/>
              <a:chOff x="785786" y="4000504"/>
              <a:chExt cx="500066" cy="500066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785924" y="4000435"/>
                <a:ext cx="500036" cy="500135"/>
              </a:xfrm>
              <a:prstGeom prst="ellipse">
                <a:avLst/>
              </a:prstGeom>
              <a:solidFill>
                <a:srgbClr val="CC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" name="Прямая соединительная линия 6"/>
              <p:cNvCxnSpPr>
                <a:stCxn id="6" idx="1"/>
                <a:endCxn id="6" idx="5"/>
              </p:cNvCxnSpPr>
              <p:nvPr/>
            </p:nvCxnSpPr>
            <p:spPr>
              <a:xfrm rot="16200000" flipH="1">
                <a:off x="858910" y="4073506"/>
                <a:ext cx="354064" cy="353994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>
                <a:off x="857357" y="4071883"/>
                <a:ext cx="353995" cy="354063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48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9224" y="1384638"/>
            <a:ext cx="4995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Карточка № 1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Соберите электрическую цепь, состоящую из источника тока, двух проводников, подключенных параллельно, ключа, вольтметра. Не забывайте, как подключаются вольтметр, измерьте напряжение на каждом участке проводников, и напряжение во всей цепи. Проанализируйте полученный результат. Сделайте вывод.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72314" y="1560374"/>
            <a:ext cx="4772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Карточка №2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Соберите электрическую цепь, состоящую из источника тока, ключа, двух резисторов, подключенных параллельно, ключа и амперметра, измерьте силу тока на каждом участке цепи, и силу тока во всей цепи. Проанализируйте полученный результат. Сделайте вывод.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19338" y="466725"/>
            <a:ext cx="7239000" cy="53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3600" b="1" dirty="0" smtClean="0">
                <a:solidFill>
                  <a:srgbClr val="A50021"/>
                </a:solidFill>
              </a:rPr>
              <a:t>Практическая работа</a:t>
            </a:r>
            <a:endParaRPr lang="ru-RU" altLang="ru-RU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5"/>
          <p:cNvGrpSpPr>
            <a:grpSpLocks/>
          </p:cNvGrpSpPr>
          <p:nvPr/>
        </p:nvGrpSpPr>
        <p:grpSpPr bwMode="auto">
          <a:xfrm>
            <a:off x="2851151" y="1785938"/>
            <a:ext cx="2609850" cy="860425"/>
            <a:chOff x="1008000" y="1785926"/>
            <a:chExt cx="2610000" cy="860074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rot="5400000" flipH="1" flipV="1">
              <a:off x="643848" y="2213582"/>
              <a:ext cx="8569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3142716" y="2213582"/>
              <a:ext cx="8569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1071504" y="1785926"/>
              <a:ext cx="2500456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3527507" y="2555549"/>
              <a:ext cx="90493" cy="904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008000" y="2555549"/>
              <a:ext cx="90492" cy="904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986088" y="4071938"/>
            <a:ext cx="2500313" cy="1571625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343151" y="0"/>
            <a:ext cx="8229600" cy="11430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Законы параллельного соединения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34"/>
          <p:cNvGrpSpPr>
            <a:grpSpLocks/>
          </p:cNvGrpSpPr>
          <p:nvPr/>
        </p:nvGrpSpPr>
        <p:grpSpPr bwMode="auto">
          <a:xfrm>
            <a:off x="2422526" y="2286000"/>
            <a:ext cx="3492500" cy="2208213"/>
            <a:chOff x="108053" y="642918"/>
            <a:chExt cx="4357550" cy="3500462"/>
          </a:xfrm>
        </p:grpSpPr>
        <p:sp>
          <p:nvSpPr>
            <p:cNvPr id="11" name="Прямоугольник 2"/>
            <p:cNvSpPr/>
            <p:nvPr/>
          </p:nvSpPr>
          <p:spPr bwMode="auto">
            <a:xfrm>
              <a:off x="108053" y="1151252"/>
              <a:ext cx="4357550" cy="228498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3"/>
            <p:cNvSpPr/>
            <p:nvPr/>
          </p:nvSpPr>
          <p:spPr bwMode="auto">
            <a:xfrm>
              <a:off x="1179614" y="2937972"/>
              <a:ext cx="2499649" cy="999054"/>
            </a:xfrm>
            <a:prstGeom prst="rect">
              <a:avLst/>
            </a:prstGeom>
            <a:solidFill>
              <a:srgbClr val="CCFF99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 bwMode="auto">
            <a:xfrm>
              <a:off x="1108308" y="3365779"/>
              <a:ext cx="142611" cy="1434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 bwMode="auto">
            <a:xfrm>
              <a:off x="3607957" y="3365779"/>
              <a:ext cx="142611" cy="1434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5" name="Группа 39"/>
            <p:cNvGrpSpPr>
              <a:grpSpLocks/>
            </p:cNvGrpSpPr>
            <p:nvPr/>
          </p:nvGrpSpPr>
          <p:grpSpPr bwMode="auto">
            <a:xfrm>
              <a:off x="2036586" y="642918"/>
              <a:ext cx="242890" cy="1079844"/>
              <a:chOff x="4429124" y="3063380"/>
              <a:chExt cx="242878" cy="1080000"/>
            </a:xfrm>
          </p:grpSpPr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4429124" y="3419849"/>
                <a:ext cx="242878" cy="316895"/>
              </a:xfrm>
              <a:prstGeom prst="rect">
                <a:avLst/>
              </a:prstGeom>
              <a:solidFill>
                <a:srgbClr val="CC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4429124" y="3063380"/>
                <a:ext cx="0" cy="1080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4672002" y="3419849"/>
                <a:ext cx="0" cy="316895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999625" y="2786982"/>
              <a:ext cx="786340" cy="3573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999625" y="3786036"/>
              <a:ext cx="786340" cy="3573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 bwMode="auto">
          <a:xfrm>
            <a:off x="2813051" y="3571875"/>
            <a:ext cx="53022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baseline="-25000" dirty="0">
                <a:solidFill>
                  <a:srgbClr val="0000FF"/>
                </a:solidFill>
                <a:latin typeface="+mn-lt"/>
              </a:rPr>
              <a:t>a</a:t>
            </a:r>
            <a:endParaRPr lang="ru-RU" sz="3200" b="1" i="1" baseline="-25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5313363" y="3571875"/>
            <a:ext cx="53022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baseline="-25000" dirty="0">
                <a:solidFill>
                  <a:srgbClr val="0000FF"/>
                </a:solidFill>
                <a:latin typeface="+mn-lt"/>
              </a:rPr>
              <a:t>b</a:t>
            </a:r>
            <a:endParaRPr lang="ru-RU" sz="3200" b="1" i="1" baseline="-250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7901" y="4308475"/>
            <a:ext cx="5786437" cy="147796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ru-RU" sz="2400" dirty="0">
                <a:solidFill>
                  <a:srgbClr val="003300"/>
                </a:solidFill>
              </a:rPr>
              <a:t>Напряжение на каждой ветви</a:t>
            </a:r>
          </a:p>
          <a:p>
            <a:pPr marL="514350" indent="-514350">
              <a:defRPr/>
            </a:pPr>
            <a:r>
              <a:rPr lang="ru-RU" sz="2400" dirty="0">
                <a:solidFill>
                  <a:srgbClr val="003300"/>
                </a:solidFill>
              </a:rPr>
              <a:t>одинаково и равно напряжению</a:t>
            </a:r>
          </a:p>
          <a:p>
            <a:pPr marL="514350" indent="-514350">
              <a:defRPr/>
            </a:pPr>
            <a:r>
              <a:rPr lang="ru-RU" sz="2400" dirty="0">
                <a:solidFill>
                  <a:srgbClr val="003300"/>
                </a:solidFill>
              </a:rPr>
              <a:t>на неразветвленной части цепи</a:t>
            </a:r>
            <a:endParaRPr lang="en-US" sz="2400" dirty="0">
              <a:solidFill>
                <a:srgbClr val="003300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24" name="TextBox 67"/>
          <p:cNvSpPr txBox="1">
            <a:spLocks noChangeArrowheads="1"/>
          </p:cNvSpPr>
          <p:nvPr/>
        </p:nvSpPr>
        <p:spPr bwMode="auto">
          <a:xfrm>
            <a:off x="6486526" y="1857364"/>
            <a:ext cx="3357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U</a:t>
            </a:r>
            <a:r>
              <a:rPr lang="en-US" sz="4800" baseline="-25000" dirty="0">
                <a:solidFill>
                  <a:srgbClr val="FF0000"/>
                </a:solidFill>
              </a:rPr>
              <a:t>1</a:t>
            </a:r>
            <a:r>
              <a:rPr lang="en-US" sz="4800" dirty="0">
                <a:solidFill>
                  <a:srgbClr val="FF0000"/>
                </a:solidFill>
              </a:rPr>
              <a:t>=U</a:t>
            </a:r>
            <a:r>
              <a:rPr lang="en-US" sz="4800" baseline="-25000" dirty="0">
                <a:solidFill>
                  <a:srgbClr val="FF0000"/>
                </a:solidFill>
              </a:rPr>
              <a:t>2</a:t>
            </a:r>
            <a:r>
              <a:rPr lang="en-US" sz="4800" dirty="0">
                <a:solidFill>
                  <a:srgbClr val="FF0000"/>
                </a:solidFill>
              </a:rPr>
              <a:t>=U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25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9026" y="4786313"/>
            <a:ext cx="9810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928688"/>
            <a:ext cx="9810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Группа 143"/>
          <p:cNvGrpSpPr>
            <a:grpSpLocks/>
          </p:cNvGrpSpPr>
          <p:nvPr/>
        </p:nvGrpSpPr>
        <p:grpSpPr bwMode="auto">
          <a:xfrm>
            <a:off x="3771901" y="5000625"/>
            <a:ext cx="714375" cy="1000125"/>
            <a:chOff x="1928794" y="5072074"/>
            <a:chExt cx="714380" cy="1000132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16200000" flipV="1">
              <a:off x="1857355" y="5143513"/>
              <a:ext cx="500067" cy="3571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rot="5400000" flipV="1">
              <a:off x="2214546" y="5643578"/>
              <a:ext cx="500065" cy="357191"/>
            </a:xfrm>
            <a:prstGeom prst="straightConnector1">
              <a:avLst/>
            </a:prstGeom>
            <a:ln w="38100">
              <a:noFill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144"/>
          <p:cNvGrpSpPr>
            <a:grpSpLocks/>
          </p:cNvGrpSpPr>
          <p:nvPr/>
        </p:nvGrpSpPr>
        <p:grpSpPr bwMode="auto">
          <a:xfrm>
            <a:off x="3700463" y="1143000"/>
            <a:ext cx="714375" cy="1000125"/>
            <a:chOff x="1928794" y="5072074"/>
            <a:chExt cx="714380" cy="1000132"/>
          </a:xfrm>
        </p:grpSpPr>
        <p:cxnSp>
          <p:nvCxnSpPr>
            <p:cNvPr id="31" name="Прямая со стрелкой 30"/>
            <p:cNvCxnSpPr/>
            <p:nvPr/>
          </p:nvCxnSpPr>
          <p:spPr>
            <a:xfrm rot="16200000" flipV="1">
              <a:off x="1857355" y="5143513"/>
              <a:ext cx="500067" cy="3571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5400000" flipV="1">
              <a:off x="2214547" y="5643578"/>
              <a:ext cx="500065" cy="357189"/>
            </a:xfrm>
            <a:prstGeom prst="straightConnector1">
              <a:avLst/>
            </a:prstGeom>
            <a:ln w="38100">
              <a:noFill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Овал 32"/>
          <p:cNvSpPr/>
          <p:nvPr/>
        </p:nvSpPr>
        <p:spPr>
          <a:xfrm flipH="1" flipV="1">
            <a:off x="3986213" y="1643063"/>
            <a:ext cx="714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057651" y="5500688"/>
            <a:ext cx="714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343151" y="3143250"/>
            <a:ext cx="214312" cy="35718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2201069" y="3356769"/>
            <a:ext cx="4286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 flipV="1">
            <a:off x="2382838" y="3071813"/>
            <a:ext cx="87313" cy="857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382838" y="3500438"/>
            <a:ext cx="87313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9" name="Группа 45"/>
          <p:cNvGrpSpPr>
            <a:grpSpLocks/>
          </p:cNvGrpSpPr>
          <p:nvPr/>
        </p:nvGrpSpPr>
        <p:grpSpPr bwMode="auto">
          <a:xfrm rot="-5400000">
            <a:off x="2007395" y="3093244"/>
            <a:ext cx="500062" cy="457200"/>
            <a:chOff x="642174" y="4142957"/>
            <a:chExt cx="502125" cy="57105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48550" y="4499864"/>
              <a:ext cx="500531" cy="21414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642175" y="4571247"/>
              <a:ext cx="106801" cy="1070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034311" y="4571247"/>
              <a:ext cx="106801" cy="1070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rot="10800000" flipH="1">
              <a:off x="704341" y="4142957"/>
              <a:ext cx="357067" cy="481825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59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1" grpId="0"/>
      <p:bldP spid="22" grpId="0"/>
      <p:bldP spid="23" grpId="0" animBg="1"/>
      <p:bldP spid="24" grpId="0"/>
      <p:bldP spid="33" grpId="0" animBg="1"/>
      <p:bldP spid="34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548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Microsoft YaHei</vt:lpstr>
      <vt:lpstr>Algerian</vt:lpstr>
      <vt:lpstr>Andalus</vt:lpstr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EGE2</dc:creator>
  <cp:lastModifiedBy>EGE2</cp:lastModifiedBy>
  <cp:revision>7</cp:revision>
  <dcterms:created xsi:type="dcterms:W3CDTF">2017-05-03T10:48:50Z</dcterms:created>
  <dcterms:modified xsi:type="dcterms:W3CDTF">2017-05-03T11:49:51Z</dcterms:modified>
</cp:coreProperties>
</file>