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305" r:id="rId2"/>
    <p:sldId id="272" r:id="rId3"/>
    <p:sldId id="306" r:id="rId4"/>
    <p:sldId id="273" r:id="rId5"/>
    <p:sldId id="261" r:id="rId6"/>
    <p:sldId id="280" r:id="rId7"/>
    <p:sldId id="292" r:id="rId8"/>
    <p:sldId id="307" r:id="rId9"/>
    <p:sldId id="308" r:id="rId10"/>
    <p:sldId id="309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66"/>
    <a:srgbClr val="FF0000"/>
    <a:srgbClr val="663300"/>
    <a:srgbClr val="A1A1FF"/>
    <a:srgbClr val="99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34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6F7AC4-2660-455B-8E8E-E7B8D03F4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46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728A-EFC4-4887-B134-B6E087283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ED14-A9E8-4BF0-92A3-0C0018D5D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8095-B51B-4A2C-A47D-861BFC928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8CFC-F650-42FA-A4B9-A20F2C4E2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B2AD6-CAE5-482F-A911-D854ACDFD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69B30-40A6-4A96-AA64-C51D9530C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32D0E-13A4-4599-8F52-0CD77B2D9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3D4A1-8202-4514-8467-AB96892E7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02D5D-98FB-422B-9D8A-C7F29A190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EB512-6DA2-4231-AE45-235E96016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AB600-CED4-494A-8834-9C940DAF9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AFFE-149D-40EA-A1E8-BDD95D0A4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CC0657-C464-4726-81D2-53E851F51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10" Type="http://schemas.openxmlformats.org/officeDocument/2006/relationships/image" Target="../media/image25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http://dokak.ru/uploads/posts/2013-02-27/image_79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3429000"/>
            <a:ext cx="198755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0" y="188913"/>
            <a:ext cx="651668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Движение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повсюду,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 движение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везде,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 в воздухе птица, и рыба — в воде,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 жизни нигде без движения нет,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И Солнце летит в хороводе планет!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Вот листья по воздуху 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долго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кружат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падает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камень быстрее стократ.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Быстрей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 ли то 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падает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тяжелей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И это проверить решил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Галилей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/>
          </a:p>
        </p:txBody>
      </p:sp>
      <p:pic>
        <p:nvPicPr>
          <p:cNvPr id="4103" name="Picture 6" descr="http://images.vectorhq.com/images/premium/thumbs/196/fall-ball-vector_1966454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4508500"/>
            <a:ext cx="158432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mexanika9.narod.ru/imagesclip_image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581525"/>
            <a:ext cx="14382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0" descr="http://www.playcast.ru/uploads/2015/11/04/1573428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9738" y="192088"/>
            <a:ext cx="2159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2" descr="http://portal.pskovlib.ru/images/stories/novorzh/3d_art017.jpg_480_480_0_64000_0_1_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738" y="4437063"/>
            <a:ext cx="2663825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Ускорение свободного падения на других небесных телах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47815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81475"/>
                <a:gridCol w="4181475"/>
              </a:tblGrid>
              <a:tr h="7038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Небесное тело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Ускорение свободного падения, </a:t>
                      </a:r>
                      <a:r>
                        <a:rPr lang="ru-RU" sz="2000" b="1" kern="1200" dirty="0" smtClean="0"/>
                        <a:t>м/c</a:t>
                      </a:r>
                      <a:r>
                        <a:rPr lang="ru-RU" sz="2000" b="1" kern="1200" baseline="30000" dirty="0" smtClean="0"/>
                        <a:t>2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Солнце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274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Меркурий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3,7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Венера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8,9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Земля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9,8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Луна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1,62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Марс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3,7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Юпитер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25,8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Сатурн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11,3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Уран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  <a:tr h="4077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Нептун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11,6</a:t>
                      </a:r>
                      <a:endParaRPr lang="ru-RU" sz="2000" b="1" dirty="0"/>
                    </a:p>
                  </a:txBody>
                  <a:tcPr marL="91436" marR="91436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CC"/>
                </a:solidFill>
              </a:rPr>
              <a:t>Свободное падение тел – равноускоренное движение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1403350" y="1196975"/>
            <a:ext cx="936625" cy="492125"/>
            <a:chOff x="667" y="115"/>
            <a:chExt cx="365" cy="364"/>
          </a:xfrm>
        </p:grpSpPr>
        <p:sp>
          <p:nvSpPr>
            <p:cNvPr id="2088" name="Rectangle 6"/>
            <p:cNvSpPr>
              <a:spLocks noChangeArrowheads="1"/>
            </p:cNvSpPr>
            <p:nvPr/>
          </p:nvSpPr>
          <p:spPr bwMode="auto">
            <a:xfrm>
              <a:off x="667" y="115"/>
              <a:ext cx="12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 sz="3200" i="1">
                <a:latin typeface="Georgia" pitchFamily="18" charset="0"/>
              </a:endParaRPr>
            </a:p>
          </p:txBody>
        </p:sp>
        <p:sp>
          <p:nvSpPr>
            <p:cNvPr id="2089" name="Rectangle 7"/>
            <p:cNvSpPr>
              <a:spLocks noChangeArrowheads="1"/>
            </p:cNvSpPr>
            <p:nvPr/>
          </p:nvSpPr>
          <p:spPr bwMode="auto">
            <a:xfrm>
              <a:off x="779" y="249"/>
              <a:ext cx="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0" name="Rectangle 8"/>
            <p:cNvSpPr>
              <a:spLocks noChangeArrowheads="1"/>
            </p:cNvSpPr>
            <p:nvPr/>
          </p:nvSpPr>
          <p:spPr bwMode="auto">
            <a:xfrm>
              <a:off x="1031" y="136"/>
              <a:ext cx="1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sz="2400"/>
            </a:p>
          </p:txBody>
        </p:sp>
      </p:grpSp>
      <p:grpSp>
        <p:nvGrpSpPr>
          <p:cNvPr id="2053" name="Group 9"/>
          <p:cNvGrpSpPr>
            <a:grpSpLocks/>
          </p:cNvGrpSpPr>
          <p:nvPr/>
        </p:nvGrpSpPr>
        <p:grpSpPr bwMode="auto">
          <a:xfrm>
            <a:off x="7380288" y="1196975"/>
            <a:ext cx="504825" cy="762000"/>
            <a:chOff x="667" y="663"/>
            <a:chExt cx="327" cy="426"/>
          </a:xfrm>
        </p:grpSpPr>
        <p:sp>
          <p:nvSpPr>
            <p:cNvPr id="2086" name="Rectangle 10"/>
            <p:cNvSpPr>
              <a:spLocks noChangeArrowheads="1"/>
            </p:cNvSpPr>
            <p:nvPr/>
          </p:nvSpPr>
          <p:spPr bwMode="auto">
            <a:xfrm>
              <a:off x="667" y="663"/>
              <a:ext cx="138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i="1">
                <a:latin typeface="Georgia" pitchFamily="18" charset="0"/>
              </a:endParaRPr>
            </a:p>
            <a:p>
              <a:endParaRPr lang="ru-RU"/>
            </a:p>
          </p:txBody>
        </p:sp>
        <p:sp>
          <p:nvSpPr>
            <p:cNvPr id="2087" name="Rectangle 11"/>
            <p:cNvSpPr>
              <a:spLocks noChangeArrowheads="1"/>
            </p:cNvSpPr>
            <p:nvPr/>
          </p:nvSpPr>
          <p:spPr bwMode="auto">
            <a:xfrm>
              <a:off x="892" y="663"/>
              <a:ext cx="10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/>
            </a:p>
          </p:txBody>
        </p:sp>
      </p:grp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1743075" y="1287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2055" name="Rectangle 56"/>
          <p:cNvSpPr>
            <a:spLocks noChangeArrowheads="1"/>
          </p:cNvSpPr>
          <p:nvPr/>
        </p:nvSpPr>
        <p:spPr bwMode="auto">
          <a:xfrm>
            <a:off x="7524750" y="3756025"/>
            <a:ext cx="271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 sz="3200" i="1">
              <a:latin typeface="Georgia" pitchFamily="18" charset="0"/>
            </a:endParaRPr>
          </a:p>
          <a:p>
            <a:endParaRPr lang="ru-RU"/>
          </a:p>
        </p:txBody>
      </p:sp>
      <p:sp>
        <p:nvSpPr>
          <p:cNvPr id="2056" name="Text Box 105"/>
          <p:cNvSpPr txBox="1">
            <a:spLocks noChangeArrowheads="1"/>
          </p:cNvSpPr>
          <p:nvPr/>
        </p:nvSpPr>
        <p:spPr bwMode="auto">
          <a:xfrm>
            <a:off x="3276600" y="1412875"/>
            <a:ext cx="2519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g </a:t>
            </a:r>
            <a:r>
              <a:rPr lang="en-US" sz="28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≈ </a:t>
            </a:r>
            <a:r>
              <a:rPr lang="ru-RU" sz="28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10 </a:t>
            </a:r>
            <a:r>
              <a:rPr lang="ru-RU" sz="2800" b="1" i="1" dirty="0" smtClean="0">
                <a:solidFill>
                  <a:srgbClr val="FF0000"/>
                </a:solidFill>
              </a:rPr>
              <a:t>м/с</a:t>
            </a:r>
            <a:r>
              <a:rPr lang="ru-RU" sz="2800" b="1" i="1" baseline="30000" dirty="0" smtClean="0">
                <a:solidFill>
                  <a:srgbClr val="FF0000"/>
                </a:solidFill>
              </a:rPr>
              <a:t>2</a:t>
            </a:r>
            <a:endParaRPr lang="ru-RU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2057" name="Oval 106"/>
          <p:cNvSpPr>
            <a:spLocks noChangeArrowheads="1"/>
          </p:cNvSpPr>
          <p:nvPr/>
        </p:nvSpPr>
        <p:spPr bwMode="auto">
          <a:xfrm>
            <a:off x="3132138" y="1196975"/>
            <a:ext cx="2376487" cy="10080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1" name="Таблица 100"/>
          <p:cNvGraphicFramePr>
            <a:graphicFrameLocks noGrp="1"/>
          </p:cNvGraphicFramePr>
          <p:nvPr/>
        </p:nvGraphicFramePr>
        <p:xfrm>
          <a:off x="250825" y="2349500"/>
          <a:ext cx="8713788" cy="403225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04596"/>
                <a:gridCol w="2904596"/>
                <a:gridCol w="2904596"/>
              </a:tblGrid>
              <a:tr h="64804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r>
                        <a:rPr lang="ru-RU" sz="2800" baseline="-25000" dirty="0" smtClean="0"/>
                        <a:t>0</a:t>
                      </a:r>
                      <a:r>
                        <a:rPr lang="en-US" sz="2800" dirty="0" smtClean="0"/>
                        <a:t> ≠ 0</a:t>
                      </a:r>
                      <a:endParaRPr lang="ru-RU" sz="2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r>
                        <a:rPr lang="ru-RU" sz="2800" baseline="-25000" dirty="0" smtClean="0"/>
                        <a:t>0</a:t>
                      </a:r>
                      <a:r>
                        <a:rPr lang="en-US" sz="2800" dirty="0" smtClean="0"/>
                        <a:t> = 0</a:t>
                      </a:r>
                      <a:endParaRPr lang="ru-RU" sz="2800" dirty="0"/>
                    </a:p>
                  </a:txBody>
                  <a:tcPr marL="91449" marR="91449" marT="45718" marB="45718"/>
                </a:tc>
              </a:tr>
              <a:tr h="112807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Высота падения тел</a:t>
                      </a:r>
                      <a:endParaRPr lang="ru-RU" sz="2000" b="1" dirty="0"/>
                    </a:p>
                  </a:txBody>
                  <a:tcPr marL="91449" marR="91449" marT="45718" marB="45718" anchor="ctr"/>
                </a:tc>
                <a:tc>
                  <a:txBody>
                    <a:bodyPr/>
                    <a:lstStyle/>
                    <a:p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h = V</a:t>
                      </a:r>
                      <a:r>
                        <a:rPr lang="en-US" sz="2800" baseline="-25000" dirty="0" smtClean="0"/>
                        <a:t>0</a:t>
                      </a:r>
                      <a:r>
                        <a:rPr lang="en-US" sz="2800" baseline="0" dirty="0" smtClean="0"/>
                        <a:t> t +</a:t>
                      </a:r>
                      <a:endParaRPr lang="ru-RU" sz="2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L="91449" marR="91449" marT="45718" marB="45718"/>
                </a:tc>
              </a:tr>
              <a:tr h="1128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Высота падения тел</a:t>
                      </a:r>
                    </a:p>
                    <a:p>
                      <a:endParaRPr lang="ru-RU" sz="2000" b="1" dirty="0"/>
                    </a:p>
                  </a:txBody>
                  <a:tcPr marL="91449" marR="91449" marT="45718" marB="45718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8" marB="45718"/>
                </a:tc>
              </a:tr>
              <a:tr h="1128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Скорость в любой момент времени</a:t>
                      </a:r>
                    </a:p>
                    <a:p>
                      <a:endParaRPr lang="ru-RU" sz="2000" b="1" dirty="0"/>
                    </a:p>
                  </a:txBody>
                  <a:tcPr marL="91449" marR="91449" marT="45718" marB="45718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18" marB="45718"/>
                </a:tc>
              </a:tr>
            </a:tbl>
          </a:graphicData>
        </a:graphic>
      </p:graphicFrame>
      <p:graphicFrame>
        <p:nvGraphicFramePr>
          <p:cNvPr id="2050" name="Object 101"/>
          <p:cNvGraphicFramePr>
            <a:graphicFrameLocks noChangeAspect="1"/>
          </p:cNvGraphicFramePr>
          <p:nvPr/>
        </p:nvGraphicFramePr>
        <p:xfrm>
          <a:off x="4787900" y="3141663"/>
          <a:ext cx="8636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279400" imgH="419100" progId="Equation.3">
                  <p:embed/>
                </p:oleObj>
              </mc:Choice>
              <mc:Fallback>
                <p:oleObj name="Формула" r:id="rId4" imgW="279400" imgH="4191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141663"/>
                        <a:ext cx="863600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80" name="Picture 107" descr="http://image3.slideserve.com/6006003/slide1-n.jpg"/>
          <p:cNvPicPr>
            <a:picLocks noChangeAspect="1" noChangeArrowheads="1"/>
          </p:cNvPicPr>
          <p:nvPr/>
        </p:nvPicPr>
        <p:blipFill>
          <a:blip r:embed="rId6" cstate="print"/>
          <a:srcRect l="60899" t="26067" r="2351" b="58533"/>
          <a:stretch>
            <a:fillRect/>
          </a:stretch>
        </p:blipFill>
        <p:spPr bwMode="auto">
          <a:xfrm>
            <a:off x="3419475" y="5373688"/>
            <a:ext cx="25209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109" descr="http://image3.slideserve.com/6006003/slide1-n.jpg"/>
          <p:cNvPicPr>
            <a:picLocks noChangeAspect="1" noChangeArrowheads="1"/>
          </p:cNvPicPr>
          <p:nvPr/>
        </p:nvPicPr>
        <p:blipFill>
          <a:blip r:embed="rId6" cstate="print"/>
          <a:srcRect l="60899" t="41998" r="2351" b="37001"/>
          <a:stretch>
            <a:fillRect/>
          </a:stretch>
        </p:blipFill>
        <p:spPr bwMode="auto">
          <a:xfrm>
            <a:off x="3203575" y="2997200"/>
            <a:ext cx="2520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113" descr="http://zdesformula.ru/images/Physics/kinematics/freefall/formul/HVkVo-Svobodnoe-padenie-V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8038" y="4221163"/>
            <a:ext cx="230346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115" descr="http://zabika.ru/adpopaa/%D0%A2%D0%B5%D0%BC%D0%B0%3A+%D0%A1%D0%B2%D0%BE%D0%B1%D0%BE%D0%B4%D0%BD%D0%BE%D0%B5+%D0%BF%D0%B0%D0%B4%D0%B5%D0%BD%D0%B8%D0%B5+%D1%82%D0%B5%D0%BB+%28%D0%B4%D0%B2%D0%B8%D0%B6%D0%B5%D0%BD%D0%B8%D0%B5+%D0%BF%D0%BE+%D0%BF%D1%80%D1%8F%D0%BC%D0%BE%D0%BB%D0%B8%D0%BD%D0%B5%D0%B9%D0%BD%D0%BE%D0%B9+%D1%82%D1%80%D0%B0%D0%B5%D0%BA%D1%82%D0%BE%D1%80%D0%B8%D0%B8%29a/103318_html_m7b1a33f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3475" y="3068638"/>
            <a:ext cx="23193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117" descr="http://images.tutorvista.com/cms/images/83/free-fall-formulas.PNG"/>
          <p:cNvPicPr>
            <a:picLocks noChangeAspect="1" noChangeArrowheads="1"/>
          </p:cNvPicPr>
          <p:nvPr/>
        </p:nvPicPr>
        <p:blipFill>
          <a:blip r:embed="rId9" cstate="print"/>
          <a:srcRect t="69119"/>
          <a:stretch>
            <a:fillRect/>
          </a:stretch>
        </p:blipFill>
        <p:spPr bwMode="auto">
          <a:xfrm>
            <a:off x="6300788" y="5373688"/>
            <a:ext cx="24114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119" descr="http://fizmatushki.narod.ru/image/formul.JPG"/>
          <p:cNvPicPr>
            <a:picLocks noChangeAspect="1" noChangeArrowheads="1"/>
          </p:cNvPicPr>
          <p:nvPr/>
        </p:nvPicPr>
        <p:blipFill>
          <a:blip r:embed="rId10" cstate="print"/>
          <a:srcRect l="54839" t="71262" r="21658"/>
          <a:stretch>
            <a:fillRect/>
          </a:stretch>
        </p:blipFill>
        <p:spPr bwMode="auto">
          <a:xfrm>
            <a:off x="6372225" y="4221163"/>
            <a:ext cx="22320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10" descr="Белый мрамор"/>
          <p:cNvSpPr>
            <a:spLocks noChangeArrowheads="1" noChangeShapeType="1" noTextEdit="1"/>
          </p:cNvSpPr>
          <p:nvPr/>
        </p:nvSpPr>
        <p:spPr bwMode="auto">
          <a:xfrm>
            <a:off x="1403350" y="260350"/>
            <a:ext cx="6934200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ru-RU" sz="4000" b="1" i="1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0" y="2060575"/>
            <a:ext cx="89265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6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«Свободное падение тел»</a:t>
            </a:r>
          </a:p>
        </p:txBody>
      </p:sp>
      <p:pic>
        <p:nvPicPr>
          <p:cNvPr id="5127" name="Picture 4" descr="фотография автор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15113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6" descr="Галиле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115888"/>
            <a:ext cx="1584325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1" descr="http://h.120-bal.ru/pars_docs/refs/1/495/495_html_e8bcc2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333375"/>
            <a:ext cx="1620838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http://edufuture.biz/images/e/ed/A1.3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3860800"/>
            <a:ext cx="14414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5" descr="http://school.xvatit.com/images/a/a6/Pic_29,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888" y="4005263"/>
            <a:ext cx="26479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7" descr="http://know.sernam.ru/archive/arch.php?path=../htm/book_mech/files.book&amp;file=mech_30.files/image1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3933825"/>
            <a:ext cx="2552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496300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b="1" smtClean="0"/>
              <a:t>Узнать, что называют свободным падением тел.</a:t>
            </a:r>
          </a:p>
          <a:p>
            <a:pPr marL="514350" indent="-514350">
              <a:buFontTx/>
              <a:buAutoNum type="arabicPeriod"/>
            </a:pPr>
            <a:r>
              <a:rPr lang="ru-RU" b="1" smtClean="0"/>
              <a:t>Определить, к какому виду движения относится свободное падение.</a:t>
            </a:r>
          </a:p>
          <a:p>
            <a:pPr marL="514350" indent="-514350">
              <a:buFontTx/>
              <a:buAutoNum type="arabicPeriod"/>
            </a:pPr>
            <a:r>
              <a:rPr lang="ru-RU" b="1" smtClean="0"/>
              <a:t>Научиться решать задачи, используя формулы для нахождения величин, характеризующих свободное падение тел.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638" y="3833813"/>
            <a:ext cx="36004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Аристотель</a:t>
            </a:r>
          </a:p>
        </p:txBody>
      </p:sp>
      <p:pic>
        <p:nvPicPr>
          <p:cNvPr id="7171" name="Picture 4" descr="фотография авто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7950"/>
            <a:ext cx="2879725" cy="373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508500"/>
            <a:ext cx="83423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http://shkolageo.ru/mpakard/%D0%A3%D1%80%D0%BE%D0%BA%D0%B0%3A+%D0%A1%D0%B2%D0%BE%D0%B1%D0%BE%D0%B4%D0%BD%D0%BE%D0%B5+%D0%BF%D0%B0%D0%B4%D0%B5%D0%BD%D0%B8%D0%B5.+%D0%A6%D0%B5%D0%BB%D1%8C+%D1%83%D1%80%D0%BE%D0%BA%D0%B0%3A+%D0%BF%D0%BE%D0%B7%D0%BD%D0%B0%D0%BA%D0%BE%D0%BC%D0%B8%D1%82%D1%8C%D1%81%D1%8F+%D1%81+%D0%BF%D0%BE%D0%BD%D1%8F%D1%82%D0%B8%D0%B5%D0%BC+%D1%81%D0%B2%D0%BE%D0%B1%D0%BE%D0%B4%D0%BD%D0%BE%D0%B3%D0%BE+%D0%BF%D0%B0%D0%B4%D0%B5%D0%BD%D0%B8%D1%8F+%D1%82%D0%B5%D0%BB%D0%B0%2C+%D1%80%D0%B0%D1%81%D1%81%D0%BC%D0%BE%D1%82%D1%80%D0%B5%D1%82%D1%8C+%D1%80%D0%B0%D0%B7%D0%BD%D1%8B%D0%B5+%D0%B2%D0%B8%D0%B4%D1%8B+%D0%B4%D0%B2%D0%B8%D0%B6%D0%B5%D0%BD%D0%B8%D1%8F+%D1%82%D0%B5%D0%BB%D0%B0d/img3.jpg"/>
          <p:cNvPicPr>
            <a:picLocks noChangeAspect="1" noChangeArrowheads="1"/>
          </p:cNvPicPr>
          <p:nvPr/>
        </p:nvPicPr>
        <p:blipFill>
          <a:blip r:embed="rId4" cstate="print"/>
          <a:srcRect l="5038" t="43741" r="52437" b="8380"/>
          <a:stretch>
            <a:fillRect/>
          </a:stretch>
        </p:blipFill>
        <p:spPr bwMode="auto">
          <a:xfrm>
            <a:off x="4140200" y="333375"/>
            <a:ext cx="45180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ipis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325" y="44450"/>
            <a:ext cx="431958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8313" y="4941888"/>
            <a:ext cx="8280400" cy="1754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/>
              <a:t>Все тела при падении движутся одинаково: движение происходит с одинаковым ускорением</a:t>
            </a:r>
          </a:p>
        </p:txBody>
      </p:sp>
      <p:pic>
        <p:nvPicPr>
          <p:cNvPr id="8196" name="Picture 6" descr="Галил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60350"/>
            <a:ext cx="295275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107950" y="4165600"/>
            <a:ext cx="3455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Галилео Галилей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0" y="60928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0" y="5516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</a:rPr>
              <a:t>  </a:t>
            </a:r>
          </a:p>
        </p:txBody>
      </p:sp>
      <p:pic>
        <p:nvPicPr>
          <p:cNvPr id="922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15888"/>
            <a:ext cx="208756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15888"/>
            <a:ext cx="1800225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http://h.120-bal.ru/pars_docs/refs/1/495/495_html_e8bcc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15888"/>
            <a:ext cx="3190875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2"/>
          <p:cNvSpPr txBox="1">
            <a:spLocks noChangeArrowheads="1"/>
          </p:cNvSpPr>
          <p:nvPr/>
        </p:nvSpPr>
        <p:spPr bwMode="auto">
          <a:xfrm>
            <a:off x="179388" y="4195763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Исаак Ньютон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0488" y="5084763"/>
            <a:ext cx="8963025" cy="157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/>
              <a:t>Все тела в отсутствие сопротивления воздуха падают одинаково: ускорение при падении тел от массы тела не зависит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065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0247" name="Group 58"/>
          <p:cNvGrpSpPr>
            <a:grpSpLocks/>
          </p:cNvGrpSpPr>
          <p:nvPr/>
        </p:nvGrpSpPr>
        <p:grpSpPr bwMode="auto">
          <a:xfrm>
            <a:off x="7518400" y="1235075"/>
            <a:ext cx="358775" cy="274638"/>
            <a:chOff x="667" y="663"/>
            <a:chExt cx="226" cy="173"/>
          </a:xfrm>
        </p:grpSpPr>
        <p:sp>
          <p:nvSpPr>
            <p:cNvPr id="10258" name="Rectangle 59"/>
            <p:cNvSpPr>
              <a:spLocks noChangeArrowheads="1"/>
            </p:cNvSpPr>
            <p:nvPr/>
          </p:nvSpPr>
          <p:spPr bwMode="auto">
            <a:xfrm>
              <a:off x="667" y="663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0259" name="Rectangle 60"/>
            <p:cNvSpPr>
              <a:spLocks noChangeArrowheads="1"/>
            </p:cNvSpPr>
            <p:nvPr/>
          </p:nvSpPr>
          <p:spPr bwMode="auto">
            <a:xfrm>
              <a:off x="892" y="663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</p:grpSp>
      <p:sp>
        <p:nvSpPr>
          <p:cNvPr id="10248" name="TextBox 42"/>
          <p:cNvSpPr txBox="1">
            <a:spLocks noChangeArrowheads="1"/>
          </p:cNvSpPr>
          <p:nvPr/>
        </p:nvSpPr>
        <p:spPr bwMode="auto">
          <a:xfrm>
            <a:off x="2484438" y="2420938"/>
            <a:ext cx="50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</a:t>
            </a:r>
            <a:endParaRPr lang="ru-RU" sz="2400" b="1"/>
          </a:p>
        </p:txBody>
      </p:sp>
      <p:sp>
        <p:nvSpPr>
          <p:cNvPr id="10249" name="Oval 50"/>
          <p:cNvSpPr>
            <a:spLocks noChangeArrowheads="1"/>
          </p:cNvSpPr>
          <p:nvPr/>
        </p:nvSpPr>
        <p:spPr bwMode="auto">
          <a:xfrm>
            <a:off x="468313" y="1341438"/>
            <a:ext cx="1584325" cy="143986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0250" name="Line 124"/>
          <p:cNvSpPr>
            <a:spLocks noChangeShapeType="1"/>
          </p:cNvSpPr>
          <p:nvPr/>
        </p:nvSpPr>
        <p:spPr bwMode="auto">
          <a:xfrm>
            <a:off x="250825" y="5445125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Text Box 144"/>
          <p:cNvSpPr txBox="1">
            <a:spLocks noChangeArrowheads="1"/>
          </p:cNvSpPr>
          <p:nvPr/>
        </p:nvSpPr>
        <p:spPr bwMode="auto">
          <a:xfrm>
            <a:off x="2124075" y="23495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258888" y="2060575"/>
            <a:ext cx="0" cy="187325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TextBox 36"/>
          <p:cNvSpPr txBox="1">
            <a:spLocks noChangeArrowheads="1"/>
          </p:cNvSpPr>
          <p:nvPr/>
        </p:nvSpPr>
        <p:spPr bwMode="auto">
          <a:xfrm>
            <a:off x="1547813" y="3789363"/>
            <a:ext cx="720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F</a:t>
            </a:r>
            <a:r>
              <a:rPr lang="ru-RU" sz="3600" b="1" baseline="-25000"/>
              <a:t>т</a:t>
            </a:r>
            <a:endParaRPr lang="ru-RU" sz="3600" b="1"/>
          </a:p>
        </p:txBody>
      </p:sp>
      <p:cxnSp>
        <p:nvCxnSpPr>
          <p:cNvPr id="39" name="Прямая со стрелкой 38"/>
          <p:cNvCxnSpPr>
            <a:endCxn id="10253" idx="0"/>
          </p:cNvCxnSpPr>
          <p:nvPr/>
        </p:nvCxnSpPr>
        <p:spPr>
          <a:xfrm>
            <a:off x="1619250" y="3789363"/>
            <a:ext cx="2889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339975" y="1773238"/>
            <a:ext cx="0" cy="9350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627313" y="2420938"/>
            <a:ext cx="1809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3227627" y="1143962"/>
            <a:ext cx="5689600" cy="3477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000099"/>
                </a:solidFill>
              </a:rPr>
              <a:t>Свободное падение </a:t>
            </a:r>
            <a:r>
              <a:rPr lang="ru-RU" sz="4400" b="1" dirty="0"/>
              <a:t>– это движение </a:t>
            </a:r>
            <a:r>
              <a:rPr lang="ru-RU" sz="4400" b="1" dirty="0" smtClean="0"/>
              <a:t>тел под </a:t>
            </a:r>
            <a:r>
              <a:rPr lang="ru-RU" sz="4400" b="1" dirty="0"/>
              <a:t>действием силы </a:t>
            </a:r>
            <a:r>
              <a:rPr lang="ru-RU" sz="4400" b="1" dirty="0" smtClean="0"/>
              <a:t>тяжести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1143000"/>
          </a:xfrm>
        </p:spPr>
        <p:txBody>
          <a:bodyPr/>
          <a:lstStyle/>
          <a:p>
            <a:r>
              <a:rPr lang="ru-RU" sz="4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Ускорение свободного падения</a:t>
            </a:r>
          </a:p>
        </p:txBody>
      </p:sp>
      <p:sp>
        <p:nvSpPr>
          <p:cNvPr id="11267" name="Oval 50"/>
          <p:cNvSpPr>
            <a:spLocks noChangeArrowheads="1"/>
          </p:cNvSpPr>
          <p:nvPr/>
        </p:nvSpPr>
        <p:spPr bwMode="auto">
          <a:xfrm>
            <a:off x="242888" y="1557338"/>
            <a:ext cx="1785937" cy="136366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1268" name="Line 124"/>
          <p:cNvSpPr>
            <a:spLocks noChangeShapeType="1"/>
          </p:cNvSpPr>
          <p:nvPr/>
        </p:nvSpPr>
        <p:spPr bwMode="auto">
          <a:xfrm>
            <a:off x="0" y="5445125"/>
            <a:ext cx="26781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Text Box 144"/>
          <p:cNvSpPr txBox="1">
            <a:spLocks noChangeArrowheads="1"/>
          </p:cNvSpPr>
          <p:nvPr/>
        </p:nvSpPr>
        <p:spPr bwMode="auto">
          <a:xfrm>
            <a:off x="2109788" y="2513013"/>
            <a:ext cx="5683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136650" y="2238375"/>
            <a:ext cx="0" cy="1774825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1460500" y="3876675"/>
            <a:ext cx="8112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F</a:t>
            </a:r>
            <a:r>
              <a:rPr lang="ru-RU" sz="3600" b="1" baseline="-25000"/>
              <a:t>т</a:t>
            </a:r>
            <a:endParaRPr lang="ru-RU" sz="3600" b="1"/>
          </a:p>
        </p:txBody>
      </p:sp>
      <p:cxnSp>
        <p:nvCxnSpPr>
          <p:cNvPr id="10" name="Прямая со стрелкой 9"/>
          <p:cNvCxnSpPr>
            <a:endCxn id="11271" idx="0"/>
          </p:cNvCxnSpPr>
          <p:nvPr/>
        </p:nvCxnSpPr>
        <p:spPr>
          <a:xfrm>
            <a:off x="1541463" y="3876675"/>
            <a:ext cx="32543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68538" y="1916113"/>
            <a:ext cx="0" cy="8874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195513" y="2997200"/>
            <a:ext cx="3603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2195513" y="29972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</a:t>
            </a:r>
            <a:endParaRPr lang="ru-RU" sz="2400" b="1"/>
          </a:p>
        </p:txBody>
      </p:sp>
      <p:sp>
        <p:nvSpPr>
          <p:cNvPr id="11276" name="Text Box 105"/>
          <p:cNvSpPr txBox="1">
            <a:spLocks noChangeArrowheads="1"/>
          </p:cNvSpPr>
          <p:nvPr/>
        </p:nvSpPr>
        <p:spPr bwMode="auto">
          <a:xfrm>
            <a:off x="3563938" y="5589588"/>
            <a:ext cx="5040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g = 9,8</a:t>
            </a:r>
            <a:r>
              <a:rPr lang="ru-RU" sz="6000" b="1" i="1" dirty="0">
                <a:solidFill>
                  <a:srgbClr val="FF0000"/>
                </a:solidFill>
              </a:rPr>
              <a:t> м/с</a:t>
            </a:r>
            <a:r>
              <a:rPr lang="ru-RU" sz="6000" b="1" i="1" baseline="300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916238" y="1916113"/>
            <a:ext cx="0" cy="8874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2700338" y="2781300"/>
            <a:ext cx="5032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g</a:t>
            </a:r>
            <a:endParaRPr lang="ru-RU" sz="2800" b="1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771775" y="2852738"/>
            <a:ext cx="3254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92500" y="1052513"/>
            <a:ext cx="5327650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/>
              <a:t>Все тела в данном месте Земли падают с одинаковым ускорением – </a:t>
            </a:r>
            <a:r>
              <a:rPr lang="ru-RU" sz="2800" b="1" dirty="0">
                <a:solidFill>
                  <a:srgbClr val="000099"/>
                </a:solidFill>
              </a:rPr>
              <a:t>ускорением свободного </a:t>
            </a:r>
            <a:r>
              <a:rPr lang="ru-RU" sz="2800" b="1" dirty="0" smtClean="0">
                <a:solidFill>
                  <a:srgbClr val="000099"/>
                </a:solidFill>
              </a:rPr>
              <a:t>падения</a:t>
            </a:r>
            <a:endParaRPr lang="ru-RU" sz="2800" b="1" dirty="0"/>
          </a:p>
          <a:p>
            <a:pPr>
              <a:defRPr/>
            </a:pPr>
            <a:endParaRPr lang="ru-RU" sz="28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Ускорение свободного падения </a:t>
            </a:r>
            <a:r>
              <a:rPr lang="ru-RU" sz="2800" b="1" dirty="0"/>
              <a:t>– ускорение, </a:t>
            </a:r>
            <a:r>
              <a:rPr lang="ru-RU" sz="2800" b="1" dirty="0" smtClean="0"/>
              <a:t>с которым движется тело во время свободного падения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28575" y="188913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Ускорение свободного падения зависит:</a:t>
            </a:r>
          </a:p>
        </p:txBody>
      </p:sp>
      <p:sp>
        <p:nvSpPr>
          <p:cNvPr id="12291" name="Содержимое 4"/>
          <p:cNvSpPr>
            <a:spLocks noGrp="1"/>
          </p:cNvSpPr>
          <p:nvPr>
            <p:ph idx="1"/>
          </p:nvPr>
        </p:nvSpPr>
        <p:spPr>
          <a:xfrm>
            <a:off x="4067175" y="1484313"/>
            <a:ext cx="4978400" cy="51847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b="1" dirty="0" smtClean="0"/>
              <a:t>от географической широты места на поверхности Земли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b="1" dirty="0" smtClean="0"/>
              <a:t>от плотности пород, залегающих в недрах Земли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b="1" dirty="0" smtClean="0"/>
              <a:t>от высоты над Землёй (от расстояния до её центра)</a:t>
            </a:r>
          </a:p>
        </p:txBody>
      </p:sp>
      <p:pic>
        <p:nvPicPr>
          <p:cNvPr id="12292" name="Picture 2" descr="http://u9086.mass.hc.ru/%D0%A4%D0%B8%D0%B7%D0%B8%D0%BA%D0%B0_9_%D0%BA%D0%BB_%D0%9F%D0%B5%D1%80%D1%8B%D1%88%D0%BA%D0%B8%D0%BD_%D0%93%D0%94%D0%97/16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24025"/>
            <a:ext cx="3779837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6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4|1.5|1.5|1.7|1.7|1.5|1.8|1.5|1.5|1.5|1.5|1.4|1.5|1.5|1.2|2.5|2.3|1|1.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ACA8FE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2D1FE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ACA8F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2D1FE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234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Формула</vt:lpstr>
      <vt:lpstr>Презентация PowerPoint</vt:lpstr>
      <vt:lpstr>Презентация PowerPoint</vt:lpstr>
      <vt:lpstr>Цель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Ускорение свободного падения</vt:lpstr>
      <vt:lpstr>Ускорение свободного падения зависит:</vt:lpstr>
      <vt:lpstr>Ускорение свободного падения на других небесных телах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Скибицкая</dc:creator>
  <cp:lastModifiedBy>User</cp:lastModifiedBy>
  <cp:revision>138</cp:revision>
  <dcterms:created xsi:type="dcterms:W3CDTF">2007-10-20T15:26:55Z</dcterms:created>
  <dcterms:modified xsi:type="dcterms:W3CDTF">2017-05-30T06:54:32Z</dcterms:modified>
</cp:coreProperties>
</file>