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7DDD64-AF48-47E0-B926-0088CDC96C02}" type="datetimeFigureOut">
              <a:rPr lang="ru-RU" smtClean="0"/>
              <a:pPr/>
              <a:t>30.05.2017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C14CAE-06BC-4CE3-AA5C-26AC23650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леонардо да винч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000108"/>
            <a:ext cx="3437300" cy="388770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43372" y="92867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AnastasiaScript" pitchFamily="2" charset="0"/>
              </a:rPr>
              <a:t>Знания, не рожденные опытом, матерью всякой достоверности, бесплодны и полны ошибок</a:t>
            </a:r>
            <a:endParaRPr lang="ru-RU" sz="4800" dirty="0">
              <a:solidFill>
                <a:srgbClr val="002060"/>
              </a:solidFill>
              <a:latin typeface="AnastasiaScrip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286388"/>
            <a:ext cx="3150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Леонардо да Винчи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6113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Практическое задание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500174"/>
            <a:ext cx="72866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Определите объем кусочка сахара, измерив его длину ширину и высоту.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Определите массу кусочка сахара с помощью весов.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Рассчитайте плотность сахара по формуле  </a:t>
            </a:r>
            <a:r>
              <a:rPr lang="ru-RU" sz="2800" b="1" dirty="0" err="1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ρ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endParaRPr lang="ru-RU" sz="2800" dirty="0" smtClean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Результаты оформите как расчетную задачу </a:t>
            </a:r>
            <a:endParaRPr lang="ru-RU" sz="3200" dirty="0" smtClean="0">
              <a:latin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/>
            <a:endParaRPr lang="ru-R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786058"/>
            <a:ext cx="302560" cy="791311"/>
          </a:xfrm>
          <a:prstGeom prst="rect">
            <a:avLst/>
          </a:prstGeom>
          <a:noFill/>
        </p:spPr>
      </p:pic>
      <p:pic>
        <p:nvPicPr>
          <p:cNvPr id="23554" name="Picture 2" descr="http://img-2005-09.photosight.ru/11/10282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3929066"/>
            <a:ext cx="3571900" cy="2382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://office161.ru/product/00152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4786322"/>
            <a:ext cx="3892803" cy="671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71480"/>
            <a:ext cx="64733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Практическое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применение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143116"/>
            <a:ext cx="7358114" cy="419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/>
              <a:t>определение плотности почвы </a:t>
            </a:r>
            <a:r>
              <a:rPr lang="ru-RU" dirty="0" smtClean="0"/>
              <a:t>(разные растения предъявляют различные требования к плотности почвы);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определение плотности древесины </a:t>
            </a:r>
            <a:r>
              <a:rPr lang="ru-RU" dirty="0" smtClean="0"/>
              <a:t>(более тяжелая древесина, как правило, более прочная);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при расчете веса конструкций </a:t>
            </a:r>
            <a:r>
              <a:rPr lang="ru-RU" dirty="0" smtClean="0"/>
              <a:t>(зная плотность, можно оценить вес конструкции, что очень важно в строительстве для определения прочности здания);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зная плотность алюминия можно </a:t>
            </a:r>
            <a:r>
              <a:rPr lang="ru-RU" b="1" dirty="0" smtClean="0"/>
              <a:t>рассчитать  вес линии электропередачи, </a:t>
            </a:r>
            <a:r>
              <a:rPr lang="ru-RU" dirty="0" smtClean="0"/>
              <a:t>чтобы рассчитать расстояние между опорами, столбами.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0557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357166"/>
            <a:ext cx="8286808" cy="6054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357259" y="642918"/>
            <a:ext cx="64684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Домашнее задание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5429264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§ 22, задание стр. 64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7858148" y="5857892"/>
            <a:ext cx="928694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253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428604"/>
            <a:ext cx="7810523" cy="585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42910" y="500042"/>
            <a:ext cx="7922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урок!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928670"/>
            <a:ext cx="8929718" cy="4143404"/>
            <a:chOff x="214282" y="1214422"/>
            <a:chExt cx="8929718" cy="4143404"/>
          </a:xfrm>
        </p:grpSpPr>
        <p:pic>
          <p:nvPicPr>
            <p:cNvPr id="4" name="Рисунок 3" descr="wooden-raft-clipart-1.jp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282" y="1214422"/>
              <a:ext cx="3748118" cy="3962400"/>
            </a:xfrm>
            <a:prstGeom prst="rect">
              <a:avLst/>
            </a:prstGeom>
          </p:spPr>
        </p:pic>
        <p:grpSp>
          <p:nvGrpSpPr>
            <p:cNvPr id="13" name="Группа 12"/>
            <p:cNvGrpSpPr/>
            <p:nvPr/>
          </p:nvGrpSpPr>
          <p:grpSpPr>
            <a:xfrm>
              <a:off x="3214678" y="2000240"/>
              <a:ext cx="5929322" cy="3357586"/>
              <a:chOff x="3214678" y="2000240"/>
              <a:chExt cx="5929322" cy="3357586"/>
            </a:xfrm>
          </p:grpSpPr>
          <p:pic>
            <p:nvPicPr>
              <p:cNvPr id="5" name="Рисунок 4" descr="i (1).jpg"/>
              <p:cNvPicPr>
                <a:picLocks noChangeAspect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214678" y="2500306"/>
                <a:ext cx="2571768" cy="2571768"/>
              </a:xfrm>
              <a:prstGeom prst="rect">
                <a:avLst/>
              </a:prstGeom>
            </p:spPr>
          </p:pic>
          <p:pic>
            <p:nvPicPr>
              <p:cNvPr id="6" name="Рисунок 5" descr="comma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143504" y="2143116"/>
                <a:ext cx="509584" cy="714370"/>
              </a:xfrm>
              <a:prstGeom prst="rect">
                <a:avLst/>
              </a:prstGeom>
            </p:spPr>
          </p:pic>
          <p:pic>
            <p:nvPicPr>
              <p:cNvPr id="7" name="Рисунок 6" descr="comma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714876" y="2143116"/>
                <a:ext cx="509584" cy="714370"/>
              </a:xfrm>
              <a:prstGeom prst="rect">
                <a:avLst/>
              </a:prstGeom>
            </p:spPr>
          </p:pic>
          <p:pic>
            <p:nvPicPr>
              <p:cNvPr id="8" name="Рисунок 7" descr="i (2).jpg"/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715008" y="2000240"/>
                <a:ext cx="3428992" cy="3357586"/>
              </a:xfrm>
              <a:prstGeom prst="rect">
                <a:avLst/>
              </a:prstGeom>
            </p:spPr>
          </p:pic>
          <p:pic>
            <p:nvPicPr>
              <p:cNvPr id="9" name="Рисунок 8" descr="comma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143636" y="4643446"/>
                <a:ext cx="509584" cy="714370"/>
              </a:xfrm>
              <a:prstGeom prst="rect">
                <a:avLst/>
              </a:prstGeom>
            </p:spPr>
          </p:pic>
          <p:pic>
            <p:nvPicPr>
              <p:cNvPr id="10" name="Рисунок 9" descr="comma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715008" y="4643446"/>
                <a:ext cx="509584" cy="714370"/>
              </a:xfrm>
              <a:prstGeom prst="rect">
                <a:avLst/>
              </a:prstGeom>
            </p:spPr>
          </p:pic>
          <p:pic>
            <p:nvPicPr>
              <p:cNvPr id="12" name="Рисунок 11" descr="comma.jpg"/>
              <p:cNvPicPr>
                <a:picLocks noChangeAspect="1"/>
              </p:cNvPicPr>
              <p:nvPr/>
            </p:nvPicPr>
            <p:blipFill>
              <a:blip r:embed="rId4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215338" y="2000240"/>
                <a:ext cx="509584" cy="714370"/>
              </a:xfrm>
              <a:prstGeom prst="rect">
                <a:avLst/>
              </a:prstGeom>
            </p:spPr>
          </p:pic>
        </p:grpSp>
      </p:grpSp>
      <p:sp>
        <p:nvSpPr>
          <p:cNvPr id="15" name="Прямоугольник 14"/>
          <p:cNvSpPr/>
          <p:nvPr/>
        </p:nvSpPr>
        <p:spPr>
          <a:xfrm>
            <a:off x="500034" y="2000240"/>
            <a:ext cx="8215370" cy="28575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ПЛОТНОСТЬ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ru-RU" b="1" dirty="0" smtClean="0"/>
          </a:p>
          <a:p>
            <a:pPr>
              <a:lnSpc>
                <a:spcPct val="200000"/>
              </a:lnSpc>
            </a:pPr>
            <a:r>
              <a:rPr lang="ru-RU" b="1" dirty="0" smtClean="0"/>
              <a:t>Цель </a:t>
            </a:r>
            <a:r>
              <a:rPr lang="ru-RU" dirty="0" smtClean="0"/>
              <a:t>: выяснить физический смысл плотности</a:t>
            </a:r>
          </a:p>
          <a:p>
            <a:pPr>
              <a:lnSpc>
                <a:spcPct val="200000"/>
              </a:lnSpc>
            </a:pPr>
            <a:endParaRPr lang="ru-RU" dirty="0" smtClean="0"/>
          </a:p>
          <a:p>
            <a:pPr>
              <a:lnSpc>
                <a:spcPct val="200000"/>
              </a:lnSpc>
            </a:pP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b="1" dirty="0" smtClean="0"/>
              <a:t>Задачи: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dirty="0" smtClean="0"/>
              <a:t> дать определение плотности вещества как физической величины;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dirty="0" smtClean="0"/>
              <a:t> научиться ее определять;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dirty="0" smtClean="0"/>
              <a:t> выяснить практическое применение</a:t>
            </a: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71438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643050"/>
            <a:ext cx="4429154" cy="4429156"/>
          </a:xfrm>
          <a:prstGeom prst="rect">
            <a:avLst/>
          </a:prstGeom>
          <a:noFill/>
        </p:spPr>
      </p:pic>
      <p:pic>
        <p:nvPicPr>
          <p:cNvPr id="15364" name="Picture 4" descr="Картинки по запросу набор калориметрических тел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643182"/>
            <a:ext cx="3190896" cy="239317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472" y="64291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Уравновесьте весы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Взвесьте два цилиндра равного объема, но изготовленные из разных веществ.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Сделайте вывод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etod-kopilka.ru/images/doc/21/15289/img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642918"/>
            <a:ext cx="7429552" cy="5572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75009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Разные вещества могут иметь разную плотность.</a:t>
            </a:r>
          </a:p>
          <a:p>
            <a:r>
              <a:rPr lang="ru-RU" sz="2000" dirty="0" smtClean="0"/>
              <a:t>Например:</a:t>
            </a:r>
          </a:p>
          <a:p>
            <a:r>
              <a:rPr lang="ru-RU" sz="2000" dirty="0" smtClean="0"/>
              <a:t> </a:t>
            </a:r>
            <a:r>
              <a:rPr lang="ru-RU" sz="2000" u="sng" dirty="0" smtClean="0"/>
              <a:t>алюминий </a:t>
            </a:r>
            <a:r>
              <a:rPr lang="ru-RU" sz="2000" dirty="0" smtClean="0"/>
              <a:t>объемом 1м</a:t>
            </a:r>
            <a:r>
              <a:rPr lang="ru-RU" sz="2000" baseline="30000" dirty="0" smtClean="0"/>
              <a:t>3  </a:t>
            </a:r>
            <a:r>
              <a:rPr lang="ru-RU" sz="2000" dirty="0" smtClean="0"/>
              <a:t>  имеет массу </a:t>
            </a:r>
            <a:r>
              <a:rPr lang="ru-RU" sz="2000" u="sng" dirty="0" smtClean="0"/>
              <a:t>2700 кг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а </a:t>
            </a:r>
            <a:r>
              <a:rPr lang="ru-RU" sz="2000" u="sng" dirty="0" smtClean="0"/>
              <a:t>вода</a:t>
            </a:r>
            <a:r>
              <a:rPr lang="ru-RU" sz="2000" dirty="0" smtClean="0"/>
              <a:t> такого же объема (1 м</a:t>
            </a:r>
            <a:r>
              <a:rPr lang="ru-RU" sz="2000" baseline="30000" dirty="0" smtClean="0"/>
              <a:t>3 </a:t>
            </a:r>
            <a:r>
              <a:rPr lang="ru-RU" sz="2000" dirty="0" smtClean="0"/>
              <a:t>)  имеет массу </a:t>
            </a:r>
            <a:r>
              <a:rPr lang="ru-RU" sz="2000" u="sng" dirty="0" smtClean="0"/>
              <a:t>1000 кг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3143248"/>
            <a:ext cx="7072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Плотность показывает какую массу имеет вещество в объеме 1м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(или 1 см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857232"/>
            <a:ext cx="75009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Чтобы найти плотность вещества надо массу тела разделить на его объем.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143248"/>
            <a:ext cx="70723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Плотность – это физическая величина, которая равна отношению массы тела к его объему.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373" y="642918"/>
            <a:ext cx="824777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масса тела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5400" spc="50" dirty="0" smtClean="0">
                <a:ln w="11430"/>
              </a:rPr>
              <a:t>кг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объем тела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5400" dirty="0" smtClean="0"/>
              <a:t>м</a:t>
            </a:r>
            <a:r>
              <a:rPr lang="ru-RU" sz="5400" baseline="30000" dirty="0" smtClean="0"/>
              <a:t>3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ρ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(греческая буква «</a:t>
            </a:r>
            <a:r>
              <a:rPr lang="ru-RU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»)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плотность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5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кг/</a:t>
            </a:r>
            <a:r>
              <a:rPr lang="ru-RU" sz="5400" dirty="0" smtClean="0"/>
              <a:t>м</a:t>
            </a:r>
            <a:r>
              <a:rPr lang="ru-RU" sz="5400" baseline="30000" dirty="0" smtClean="0"/>
              <a:t>3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071802" y="4357694"/>
            <a:ext cx="2928958" cy="1928826"/>
            <a:chOff x="3071802" y="4357694"/>
            <a:chExt cx="2928958" cy="192882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071802" y="4357694"/>
              <a:ext cx="2928958" cy="192882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34" name="Rectangle 2"/>
            <p:cNvSpPr>
              <a:spLocks noChangeArrowheads="1"/>
            </p:cNvSpPr>
            <p:nvPr/>
          </p:nvSpPr>
          <p:spPr bwMode="auto">
            <a:xfrm>
              <a:off x="3571868" y="4643446"/>
              <a:ext cx="2000264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7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ρ</a:t>
              </a:r>
              <a:r>
                <a:rPr kumimoji="0" lang="ru-RU" sz="7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</a:t>
              </a:r>
              <a:r>
                <a:rPr kumimoji="0" lang="ru-RU" sz="7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8433" name="Picture 1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4500570"/>
              <a:ext cx="619125" cy="16192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785795"/>
            <a:ext cx="750099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Выразите плотность в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кг/</a:t>
            </a:r>
            <a:r>
              <a:rPr lang="ru-RU" sz="2000" b="1" dirty="0" smtClean="0"/>
              <a:t>м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2,7 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г/</a:t>
            </a:r>
            <a:r>
              <a:rPr lang="ru-RU" sz="2000" dirty="0" smtClean="0"/>
              <a:t>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=</a:t>
            </a:r>
          </a:p>
          <a:p>
            <a:endParaRPr lang="ru-RU" sz="2000" dirty="0" smtClean="0"/>
          </a:p>
          <a:p>
            <a:r>
              <a:rPr lang="ru-RU" sz="2000" dirty="0" smtClean="0"/>
              <a:t>1 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г/</a:t>
            </a:r>
            <a:r>
              <a:rPr lang="ru-RU" sz="2000" dirty="0" smtClean="0"/>
              <a:t>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=</a:t>
            </a:r>
          </a:p>
          <a:p>
            <a:endParaRPr lang="ru-RU" sz="2000" dirty="0" smtClean="0"/>
          </a:p>
          <a:p>
            <a:r>
              <a:rPr lang="ru-RU" sz="2000" dirty="0" smtClean="0"/>
              <a:t>0,59 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г/</a:t>
            </a:r>
            <a:r>
              <a:rPr lang="ru-RU" sz="2000" dirty="0" smtClean="0"/>
              <a:t>м</a:t>
            </a:r>
            <a:r>
              <a:rPr lang="ru-RU" sz="2000" baseline="30000" dirty="0" smtClean="0"/>
              <a:t>3 </a:t>
            </a:r>
            <a:r>
              <a:rPr lang="ru-RU" sz="2000" dirty="0" smtClean="0"/>
              <a:t> =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/>
              <a:t>Выразите плотность в </a:t>
            </a:r>
            <a:r>
              <a:rPr lang="ru-RU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г/с</a:t>
            </a:r>
            <a:r>
              <a:rPr lang="ru-RU" sz="2000" b="1" dirty="0" smtClean="0"/>
              <a:t>м</a:t>
            </a:r>
            <a:r>
              <a:rPr lang="ru-RU" sz="2000" b="1" baseline="30000" dirty="0" smtClean="0"/>
              <a:t>3</a:t>
            </a:r>
            <a:r>
              <a:rPr lang="ru-RU" sz="2000" b="1" dirty="0" smtClean="0"/>
              <a:t> 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900 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кг/</a:t>
            </a:r>
            <a:r>
              <a:rPr lang="ru-RU" sz="2000" dirty="0" smtClean="0"/>
              <a:t>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=</a:t>
            </a:r>
          </a:p>
          <a:p>
            <a:endParaRPr lang="ru-RU" sz="2000" dirty="0" smtClean="0"/>
          </a:p>
          <a:p>
            <a:r>
              <a:rPr lang="ru-RU" sz="2000" dirty="0" smtClean="0"/>
              <a:t>13600 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кг/</a:t>
            </a:r>
            <a:r>
              <a:rPr lang="ru-RU" sz="2000" dirty="0" smtClean="0"/>
              <a:t>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=</a:t>
            </a:r>
          </a:p>
          <a:p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571612"/>
            <a:ext cx="27751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2700 </a:t>
            </a:r>
            <a:r>
              <a:rPr lang="ru-RU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кг/</a:t>
            </a:r>
            <a:r>
              <a:rPr lang="ru-RU" sz="3200" dirty="0" smtClean="0">
                <a:solidFill>
                  <a:srgbClr val="C00000"/>
                </a:solidFill>
              </a:rPr>
              <a:t>м</a:t>
            </a:r>
            <a:r>
              <a:rPr lang="ru-RU" sz="3200" baseline="30000" dirty="0" smtClean="0">
                <a:solidFill>
                  <a:srgbClr val="C00000"/>
                </a:solidFill>
              </a:rPr>
              <a:t>3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7" y="2143116"/>
            <a:ext cx="27751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00 </a:t>
            </a:r>
            <a:r>
              <a:rPr lang="ru-RU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кг/</a:t>
            </a:r>
            <a:r>
              <a:rPr lang="ru-RU" sz="3200" dirty="0" smtClean="0">
                <a:solidFill>
                  <a:srgbClr val="C00000"/>
                </a:solidFill>
              </a:rPr>
              <a:t>м</a:t>
            </a:r>
            <a:r>
              <a:rPr lang="ru-RU" sz="3200" baseline="30000" dirty="0" smtClean="0">
                <a:solidFill>
                  <a:srgbClr val="C00000"/>
                </a:solidFill>
              </a:rPr>
              <a:t>3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786058"/>
            <a:ext cx="24769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59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 </a:t>
            </a:r>
            <a:r>
              <a:rPr lang="ru-RU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кг/</a:t>
            </a:r>
            <a:r>
              <a:rPr lang="ru-RU" sz="3200" dirty="0" smtClean="0">
                <a:solidFill>
                  <a:srgbClr val="C00000"/>
                </a:solidFill>
              </a:rPr>
              <a:t>м</a:t>
            </a:r>
            <a:r>
              <a:rPr lang="ru-RU" sz="3200" baseline="30000" dirty="0" smtClean="0">
                <a:solidFill>
                  <a:srgbClr val="C00000"/>
                </a:solidFill>
              </a:rPr>
              <a:t>3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1293" y="4643446"/>
            <a:ext cx="23102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0,9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г/с</a:t>
            </a:r>
            <a:r>
              <a:rPr lang="ru-RU" sz="3200" dirty="0" smtClean="0">
                <a:solidFill>
                  <a:srgbClr val="C00000"/>
                </a:solidFill>
              </a:rPr>
              <a:t>м</a:t>
            </a:r>
            <a:r>
              <a:rPr lang="ru-RU" sz="3200" baseline="30000" dirty="0" smtClean="0">
                <a:solidFill>
                  <a:srgbClr val="C00000"/>
                </a:solidFill>
              </a:rPr>
              <a:t>3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97967" y="5286388"/>
            <a:ext cx="26084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13,6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г/с</a:t>
            </a:r>
            <a:r>
              <a:rPr lang="ru-RU" sz="3200" dirty="0" smtClean="0">
                <a:solidFill>
                  <a:srgbClr val="C00000"/>
                </a:solidFill>
              </a:rPr>
              <a:t>м</a:t>
            </a:r>
            <a:r>
              <a:rPr lang="ru-RU" sz="3200" baseline="30000" dirty="0" smtClean="0">
                <a:solidFill>
                  <a:srgbClr val="C00000"/>
                </a:solidFill>
              </a:rPr>
              <a:t>3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1571612"/>
            <a:ext cx="23679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алюминий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2214554"/>
            <a:ext cx="11641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2857496"/>
            <a:ext cx="28055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водяной пар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643446"/>
            <a:ext cx="37224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</a:t>
            </a:r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асло машинное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5357826"/>
            <a:ext cx="12875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ртуть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250</TotalTime>
  <Words>323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стас</dc:creator>
  <cp:lastModifiedBy>стас</cp:lastModifiedBy>
  <cp:revision>30</cp:revision>
  <dcterms:created xsi:type="dcterms:W3CDTF">2017-05-15T11:14:39Z</dcterms:created>
  <dcterms:modified xsi:type="dcterms:W3CDTF">2017-05-30T16:29:48Z</dcterms:modified>
</cp:coreProperties>
</file>