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52" r:id="rId2"/>
    <p:sldMasterId id="2147483651" r:id="rId3"/>
  </p:sldMasterIdLst>
  <p:notesMasterIdLst>
    <p:notesMasterId r:id="rId116"/>
  </p:notesMasterIdLst>
  <p:handoutMasterIdLst>
    <p:handoutMasterId r:id="rId117"/>
  </p:handoutMasterIdLst>
  <p:sldIdLst>
    <p:sldId id="979" r:id="rId4"/>
    <p:sldId id="1517" r:id="rId5"/>
    <p:sldId id="1540" r:id="rId6"/>
    <p:sldId id="1198" r:id="rId7"/>
    <p:sldId id="1392" r:id="rId8"/>
    <p:sldId id="1340" r:id="rId9"/>
    <p:sldId id="1339" r:id="rId10"/>
    <p:sldId id="1341" r:id="rId11"/>
    <p:sldId id="1336" r:id="rId12"/>
    <p:sldId id="1493" r:id="rId13"/>
    <p:sldId id="1337" r:id="rId14"/>
    <p:sldId id="1460" r:id="rId15"/>
    <p:sldId id="1233" r:id="rId16"/>
    <p:sldId id="936" r:id="rId17"/>
    <p:sldId id="1234" r:id="rId18"/>
    <p:sldId id="1195" r:id="rId19"/>
    <p:sldId id="1382" r:id="rId20"/>
    <p:sldId id="1383" r:id="rId21"/>
    <p:sldId id="951" r:id="rId22"/>
    <p:sldId id="1410" r:id="rId23"/>
    <p:sldId id="1260" r:id="rId24"/>
    <p:sldId id="1261" r:id="rId25"/>
    <p:sldId id="1127" r:id="rId26"/>
    <p:sldId id="1226" r:id="rId27"/>
    <p:sldId id="1492" r:id="rId28"/>
    <p:sldId id="1178" r:id="rId29"/>
    <p:sldId id="1256" r:id="rId30"/>
    <p:sldId id="1411" r:id="rId31"/>
    <p:sldId id="954" r:id="rId32"/>
    <p:sldId id="1217" r:id="rId33"/>
    <p:sldId id="1158" r:id="rId34"/>
    <p:sldId id="1225" r:id="rId35"/>
    <p:sldId id="1128" r:id="rId36"/>
    <p:sldId id="1264" r:id="rId37"/>
    <p:sldId id="898" r:id="rId38"/>
    <p:sldId id="994" r:id="rId39"/>
    <p:sldId id="899" r:id="rId40"/>
    <p:sldId id="1251" r:id="rId41"/>
    <p:sldId id="901" r:id="rId42"/>
    <p:sldId id="1252" r:id="rId43"/>
    <p:sldId id="1344" r:id="rId44"/>
    <p:sldId id="995" r:id="rId45"/>
    <p:sldId id="1245" r:id="rId46"/>
    <p:sldId id="1475" r:id="rId47"/>
    <p:sldId id="1350" r:id="rId48"/>
    <p:sldId id="1476" r:id="rId49"/>
    <p:sldId id="1441" r:id="rId50"/>
    <p:sldId id="855" r:id="rId51"/>
    <p:sldId id="1165" r:id="rId52"/>
    <p:sldId id="859" r:id="rId53"/>
    <p:sldId id="1479" r:id="rId54"/>
    <p:sldId id="686" r:id="rId55"/>
    <p:sldId id="975" r:id="rId56"/>
    <p:sldId id="1359" r:id="rId57"/>
    <p:sldId id="1433" r:id="rId58"/>
    <p:sldId id="1522" r:id="rId59"/>
    <p:sldId id="1537" r:id="rId60"/>
    <p:sldId id="967" r:id="rId61"/>
    <p:sldId id="1390" r:id="rId62"/>
    <p:sldId id="1149" r:id="rId63"/>
    <p:sldId id="641" r:id="rId64"/>
    <p:sldId id="766" r:id="rId65"/>
    <p:sldId id="642" r:id="rId66"/>
    <p:sldId id="552" r:id="rId67"/>
    <p:sldId id="1519" r:id="rId68"/>
    <p:sldId id="1173" r:id="rId69"/>
    <p:sldId id="1174" r:id="rId70"/>
    <p:sldId id="1175" r:id="rId71"/>
    <p:sldId id="1176" r:id="rId72"/>
    <p:sldId id="1177" r:id="rId73"/>
    <p:sldId id="1194" r:id="rId74"/>
    <p:sldId id="1254" r:id="rId75"/>
    <p:sldId id="998" r:id="rId76"/>
    <p:sldId id="999" r:id="rId77"/>
    <p:sldId id="1000" r:id="rId78"/>
    <p:sldId id="1002" r:id="rId79"/>
    <p:sldId id="1208" r:id="rId80"/>
    <p:sldId id="1004" r:id="rId81"/>
    <p:sldId id="1117" r:id="rId82"/>
    <p:sldId id="1007" r:id="rId83"/>
    <p:sldId id="1008" r:id="rId84"/>
    <p:sldId id="1009" r:id="rId85"/>
    <p:sldId id="1471" r:id="rId86"/>
    <p:sldId id="1219" r:id="rId87"/>
    <p:sldId id="1372" r:id="rId88"/>
    <p:sldId id="1011" r:id="rId89"/>
    <p:sldId id="1013" r:id="rId90"/>
    <p:sldId id="1014" r:id="rId91"/>
    <p:sldId id="1289" r:id="rId92"/>
    <p:sldId id="1369" r:id="rId93"/>
    <p:sldId id="1024" r:id="rId94"/>
    <p:sldId id="1285" r:id="rId95"/>
    <p:sldId id="1131" r:id="rId96"/>
    <p:sldId id="1027" r:id="rId97"/>
    <p:sldId id="1032" r:id="rId98"/>
    <p:sldId id="1034" r:id="rId99"/>
    <p:sldId id="1286" r:id="rId100"/>
    <p:sldId id="1235" r:id="rId101"/>
    <p:sldId id="1037" r:id="rId102"/>
    <p:sldId id="1036" r:id="rId103"/>
    <p:sldId id="1150" r:id="rId104"/>
    <p:sldId id="1044" r:id="rId105"/>
    <p:sldId id="1288" r:id="rId106"/>
    <p:sldId id="1059" r:id="rId107"/>
    <p:sldId id="1159" r:id="rId108"/>
    <p:sldId id="1265" r:id="rId109"/>
    <p:sldId id="1243" r:id="rId110"/>
    <p:sldId id="1111" r:id="rId111"/>
    <p:sldId id="1507" r:id="rId112"/>
    <p:sldId id="1497" r:id="rId113"/>
    <p:sldId id="1541" r:id="rId114"/>
    <p:sldId id="1435" r:id="rId11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3C"/>
    <a:srgbClr val="002850"/>
    <a:srgbClr val="FFD60E"/>
    <a:srgbClr val="FF9966"/>
    <a:srgbClr val="FF5050"/>
    <a:srgbClr val="FF6600"/>
    <a:srgbClr val="FF9900"/>
    <a:srgbClr val="BBE0E3"/>
    <a:srgbClr val="CC33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2058" autoAdjust="0"/>
  </p:normalViewPr>
  <p:slideViewPr>
    <p:cSldViewPr>
      <p:cViewPr varScale="1">
        <p:scale>
          <a:sx n="73" d="100"/>
          <a:sy n="73" d="100"/>
        </p:scale>
        <p:origin x="176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notesViewPr>
    <p:cSldViewPr>
      <p:cViewPr varScale="1">
        <p:scale>
          <a:sx n="64" d="100"/>
          <a:sy n="64" d="100"/>
        </p:scale>
        <p:origin x="-1938" y="-96"/>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handoutMaster" Target="handoutMasters/handout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170238" cy="479425"/>
          </a:xfrm>
          <a:prstGeom prst="rect">
            <a:avLst/>
          </a:prstGeom>
          <a:noFill/>
          <a:ln>
            <a:noFill/>
          </a:ln>
          <a:effectLst/>
        </p:spPr>
        <p:txBody>
          <a:bodyPr vert="horz" wrap="square" lIns="97339" tIns="48669" rIns="97339" bIns="48669" numCol="1" anchor="t" anchorCtr="0" compatLnSpc="1">
            <a:prstTxWarp prst="textNoShape">
              <a:avLst/>
            </a:prstTxWarp>
          </a:bodyPr>
          <a:lstStyle>
            <a:lvl1pPr defTabSz="974725">
              <a:defRPr sz="1300"/>
            </a:lvl1pPr>
          </a:lstStyle>
          <a:p>
            <a:pPr>
              <a:defRPr/>
            </a:pPr>
            <a:endParaRPr lang="en-US"/>
          </a:p>
        </p:txBody>
      </p:sp>
      <p:sp>
        <p:nvSpPr>
          <p:cNvPr id="82947" name="Rectangle 3"/>
          <p:cNvSpPr>
            <a:spLocks noGrp="1" noChangeArrowheads="1"/>
          </p:cNvSpPr>
          <p:nvPr>
            <p:ph type="dt" sz="quarter" idx="1"/>
          </p:nvPr>
        </p:nvSpPr>
        <p:spPr bwMode="auto">
          <a:xfrm>
            <a:off x="4144963" y="0"/>
            <a:ext cx="3170237" cy="479425"/>
          </a:xfrm>
          <a:prstGeom prst="rect">
            <a:avLst/>
          </a:prstGeom>
          <a:noFill/>
          <a:ln>
            <a:noFill/>
          </a:ln>
          <a:effectLst/>
        </p:spPr>
        <p:txBody>
          <a:bodyPr vert="horz" wrap="square" lIns="97339" tIns="48669" rIns="97339" bIns="48669" numCol="1" anchor="t" anchorCtr="0" compatLnSpc="1">
            <a:prstTxWarp prst="textNoShape">
              <a:avLst/>
            </a:prstTxWarp>
          </a:bodyPr>
          <a:lstStyle>
            <a:lvl1pPr algn="r" defTabSz="974725">
              <a:defRPr sz="1300"/>
            </a:lvl1pPr>
          </a:lstStyle>
          <a:p>
            <a:pPr>
              <a:defRPr/>
            </a:pPr>
            <a:endParaRPr lang="en-US"/>
          </a:p>
        </p:txBody>
      </p:sp>
      <p:sp>
        <p:nvSpPr>
          <p:cNvPr id="82948" name="Rectangle 4"/>
          <p:cNvSpPr>
            <a:spLocks noGrp="1" noChangeArrowheads="1"/>
          </p:cNvSpPr>
          <p:nvPr>
            <p:ph type="ftr" sz="quarter" idx="2"/>
          </p:nvPr>
        </p:nvSpPr>
        <p:spPr bwMode="auto">
          <a:xfrm>
            <a:off x="0" y="9121775"/>
            <a:ext cx="3170238" cy="479425"/>
          </a:xfrm>
          <a:prstGeom prst="rect">
            <a:avLst/>
          </a:prstGeom>
          <a:noFill/>
          <a:ln>
            <a:noFill/>
          </a:ln>
          <a:effectLst/>
        </p:spPr>
        <p:txBody>
          <a:bodyPr vert="horz" wrap="square" lIns="97339" tIns="48669" rIns="97339" bIns="48669" numCol="1" anchor="b" anchorCtr="0" compatLnSpc="1">
            <a:prstTxWarp prst="textNoShape">
              <a:avLst/>
            </a:prstTxWarp>
          </a:bodyPr>
          <a:lstStyle>
            <a:lvl1pPr defTabSz="974725">
              <a:defRPr sz="1300"/>
            </a:lvl1pPr>
          </a:lstStyle>
          <a:p>
            <a:pPr>
              <a:defRPr/>
            </a:pPr>
            <a:endParaRPr lang="en-US"/>
          </a:p>
        </p:txBody>
      </p:sp>
      <p:sp>
        <p:nvSpPr>
          <p:cNvPr id="82949" name="Rectangle 5"/>
          <p:cNvSpPr>
            <a:spLocks noGrp="1" noChangeArrowheads="1"/>
          </p:cNvSpPr>
          <p:nvPr>
            <p:ph type="sldNum" sz="quarter" idx="3"/>
          </p:nvPr>
        </p:nvSpPr>
        <p:spPr bwMode="auto">
          <a:xfrm>
            <a:off x="4144963" y="9121775"/>
            <a:ext cx="3170237" cy="479425"/>
          </a:xfrm>
          <a:prstGeom prst="rect">
            <a:avLst/>
          </a:prstGeom>
          <a:noFill/>
          <a:ln>
            <a:noFill/>
          </a:ln>
          <a:effectLst/>
        </p:spPr>
        <p:txBody>
          <a:bodyPr vert="horz" wrap="square" lIns="97339" tIns="48669" rIns="97339" bIns="48669" numCol="1" anchor="b" anchorCtr="0" compatLnSpc="1">
            <a:prstTxWarp prst="textNoShape">
              <a:avLst/>
            </a:prstTxWarp>
          </a:bodyPr>
          <a:lstStyle>
            <a:lvl1pPr algn="r" defTabSz="974725">
              <a:defRPr sz="1300"/>
            </a:lvl1pPr>
          </a:lstStyle>
          <a:p>
            <a:pPr>
              <a:defRPr/>
            </a:pPr>
            <a:fld id="{56DFAA9D-F632-4874-891E-01A40863AA3E}" type="slidenum">
              <a:rPr lang="en-US" altLang="en-US"/>
              <a:pPr>
                <a:defRPr/>
              </a:pPr>
              <a:t>‹#›</a:t>
            </a:fld>
            <a:endParaRPr lang="en-US" altLang="en-US"/>
          </a:p>
        </p:txBody>
      </p:sp>
    </p:spTree>
    <p:extLst>
      <p:ext uri="{BB962C8B-B14F-4D97-AF65-F5344CB8AC3E}">
        <p14:creationId xmlns:p14="http://schemas.microsoft.com/office/powerpoint/2010/main" val="263360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170238" cy="479425"/>
          </a:xfrm>
          <a:prstGeom prst="rect">
            <a:avLst/>
          </a:prstGeom>
          <a:noFill/>
          <a:ln>
            <a:noFill/>
          </a:ln>
          <a:effectLst/>
        </p:spPr>
        <p:txBody>
          <a:bodyPr vert="horz" wrap="square" lIns="97339" tIns="48669" rIns="97339" bIns="48669" numCol="1" anchor="t" anchorCtr="0" compatLnSpc="1">
            <a:prstTxWarp prst="textNoShape">
              <a:avLst/>
            </a:prstTxWarp>
          </a:bodyPr>
          <a:lstStyle>
            <a:lvl1pPr defTabSz="974725">
              <a:defRPr sz="1300"/>
            </a:lvl1pPr>
          </a:lstStyle>
          <a:p>
            <a:pPr>
              <a:defRPr/>
            </a:pPr>
            <a:endParaRPr lang="en-US"/>
          </a:p>
        </p:txBody>
      </p:sp>
      <p:sp>
        <p:nvSpPr>
          <p:cNvPr id="47107" name="Rectangle 3"/>
          <p:cNvSpPr>
            <a:spLocks noGrp="1" noChangeArrowheads="1"/>
          </p:cNvSpPr>
          <p:nvPr>
            <p:ph type="dt" idx="1"/>
          </p:nvPr>
        </p:nvSpPr>
        <p:spPr bwMode="auto">
          <a:xfrm>
            <a:off x="4144963" y="0"/>
            <a:ext cx="3170237" cy="479425"/>
          </a:xfrm>
          <a:prstGeom prst="rect">
            <a:avLst/>
          </a:prstGeom>
          <a:noFill/>
          <a:ln>
            <a:noFill/>
          </a:ln>
          <a:effectLst/>
        </p:spPr>
        <p:txBody>
          <a:bodyPr vert="horz" wrap="square" lIns="97339" tIns="48669" rIns="97339" bIns="48669" numCol="1" anchor="t" anchorCtr="0" compatLnSpc="1">
            <a:prstTxWarp prst="textNoShape">
              <a:avLst/>
            </a:prstTxWarp>
          </a:bodyPr>
          <a:lstStyle>
            <a:lvl1pPr algn="r" defTabSz="974725">
              <a:defRPr sz="1300"/>
            </a:lvl1pPr>
          </a:lstStyle>
          <a:p>
            <a:pPr>
              <a:defRPr/>
            </a:pPr>
            <a:endParaRPr lang="en-US"/>
          </a:p>
        </p:txBody>
      </p:sp>
      <p:sp>
        <p:nvSpPr>
          <p:cNvPr id="3225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976313" y="4560888"/>
            <a:ext cx="5362575" cy="4319587"/>
          </a:xfrm>
          <a:prstGeom prst="rect">
            <a:avLst/>
          </a:prstGeom>
          <a:noFill/>
          <a:ln>
            <a:noFill/>
          </a:ln>
          <a:effectLst/>
        </p:spPr>
        <p:txBody>
          <a:bodyPr vert="horz" wrap="square" lIns="97339" tIns="48669" rIns="97339" bIns="4866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9121775"/>
            <a:ext cx="3170238" cy="479425"/>
          </a:xfrm>
          <a:prstGeom prst="rect">
            <a:avLst/>
          </a:prstGeom>
          <a:noFill/>
          <a:ln>
            <a:noFill/>
          </a:ln>
          <a:effectLst/>
        </p:spPr>
        <p:txBody>
          <a:bodyPr vert="horz" wrap="square" lIns="97339" tIns="48669" rIns="97339" bIns="48669" numCol="1" anchor="b" anchorCtr="0" compatLnSpc="1">
            <a:prstTxWarp prst="textNoShape">
              <a:avLst/>
            </a:prstTxWarp>
          </a:bodyPr>
          <a:lstStyle>
            <a:lvl1pPr defTabSz="974725">
              <a:defRPr sz="1300"/>
            </a:lvl1pPr>
          </a:lstStyle>
          <a:p>
            <a:pPr>
              <a:defRPr/>
            </a:pPr>
            <a:endParaRPr lang="en-US"/>
          </a:p>
        </p:txBody>
      </p:sp>
      <p:sp>
        <p:nvSpPr>
          <p:cNvPr id="47111" name="Rectangle 7"/>
          <p:cNvSpPr>
            <a:spLocks noGrp="1" noChangeArrowheads="1"/>
          </p:cNvSpPr>
          <p:nvPr>
            <p:ph type="sldNum" sz="quarter" idx="5"/>
          </p:nvPr>
        </p:nvSpPr>
        <p:spPr bwMode="auto">
          <a:xfrm>
            <a:off x="4144963" y="9121775"/>
            <a:ext cx="3170237" cy="479425"/>
          </a:xfrm>
          <a:prstGeom prst="rect">
            <a:avLst/>
          </a:prstGeom>
          <a:noFill/>
          <a:ln>
            <a:noFill/>
          </a:ln>
          <a:effectLst/>
        </p:spPr>
        <p:txBody>
          <a:bodyPr vert="horz" wrap="square" lIns="97339" tIns="48669" rIns="97339" bIns="48669" numCol="1" anchor="b" anchorCtr="0" compatLnSpc="1">
            <a:prstTxWarp prst="textNoShape">
              <a:avLst/>
            </a:prstTxWarp>
          </a:bodyPr>
          <a:lstStyle>
            <a:lvl1pPr algn="r" defTabSz="974725">
              <a:defRPr sz="1300"/>
            </a:lvl1pPr>
          </a:lstStyle>
          <a:p>
            <a:pPr>
              <a:defRPr/>
            </a:pPr>
            <a:fld id="{B56B7464-CCAF-4A8C-9D59-762FB0FC2153}" type="slidenum">
              <a:rPr lang="en-US" altLang="en-US"/>
              <a:pPr>
                <a:defRPr/>
              </a:pPr>
              <a:t>‹#›</a:t>
            </a:fld>
            <a:endParaRPr lang="en-US" altLang="en-US"/>
          </a:p>
        </p:txBody>
      </p:sp>
    </p:spTree>
    <p:extLst>
      <p:ext uri="{BB962C8B-B14F-4D97-AF65-F5344CB8AC3E}">
        <p14:creationId xmlns:p14="http://schemas.microsoft.com/office/powerpoint/2010/main" val="33336677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mailto:ovoskresensky@yandex.ru"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humes1.wordpress.com/2011/04/27/blog-10-leave-your-self-consciousness-with-your-sandal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humes1.wordpress.com/2011/04/27/blog-10-leave-your-self-consciousness-with-your-sandal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blog.predanie.ru/article/v-poiskah-sinteza/?fbclid=IwAR1GtenMz07JUaqs6LmGsbnT45nlaGF9z1snSgXPalGMVjca16oDmUmTPlw"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christianbook.com/Christian/Books/search/1451896477?author=William%20M.%20Ramsey&amp;detailed_search=1&amp;action=Search"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pravmir.ru/archeologia-evangelia/"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miter lim="800000"/>
            <a:headEnd/>
            <a:tailEnd/>
          </a:ln>
        </p:spPr>
        <p:txBody>
          <a:bodyPr/>
          <a:lstStyle/>
          <a:p>
            <a:fld id="{9871684F-4987-4CF3-B7BF-3615AF2D1487}" type="slidenum">
              <a:rPr lang="en-US" altLang="en-US" smtClean="0"/>
              <a:pPr/>
              <a:t>1</a:t>
            </a:fld>
            <a:endParaRPr lang="en-US" altLang="en-US" dirty="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p:spPr>
        <p:txBody>
          <a:bodyPr/>
          <a:lstStyle/>
          <a:p>
            <a:pPr eaLnBrk="1" hangingPunct="1"/>
            <a:r>
              <a:rPr lang="ru-RU" altLang="en-US" dirty="0"/>
              <a:t>Чёрный экран. Заставка перед началом семинара. Используется для настройки проектора и звукоусиления.</a:t>
            </a:r>
            <a:endParaRPr lang="en-US" altLang="en-US" dirty="0"/>
          </a:p>
        </p:txBody>
      </p:sp>
    </p:spTree>
    <p:extLst>
      <p:ext uri="{BB962C8B-B14F-4D97-AF65-F5344CB8AC3E}">
        <p14:creationId xmlns:p14="http://schemas.microsoft.com/office/powerpoint/2010/main" val="3429958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p:spPr>
        <p:txBody>
          <a:bodyPr/>
          <a:lstStyle/>
          <a:p>
            <a:r>
              <a:rPr lang="ru-RU" altLang="en-US" dirty="0"/>
              <a:t>Однако, возможно ли в принципе существование разумного основания веры, и, во-вторых, нужно ли оно? </a:t>
            </a:r>
          </a:p>
          <a:p>
            <a:r>
              <a:rPr lang="ru-RU" altLang="en-US" dirty="0"/>
              <a:t>Ответить на первый из этих двух вопросов нам поможет пример одного из апостолов (букв. «посланников») Христовых по имени Фома, поначалу скептически отнесшемуся к провозглашению воскресения Христа из мёртвых, но, на основании собственного, личного и непосредственного опыта, т.е., вполне логически и рационально пришедшего к убеждению в истинности своей веры. </a:t>
            </a:r>
          </a:p>
          <a:p>
            <a:endParaRPr lang="ru-RU" altLang="en-US" dirty="0"/>
          </a:p>
          <a:p>
            <a:r>
              <a:rPr lang="ru-RU" altLang="en-US" i="1" dirty="0"/>
              <a:t>Уверение Фомы.</a:t>
            </a:r>
            <a:r>
              <a:rPr lang="ru-RU" altLang="en-US" dirty="0"/>
              <a:t> Дионисий и мастерская. Икона из церкви Св. Троицы Павлова Обнорского монастыря. 1500 г. (ГРМ)</a:t>
            </a:r>
          </a:p>
        </p:txBody>
      </p:sp>
    </p:spTree>
    <p:extLst>
      <p:ext uri="{BB962C8B-B14F-4D97-AF65-F5344CB8AC3E}">
        <p14:creationId xmlns:p14="http://schemas.microsoft.com/office/powerpoint/2010/main" val="401147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a:ln>
            <a:miter lim="800000"/>
            <a:headEnd/>
            <a:tailEnd/>
          </a:ln>
        </p:spPr>
        <p:txBody>
          <a:bodyPr/>
          <a:lstStyle/>
          <a:p>
            <a:fld id="{3324BA7B-261F-4056-B185-789212C5D141}" type="slidenum">
              <a:rPr lang="en-US" altLang="en-US" smtClean="0"/>
              <a:pPr/>
              <a:t>103</a:t>
            </a:fld>
            <a:endParaRPr lang="en-US" altLang="en-US"/>
          </a:p>
        </p:txBody>
      </p:sp>
      <p:sp>
        <p:nvSpPr>
          <p:cNvPr id="555011" name="Rectangle 2"/>
          <p:cNvSpPr>
            <a:spLocks noGrp="1" noChangeArrowheads="1"/>
          </p:cNvSpPr>
          <p:nvPr>
            <p:ph type="body" idx="1"/>
          </p:nvPr>
        </p:nvSpPr>
        <p:spPr>
          <a:noFill/>
        </p:spPr>
        <p:txBody>
          <a:bodyPr/>
          <a:lstStyle/>
          <a:p>
            <a:pPr>
              <a:spcBef>
                <a:spcPct val="50000"/>
              </a:spcBef>
            </a:pPr>
            <a:r>
              <a:rPr lang="ru-RU" altLang="en-US">
                <a:solidFill>
                  <a:schemeClr val="bg1"/>
                </a:solidFill>
              </a:rPr>
              <a:t>ОТКРЫТИЕ ШЕСТОЕ: </a:t>
            </a:r>
            <a:r>
              <a:rPr lang="ru-RU" altLang="en-US" i="1">
                <a:solidFill>
                  <a:schemeClr val="bg1"/>
                </a:solidFill>
              </a:rPr>
              <a:t>Свидетельство совершённых Христом деяний и Его воскресения из мёртвых служит подтверждением Его Божественности.</a:t>
            </a:r>
            <a:endParaRPr lang="en-US" altLang="en-US" i="1">
              <a:solidFill>
                <a:schemeClr val="bg1"/>
              </a:solidFill>
            </a:endParaRPr>
          </a:p>
        </p:txBody>
      </p:sp>
    </p:spTree>
    <p:extLst>
      <p:ext uri="{BB962C8B-B14F-4D97-AF65-F5344CB8AC3E}">
        <p14:creationId xmlns:p14="http://schemas.microsoft.com/office/powerpoint/2010/main" val="33058158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noFill/>
          <a:ln>
            <a:miter lim="800000"/>
            <a:headEnd/>
            <a:tailEnd/>
          </a:ln>
        </p:spPr>
        <p:txBody>
          <a:bodyPr/>
          <a:lstStyle/>
          <a:p>
            <a:fld id="{DAC44FD6-6119-4F1A-AE81-F2AC1B088781}" type="slidenum">
              <a:rPr lang="en-US" altLang="en-US" smtClean="0"/>
              <a:pPr/>
              <a:t>104</a:t>
            </a:fld>
            <a:endParaRPr lang="en-US" altLang="en-US"/>
          </a:p>
        </p:txBody>
      </p:sp>
      <p:sp>
        <p:nvSpPr>
          <p:cNvPr id="560131" name="Rectangle 2"/>
          <p:cNvSpPr>
            <a:spLocks noGrp="1" noChangeArrowheads="1"/>
          </p:cNvSpPr>
          <p:nvPr>
            <p:ph type="body" idx="1"/>
          </p:nvPr>
        </p:nvSpPr>
        <p:spPr>
          <a:noFill/>
        </p:spPr>
        <p:txBody>
          <a:bodyPr/>
          <a:lstStyle/>
          <a:p>
            <a:pPr eaLnBrk="1" hangingPunct="1"/>
            <a:r>
              <a:rPr lang="ru-RU" altLang="en-US"/>
              <a:t>А если вопрос так серьёзен, то, наверное, было бы особенно важно искать ответа на него не в слепой и оголтелой вере религиозных фанатиков, а во вполне разумной и основанной на фактах и свидетельствах вере её лучших представителей. Ведь никто не судит о медицине по бабкам-повитухам, и об астрономии – по гороскопам и предсказаниям гадалок.</a:t>
            </a:r>
          </a:p>
          <a:p>
            <a:pPr eaLnBrk="1" hangingPunct="1"/>
            <a:r>
              <a:rPr lang="ru-RU" altLang="en-US"/>
              <a:t>Многие люди скептически относятся к вере во Христа, имея ввиду, на самом-то деле, её карикатурное представление.</a:t>
            </a:r>
            <a:r>
              <a:rPr lang="en-US" altLang="en-US"/>
              <a:t> </a:t>
            </a:r>
            <a:r>
              <a:rPr lang="ru-RU" altLang="en-US"/>
              <a:t>Так что начинать приходится с расчистки «завалов», с прояснения и разъяснения тех представлений, которые уже сложились у человека в отношении веры. Давайте рассмотрим некоторые наиболее распространённые карикатуры на веру.</a:t>
            </a:r>
            <a:endParaRPr lang="en-US" altLang="en-US"/>
          </a:p>
        </p:txBody>
      </p:sp>
    </p:spTree>
    <p:extLst>
      <p:ext uri="{BB962C8B-B14F-4D97-AF65-F5344CB8AC3E}">
        <p14:creationId xmlns:p14="http://schemas.microsoft.com/office/powerpoint/2010/main" val="14924129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a:ln>
            <a:miter lim="800000"/>
            <a:headEnd/>
            <a:tailEnd/>
          </a:ln>
        </p:spPr>
        <p:txBody>
          <a:bodyPr/>
          <a:lstStyle/>
          <a:p>
            <a:fld id="{AC670ECD-380C-4756-A0F6-0E6C30204992}" type="slidenum">
              <a:rPr lang="en-US" altLang="en-US" smtClean="0"/>
              <a:pPr/>
              <a:t>105</a:t>
            </a:fld>
            <a:endParaRPr lang="en-US" altLang="en-US"/>
          </a:p>
        </p:txBody>
      </p:sp>
      <p:sp>
        <p:nvSpPr>
          <p:cNvPr id="561155" name="Rectangle 2"/>
          <p:cNvSpPr>
            <a:spLocks noGrp="1" noChangeArrowheads="1"/>
          </p:cNvSpPr>
          <p:nvPr>
            <p:ph type="body" idx="1"/>
          </p:nvPr>
        </p:nvSpPr>
        <p:spPr>
          <a:noFill/>
        </p:spPr>
        <p:txBody>
          <a:bodyPr/>
          <a:lstStyle/>
          <a:p>
            <a:pPr eaLnBrk="1" hangingPunct="1"/>
            <a:r>
              <a:rPr lang="ru-RU" altLang="en-US" dirty="0"/>
              <a:t>А если вопрос так серьёзен, то, наверное, было бы особенно важно искать ответа на него не в слепой и оголтелой вере религиозных фанатиков, а во вполне разумной и основанной на фактах и свидетельствах вере её лучших представителей. Ведь никто не судит о медицине по бабкам-повитухам, и об астрономии – по гороскопам и предсказаниям гадалок.</a:t>
            </a:r>
          </a:p>
          <a:p>
            <a:pPr eaLnBrk="1" hangingPunct="1"/>
            <a:r>
              <a:rPr lang="ru-RU" altLang="en-US" dirty="0"/>
              <a:t>Многие люди скептически относятся к вере во Христа, имея ввиду, на самом-то деле, её карикатурное представление.</a:t>
            </a:r>
            <a:r>
              <a:rPr lang="en-US" altLang="en-US" dirty="0"/>
              <a:t> </a:t>
            </a:r>
            <a:r>
              <a:rPr lang="ru-RU" altLang="en-US" dirty="0"/>
              <a:t>Так что начинать приходится с расчистки «завалов», с прояснения и разъяснения тех представлений, которые уже сложились у человека в отношении веры. Давайте рассмотрим некоторые наиболее распространённые карикатуры на веру.</a:t>
            </a:r>
            <a:endParaRPr lang="en-US" altLang="en-US" dirty="0"/>
          </a:p>
        </p:txBody>
      </p:sp>
    </p:spTree>
    <p:extLst>
      <p:ext uri="{BB962C8B-B14F-4D97-AF65-F5344CB8AC3E}">
        <p14:creationId xmlns:p14="http://schemas.microsoft.com/office/powerpoint/2010/main" val="19331089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A0CCA015-2910-4A2C-AD9B-5AA99296F20A}" type="slidenum">
              <a:rPr lang="en-US" altLang="en-US" sz="1300"/>
              <a:pPr algn="r" defTabSz="974725"/>
              <a:t>106</a:t>
            </a:fld>
            <a:endParaRPr lang="en-US" altLang="en-US" sz="1300"/>
          </a:p>
        </p:txBody>
      </p:sp>
      <p:sp>
        <p:nvSpPr>
          <p:cNvPr id="563203" name="Rectangle 2"/>
          <p:cNvSpPr>
            <a:spLocks noGrp="1" noChangeArrowheads="1"/>
          </p:cNvSpPr>
          <p:nvPr>
            <p:ph type="body" idx="1"/>
          </p:nvPr>
        </p:nvSpPr>
        <p:spPr>
          <a:noFill/>
        </p:spPr>
        <p:txBody>
          <a:bodyPr/>
          <a:lstStyle/>
          <a:p>
            <a:pPr eaLnBrk="1" hangingPunct="1">
              <a:lnSpc>
                <a:spcPct val="80000"/>
              </a:lnSpc>
              <a:buFontTx/>
              <a:buChar char="•"/>
            </a:pPr>
            <a:r>
              <a:rPr lang="ru-RU" altLang="en-US" sz="800" dirty="0"/>
              <a:t>«Вера анти-ителлектуальна»: «Вера – неразумна и антинаучна», - учили многих из нас на лекциях по </a:t>
            </a:r>
            <a:r>
              <a:rPr lang="en-US" altLang="en-US" sz="800" dirty="0"/>
              <a:t>“</a:t>
            </a:r>
            <a:r>
              <a:rPr lang="ru-RU" altLang="en-US" sz="800" dirty="0"/>
              <a:t>научному атеизму</a:t>
            </a:r>
            <a:r>
              <a:rPr lang="en-US" altLang="en-US" sz="800" dirty="0"/>
              <a:t>”</a:t>
            </a:r>
            <a:r>
              <a:rPr lang="ru-RU" altLang="en-US" sz="800" dirty="0"/>
              <a:t>: «Ни один, полагающий себя здравомыслящим, человек, сколько-нибудь знакомый с достижениями современной науки, не поверит в эти “сказки”». Этот миф, имеет под собой реальные исторические корни – при советской власти истинно-верующих и потому открыто исповедовавших свою веру в Бога не допускали в ВУЗы (впрочем, при царе-батюшке протестантам, например, получить сколько-нибудь основательное образование удавалось лишь за границей), а потом их же обвиняли в необразованности. Круг, таким образом, замыкался, складываясь в образ верующего-невежды и верующего-мракобеса. Это, очевидно, было явлением временным, и, будем надеяться, отходящим в прошлое навсегда. В наши дни, люди, верующие в Бога, получают равное с атеистами образование, и это, как правило, только укрепляет их в вере. Что, в свою очередь, постепенно снимает стигму неприятия с верующих-учёных, и они всё чаще смело и открыто заявляют о своей вере без опасения быть осмеянными. </a:t>
            </a:r>
            <a:endParaRPr lang="en-US" altLang="en-US" sz="800" dirty="0"/>
          </a:p>
          <a:p>
            <a:pPr eaLnBrk="1" hangingPunct="1">
              <a:lnSpc>
                <a:spcPct val="80000"/>
              </a:lnSpc>
              <a:buFontTx/>
              <a:buChar char="•"/>
            </a:pPr>
            <a:endParaRPr lang="en-US" altLang="en-US" sz="800" dirty="0"/>
          </a:p>
          <a:p>
            <a:pPr eaLnBrk="1" hangingPunct="1"/>
            <a:r>
              <a:rPr lang="ru-RU" altLang="en-US" dirty="0"/>
              <a:t>"Ко второй половине двадцатого века университеты… стали в большинстве своем светскими заведениями. Принципиальные… позиции во всех областях знания… включали в себя аргументы в пользу материалистического мировоззрения; а богословские факультеты вместо поиска контраргументов погрузились в вопросы о смысле и происхождении религиозных текстов. Философы-аналитики… рассматривали теизм как "антиреалистическое" или "некогнитивное" мировоззрение и требовали "реальности", причем не реальности божества, а реальности выражения эмоций или определенных "форм жизни"… Нельзя сказать, что среди представителей разных областей науки совсем не были верующих [sic] в "личной жизни"; но верующие ученые, как правило, не упоминали о своих религиозных убеждениях в публикациях и лекциях; в первую очередь потому, что религия… имела чрезвычайно низкий гносеологический статусе и никак не могла занять и удержать достойную позицию в академических кругах. Секуляризация основного научного потока начала стремительно ослабевать после выхода в свет в 1967 году весьма влиятельной книги Плантинги "Бог и другие умы" (God and Other Minds). Философам стало понятно, что материализм не способен превзойти теизм в условиях ценностных принципов аналитической философии: точность определений, твердая аргументация, научная эрудиция, последовательная защита религиозного мировоззрения. Эта книга, а семь лет спустя и вторая, еще более впечатляющая книга Плантинги "Природа необходимости" (The Nature of Necessity), ясно доказали, что христиане способны поддерживать высокий уровень аналитической философии - на том же "игровом поле", где подвизались Карнэп (Carnap), Расселл (Russell), Мур (Moore), Грюнбаум (Grьnbaum) и другие материалисты…</a:t>
            </a:r>
            <a:r>
              <a:rPr lang="en-US" altLang="en-US" dirty="0"/>
              <a:t>” </a:t>
            </a:r>
          </a:p>
          <a:p>
            <a:pPr eaLnBrk="1" hangingPunct="1"/>
            <a:r>
              <a:rPr lang="en-US" altLang="en-US" dirty="0"/>
              <a:t>		(Dr. Smith, </a:t>
            </a:r>
            <a:r>
              <a:rPr lang="ru-RU" altLang="en-US" dirty="0"/>
              <a:t>цит. по</a:t>
            </a:r>
            <a:r>
              <a:rPr lang="en-US" altLang="en-US" dirty="0"/>
              <a:t> </a:t>
            </a:r>
            <a:r>
              <a:rPr lang="ru-RU" altLang="en-US" dirty="0"/>
              <a:t>Уильям Крэйг</a:t>
            </a:r>
            <a:r>
              <a:rPr lang="en-US" altLang="en-US" dirty="0"/>
              <a:t>, </a:t>
            </a:r>
            <a:r>
              <a:rPr lang="ru-RU" altLang="en-US" dirty="0"/>
              <a:t>СОВЕТЫ ХРИСТИАНСКИМ АПОЛОГЕТАМ</a:t>
            </a:r>
            <a:r>
              <a:rPr lang="en-US" altLang="en-US" dirty="0"/>
              <a:t>, </a:t>
            </a:r>
            <a:r>
              <a:rPr lang="ru-RU" altLang="en-US" dirty="0"/>
              <a:t>Выступление на Европейской Конференции Христианских Апологетов</a:t>
            </a:r>
            <a:r>
              <a:rPr lang="en-US" altLang="en-US" dirty="0"/>
              <a:t>, </a:t>
            </a:r>
            <a:r>
              <a:rPr lang="ru-RU" altLang="en-US" dirty="0"/>
              <a:t>Будапешт, апрель 2002</a:t>
            </a:r>
            <a:r>
              <a:rPr lang="en-US" altLang="en-US" dirty="0"/>
              <a:t>)</a:t>
            </a:r>
          </a:p>
          <a:p>
            <a:pPr eaLnBrk="1" hangingPunct="1"/>
            <a:endParaRPr lang="en-US" altLang="en-US" dirty="0"/>
          </a:p>
          <a:p>
            <a:pPr eaLnBrk="1" hangingPunct="1"/>
            <a:r>
              <a:rPr lang="ru-RU" altLang="en-US" dirty="0"/>
              <a:t>«...развитие исследований в области теоретической физики исторически наглядным образом привело к формулировке физической причинности, которая обладает явно выраженным телеологическим характером.</a:t>
            </a:r>
          </a:p>
          <a:p>
            <a:pPr eaLnBrk="1" hangingPunct="1"/>
            <a:r>
              <a:rPr lang="ru-RU" altLang="en-US" dirty="0"/>
              <a:t>...огромные успехи естественнонаучного познания позволяют нам сделать вывод, что, продолжая непрестанно работать, мы хотя бы приближаемся к недостижимой цели. Эти успехи укрепляют надежду на непрерывное углубление нашего понимания того, как осуществляет управление природой правящий ею Всемогущий Разум».</a:t>
            </a:r>
            <a:r>
              <a:rPr lang="en-US" altLang="en-US" dirty="0"/>
              <a:t> – </a:t>
            </a:r>
            <a:r>
              <a:rPr lang="ru-RU" altLang="en-US" dirty="0"/>
              <a:t>Макс</a:t>
            </a:r>
            <a:r>
              <a:rPr lang="ru-RU" altLang="en-US" baseline="0" dirty="0"/>
              <a:t> Планк, </a:t>
            </a:r>
            <a:r>
              <a:rPr lang="en-US" altLang="en-US" baseline="0" dirty="0"/>
              <a:t>http://vivovoco.astronet.ru/VV/PAPERS/ECCE/PHIL2.HTM</a:t>
            </a:r>
            <a:endParaRPr lang="ru-RU" altLang="en-US" dirty="0"/>
          </a:p>
        </p:txBody>
      </p:sp>
    </p:spTree>
    <p:extLst>
      <p:ext uri="{BB962C8B-B14F-4D97-AF65-F5344CB8AC3E}">
        <p14:creationId xmlns:p14="http://schemas.microsoft.com/office/powerpoint/2010/main" val="42397827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204D02F9-09DD-43E4-91E3-202FA8490B7C}" type="slidenum">
              <a:rPr lang="en-US" altLang="en-US" sz="1300"/>
              <a:pPr algn="r" defTabSz="974725"/>
              <a:t>107</a:t>
            </a:fld>
            <a:endParaRPr lang="en-US" altLang="en-US" sz="1300"/>
          </a:p>
        </p:txBody>
      </p:sp>
      <p:sp>
        <p:nvSpPr>
          <p:cNvPr id="624643" name="Rectangle 2"/>
          <p:cNvSpPr>
            <a:spLocks noGrp="1" noRot="1" noChangeAspect="1" noChangeArrowheads="1" noTextEdit="1"/>
          </p:cNvSpPr>
          <p:nvPr>
            <p:ph type="sldImg"/>
          </p:nvPr>
        </p:nvSpPr>
        <p:spPr>
          <a:ln/>
        </p:spPr>
      </p:sp>
      <p:sp>
        <p:nvSpPr>
          <p:cNvPr id="624644" name="Rectangle 3"/>
          <p:cNvSpPr>
            <a:spLocks noGrp="1" noChangeArrowheads="1"/>
          </p:cNvSpPr>
          <p:nvPr>
            <p:ph type="body" idx="1"/>
          </p:nvPr>
        </p:nvSpPr>
        <p:spPr>
          <a:noFill/>
        </p:spPr>
        <p:txBody>
          <a:bodyPr/>
          <a:lstStyle/>
          <a:p>
            <a:r>
              <a:rPr lang="ru-RU" altLang="en-US" b="0" dirty="0">
                <a:solidFill>
                  <a:srgbClr val="FFD70E"/>
                </a:solidFill>
                <a:latin typeface="Arial" pitchFamily="34" charset="0"/>
              </a:rPr>
              <a:t>«Верующий </a:t>
            </a:r>
            <a:r>
              <a:rPr lang="ru-RU" altLang="en-US" b="0" dirty="0">
                <a:solidFill>
                  <a:schemeClr val="bg1"/>
                </a:solidFill>
                <a:latin typeface="Arial" pitchFamily="34" charset="0"/>
              </a:rPr>
              <a:t>христианин не должен и не смеет оставаться при одних только начатках»</a:t>
            </a:r>
            <a:r>
              <a:rPr lang="ru-RU" altLang="en-US" b="0" dirty="0">
                <a:solidFill>
                  <a:srgbClr val="FFD70E"/>
                </a:solidFill>
                <a:latin typeface="Arial" pitchFamily="34" charset="0"/>
              </a:rPr>
              <a:t>. Только в постижении и разумении истины складывается и образуется «совершенный Божий человек».</a:t>
            </a:r>
            <a:endParaRPr lang="ru-RU" altLang="en-US" sz="1400" b="0" dirty="0">
              <a:solidFill>
                <a:srgbClr val="FFD70E"/>
              </a:solidFill>
              <a:latin typeface="Arial" pitchFamily="34" charset="0"/>
            </a:endParaRPr>
          </a:p>
          <a:p>
            <a:pPr lvl="2" eaLnBrk="1" hangingPunct="1">
              <a:buFontTx/>
              <a:buChar char="-"/>
            </a:pPr>
            <a:r>
              <a:rPr lang="ru-RU" altLang="en-US" dirty="0">
                <a:latin typeface="Arial" pitchFamily="34" charset="0"/>
              </a:rPr>
              <a:t>Филарет (Дроздов), митрополит Московский.</a:t>
            </a:r>
          </a:p>
          <a:p>
            <a:pPr lvl="2" eaLnBrk="1" hangingPunct="1">
              <a:buFontTx/>
              <a:buChar char="-"/>
            </a:pPr>
            <a:r>
              <a:rPr lang="ru-RU" altLang="en-US" dirty="0">
                <a:latin typeface="Arial" pitchFamily="34" charset="0"/>
              </a:rPr>
              <a:t>Цит</a:t>
            </a:r>
            <a:r>
              <a:rPr lang="ru-RU" altLang="en-US" baseline="0" dirty="0">
                <a:latin typeface="Arial" pitchFamily="34" charset="0"/>
              </a:rPr>
              <a:t>. по о. Георгий Флоровский, </a:t>
            </a:r>
            <a:r>
              <a:rPr lang="en-US" altLang="en-US">
                <a:latin typeface="Arial" pitchFamily="34" charset="0"/>
              </a:rPr>
              <a:t>https</a:t>
            </a:r>
            <a:r>
              <a:rPr lang="en-US" altLang="en-US" dirty="0">
                <a:latin typeface="Arial" pitchFamily="34" charset="0"/>
              </a:rPr>
              <a:t>://religion.wikireading.ru/130437</a:t>
            </a:r>
          </a:p>
        </p:txBody>
      </p:sp>
    </p:spTree>
    <p:extLst>
      <p:ext uri="{BB962C8B-B14F-4D97-AF65-F5344CB8AC3E}">
        <p14:creationId xmlns:p14="http://schemas.microsoft.com/office/powerpoint/2010/main" val="8527762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a:ln>
            <a:miter lim="800000"/>
            <a:headEnd/>
            <a:tailEnd/>
          </a:ln>
        </p:spPr>
        <p:txBody>
          <a:bodyPr/>
          <a:lstStyle/>
          <a:p>
            <a:fld id="{01ADFB96-8567-48F5-9F57-1FAF0E952D55}" type="slidenum">
              <a:rPr lang="en-US" altLang="en-US" smtClean="0"/>
              <a:pPr/>
              <a:t>108</a:t>
            </a:fld>
            <a:endParaRPr lang="en-US" altLang="en-US"/>
          </a:p>
        </p:txBody>
      </p:sp>
      <p:sp>
        <p:nvSpPr>
          <p:cNvPr id="627715" name="Rectangle 2"/>
          <p:cNvSpPr>
            <a:spLocks noGrp="1" noChangeArrowheads="1"/>
          </p:cNvSpPr>
          <p:nvPr>
            <p:ph type="body" idx="1"/>
          </p:nvPr>
        </p:nvSpPr>
        <p:spPr>
          <a:noFill/>
        </p:spPr>
        <p:txBody>
          <a:bodyPr/>
          <a:lstStyle/>
          <a:p>
            <a:pPr eaLnBrk="1" hangingPunct="1"/>
            <a:r>
              <a:rPr lang="ru-RU" altLang="en-US"/>
              <a:t>«Затем говорит Фоме: дай палец твой сюда и посмотри на руки Мои, и дай руку твою и вложи в бок Мой, и не будь неверующим, но верующим».  </a:t>
            </a:r>
          </a:p>
          <a:p>
            <a:pPr eaLnBrk="1" hangingPunct="1"/>
            <a:r>
              <a:rPr lang="ru-RU" altLang="en-US"/>
              <a:t>				– Ин.20:27</a:t>
            </a:r>
            <a:endParaRPr lang="en-US" altLang="en-US"/>
          </a:p>
        </p:txBody>
      </p:sp>
    </p:spTree>
    <p:extLst>
      <p:ext uri="{BB962C8B-B14F-4D97-AF65-F5344CB8AC3E}">
        <p14:creationId xmlns:p14="http://schemas.microsoft.com/office/powerpoint/2010/main" val="22146442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5A7BB8F7-95B0-498F-B486-CA88619F0F05}" type="slidenum">
              <a:rPr lang="en-US" altLang="en-US" sz="1300"/>
              <a:pPr algn="r" defTabSz="974725"/>
              <a:t>109</a:t>
            </a:fld>
            <a:endParaRPr lang="en-US" altLang="en-US" sz="130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p:spPr>
        <p:txBody>
          <a:bodyPr/>
          <a:lstStyle/>
          <a:p>
            <a:pPr eaLnBrk="1" hangingPunct="1"/>
            <a:r>
              <a:rPr lang="ru-RU" altLang="en-US" dirty="0"/>
              <a:t>Семинар «Открытие» посвящён теме разумного, научно-исторического основания христианской веры. Его материалы основаны на научном опыте и духовном пути учёных, пришедших к вере в Бога и утвердившихся в ней, исследуя научные факты и исторические свидетельства об Иисусе Христе.</a:t>
            </a:r>
          </a:p>
          <a:p>
            <a:pPr eaLnBrk="1" hangingPunct="1"/>
            <a:r>
              <a:rPr lang="ru-RU" altLang="en-US" dirty="0"/>
              <a:t>Семинар рассчитан на самую широкую аудиторию – на людей, честно ищущих рационального и логического основания  для своей веры в Бога (или, соответственно, для оправдания своего неверия). </a:t>
            </a:r>
          </a:p>
          <a:p>
            <a:pPr eaLnBrk="1" hangingPunct="1"/>
            <a:r>
              <a:rPr lang="ru-RU" altLang="en-US" dirty="0"/>
              <a:t>Он предлагается всем – общественным и государственным просветительским организациям, церковным и светским, кто ведёт духовно-просветительскую работу, особенно, среди интеллигенции, молодёжи и студенчества. Исходной точкой семинара является представление о том, что, конечно, доказывать бытие Божие подобно теореме Пифагора невозможно и бессмысленно, но, с другой стороны, совершать свой жизненный выбор, посвящая всего себя Богу или отвергая Его, не потрудившись даже ознакомиться с накопленным наукой знанием о Нём – ещё более неразумно и неосмотрительно. </a:t>
            </a:r>
          </a:p>
          <a:p>
            <a:pPr eaLnBrk="1" hangingPunct="1"/>
            <a:r>
              <a:rPr lang="ru-RU" altLang="en-US" dirty="0"/>
              <a:t>На сам вопрос о необходимости поиска и обретения разумного основания веры единого ответа нет и быть не может, наверное, уже потому, что в то время, как одним людям, воспитанным в одной культурной и духовной традиции, он представляется абсолютно необходимым и неизбежным, другим он, наоборот, кажется излишним и даже вредным. Однако многолетний опыт проведения семинара в самых различных аудиториях позволяет утверждать, что его материалы оказываются в равной степени полезными, интересными и приемлемыми  для людей, относящихся к совершенно разным традициям, культурам и поколениям. </a:t>
            </a:r>
          </a:p>
          <a:p>
            <a:pPr eaLnBrk="1" hangingPunct="1"/>
            <a:r>
              <a:rPr lang="ru-RU" altLang="en-US" dirty="0"/>
              <a:t>Кроме семинаров для широкой аудитории, предлагаются также и т.н. «обучающие» семинары, предазначенные для тех, кто хотел бы не только ознакомиться с этим материалом, но и, взяв его в свои руки (буквально, получив лицензированный компакт-диск с полным материалом семинара), использовать его в своём преподавательском, проповедническом или катехизаторском труде. Семинар занимает от 4 до 6 акад. часов (в зависимости от подготовленности и интерактивности аудитории), проводится в лекционно-интерактивной форме с показом богатейшего иллюстративного материала</a:t>
            </a:r>
            <a:r>
              <a:rPr lang="en-US" altLang="en-US" dirty="0"/>
              <a:t>  </a:t>
            </a:r>
            <a:r>
              <a:rPr lang="ru-RU" altLang="en-US" dirty="0"/>
              <a:t>и предоставлением каждому участнику краткого конспекта-пособия</a:t>
            </a:r>
            <a:r>
              <a:rPr lang="en-US" altLang="en-US" dirty="0"/>
              <a:t>.</a:t>
            </a:r>
            <a:endParaRPr lang="ru-RU" altLang="en-US" dirty="0"/>
          </a:p>
          <a:p>
            <a:pPr eaLnBrk="1" hangingPunct="1"/>
            <a:r>
              <a:rPr lang="ru-RU" altLang="en-US" dirty="0"/>
              <a:t>«Обучающий»</a:t>
            </a:r>
            <a:r>
              <a:rPr lang="en-US" altLang="en-US" dirty="0"/>
              <a:t> с</a:t>
            </a:r>
            <a:r>
              <a:rPr lang="ru-RU" altLang="en-US" dirty="0"/>
              <a:t>еминар может быть адресован преподавателям культурологии, религиоведения,  учителям школ, читающим курсы православной культуры, христианской этики, истории религии, мировой художественной культуры,  истории и обществоведения, а также предметникам, классным руководителям и организаторам внеклассной работы. Знания, полученные ими на семинаре, позволят им более правильно выстраивать свои взаимоотношения с верующими детьми и их семьями в рамках учебно-воспитательного процесса. Семинар будет также интересен студентам философских, исторических, психолого-педагогических, художественных факультетов светских вузов, студентам богословских факультетов, старшеклассникам. </a:t>
            </a:r>
          </a:p>
          <a:p>
            <a:pPr eaLnBrk="1" hangingPunct="1"/>
            <a:r>
              <a:rPr lang="ru-RU" altLang="en-US" dirty="0"/>
              <a:t>Заявки на проведение семинара «Открытие» от всех заинтересованных организаций и учреждений принимаются Олегом Воскресенским, филологом и магистром богословия, аспирантом Института теории и истории педагогики Российской академии образования, по адресу: </a:t>
            </a:r>
            <a:r>
              <a:rPr lang="ru-RU" altLang="en-US" dirty="0">
                <a:hlinkClick r:id="rId3"/>
              </a:rPr>
              <a:t>ovoskresensky@yandex.ru</a:t>
            </a:r>
            <a:r>
              <a:rPr lang="ru-RU" altLang="en-US" dirty="0"/>
              <a:t>., тел. +7-985-976-3661. </a:t>
            </a:r>
            <a:endParaRPr lang="en-US" altLang="en-US" dirty="0"/>
          </a:p>
        </p:txBody>
      </p:sp>
    </p:spTree>
    <p:extLst>
      <p:ext uri="{BB962C8B-B14F-4D97-AF65-F5344CB8AC3E}">
        <p14:creationId xmlns:p14="http://schemas.microsoft.com/office/powerpoint/2010/main" val="28346181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04373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3241462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p:spPr>
        <p:txBody>
          <a:bodyPr/>
          <a:lstStyle/>
          <a:p>
            <a:endParaRPr lang="en-US" altLang="en-US" dirty="0"/>
          </a:p>
        </p:txBody>
      </p:sp>
      <p:sp>
        <p:nvSpPr>
          <p:cNvPr id="326660" name="Slide Number Placeholder 3"/>
          <p:cNvSpPr>
            <a:spLocks noGrp="1"/>
          </p:cNvSpPr>
          <p:nvPr>
            <p:ph type="sldNum" sz="quarter" idx="5"/>
          </p:nvPr>
        </p:nvSpPr>
        <p:spPr>
          <a:noFill/>
          <a:ln>
            <a:miter lim="800000"/>
            <a:headEnd/>
            <a:tailEnd/>
          </a:ln>
        </p:spPr>
        <p:txBody>
          <a:bodyPr/>
          <a:lstStyle/>
          <a:p>
            <a:fld id="{052DCD68-6BA4-4F96-903D-1D6622EDF9E0}" type="slidenum">
              <a:rPr lang="en-US" altLang="en-US" smtClean="0"/>
              <a:pPr/>
              <a:t>112</a:t>
            </a:fld>
            <a:endParaRPr lang="en-US" altLang="en-US"/>
          </a:p>
        </p:txBody>
      </p:sp>
    </p:spTree>
    <p:extLst>
      <p:ext uri="{BB962C8B-B14F-4D97-AF65-F5344CB8AC3E}">
        <p14:creationId xmlns:p14="http://schemas.microsoft.com/office/powerpoint/2010/main" val="417448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miter lim="800000"/>
            <a:headEnd/>
            <a:tailEnd/>
          </a:ln>
        </p:spPr>
        <p:txBody>
          <a:bodyPr/>
          <a:lstStyle/>
          <a:p>
            <a:fld id="{5785F8AF-9420-4D90-A6D6-EF377CBDD3C8}" type="slidenum">
              <a:rPr lang="en-US" altLang="en-US" smtClean="0"/>
              <a:pPr/>
              <a:t>14</a:t>
            </a:fld>
            <a:endParaRPr lang="en-US" altLang="en-US"/>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p:spPr>
        <p:txBody>
          <a:bodyPr/>
          <a:lstStyle/>
          <a:p>
            <a:pPr eaLnBrk="1" hangingPunct="1"/>
            <a:r>
              <a:rPr lang="ru-RU" altLang="en-US"/>
              <a:t>Никакой специальной квалификации и подготовки для участия в этом семинаре не требуется. Предлагаемые факты и свидетельства, лежащие в основании христианской веры, оказывали примерно одинаковое действие и на простого галилейского рыбака по имени Пётр, и на высокообразованного иудейского чиновника по имени Савл, и на бессеребренника-живописца Андрея Рублёва, и на обладавшего поистине византийской роскошью императора Константина. </a:t>
            </a:r>
          </a:p>
          <a:p>
            <a:pPr eaLnBrk="1" hangingPunct="1"/>
            <a:r>
              <a:rPr lang="ru-RU" altLang="en-US"/>
              <a:t>Каждому из них в какой-то момент своей жизни пришлось – на основании имевшихся у них свидетельств и фактов – сделать величайшее в своей жизни ...открытие!</a:t>
            </a:r>
            <a:endParaRPr lang="en-US" altLang="en-US"/>
          </a:p>
          <a:p>
            <a:pPr eaLnBrk="1" hangingPunct="1"/>
            <a:endParaRPr lang="ru-RU" altLang="en-US"/>
          </a:p>
        </p:txBody>
      </p:sp>
    </p:spTree>
    <p:extLst>
      <p:ext uri="{BB962C8B-B14F-4D97-AF65-F5344CB8AC3E}">
        <p14:creationId xmlns:p14="http://schemas.microsoft.com/office/powerpoint/2010/main" val="1858367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xfrm>
            <a:off x="1468438" y="774700"/>
            <a:ext cx="2482850" cy="1862138"/>
          </a:xfrm>
          <a:ln/>
        </p:spPr>
      </p:sp>
      <p:sp>
        <p:nvSpPr>
          <p:cNvPr id="334851" name="Rectangle 3"/>
          <p:cNvSpPr>
            <a:spLocks noGrp="1" noChangeArrowheads="1"/>
          </p:cNvSpPr>
          <p:nvPr>
            <p:ph type="body" idx="1"/>
          </p:nvPr>
        </p:nvSpPr>
        <p:spPr>
          <a:xfrm>
            <a:off x="352425" y="2898775"/>
            <a:ext cx="6535738" cy="6292850"/>
          </a:xfrm>
          <a:noFill/>
        </p:spPr>
        <p:txBody>
          <a:bodyPr/>
          <a:lstStyle/>
          <a:p>
            <a:endParaRPr lang="ru-RU" altLang="en-US" dirty="0"/>
          </a:p>
        </p:txBody>
      </p:sp>
    </p:spTree>
    <p:extLst>
      <p:ext uri="{BB962C8B-B14F-4D97-AF65-F5344CB8AC3E}">
        <p14:creationId xmlns:p14="http://schemas.microsoft.com/office/powerpoint/2010/main" val="2086310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miter lim="800000"/>
            <a:headEnd/>
            <a:tailEnd/>
          </a:ln>
        </p:spPr>
        <p:txBody>
          <a:bodyPr/>
          <a:lstStyle/>
          <a:p>
            <a:fld id="{0B12AAE2-0702-4977-BF94-2D6B18291877}" type="slidenum">
              <a:rPr lang="en-US" altLang="en-US" smtClean="0"/>
              <a:pPr/>
              <a:t>16</a:t>
            </a:fld>
            <a:endParaRPr lang="en-US" altLang="en-US"/>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p:spPr>
        <p:txBody>
          <a:bodyPr/>
          <a:lstStyle/>
          <a:p>
            <a:pPr eaLnBrk="1" hangingPunct="1"/>
            <a:r>
              <a:rPr lang="ru-RU" altLang="en-US" dirty="0"/>
              <a:t>И начнём с того, что попробуем определить, какие следы Он мог бы оставить? Т.е., Кого мы, собственно, ищем?</a:t>
            </a:r>
          </a:p>
          <a:p>
            <a:pPr eaLnBrk="1" hangingPunct="1"/>
            <a:r>
              <a:rPr lang="ru-RU" altLang="en-US" dirty="0"/>
              <a:t>90% людей на планете верят в некую «высшую силу», в «превосходящую субстанцию». Однако, как мы знаем из многообразия существующих на земле вероучений, мнения о том, какими свойствами это «нечто» может обладать, разнятся значительно.</a:t>
            </a:r>
            <a:endParaRPr lang="en-US" altLang="en-US" dirty="0"/>
          </a:p>
          <a:p>
            <a:pPr eaLnBrk="1" hangingPunct="1"/>
            <a:endParaRPr lang="en-US" altLang="en-US" dirty="0"/>
          </a:p>
          <a:p>
            <a:pPr eaLnBrk="1" hangingPunct="1"/>
            <a:r>
              <a:rPr lang="en-US" altLang="en-US" dirty="0"/>
              <a:t>The CIA's World </a:t>
            </a:r>
            <a:r>
              <a:rPr lang="en-US" altLang="en-US" dirty="0" err="1"/>
              <a:t>Factbook</a:t>
            </a:r>
            <a:r>
              <a:rPr lang="en-US" altLang="en-US" dirty="0"/>
              <a:t> gives the population as 7,174,611,584 (July 2014 est.) and the distribution of religions as Christian 31.59% (of which Roman Catholic 18.85%, Protestant 8.15%, Orthodox 4.96%, Anglican 1.26%), Muslim 25.2%, Hindu 15.0%, Buddhist 7.1%, Sikh 0.35%, Jewish 0.2%, Baha'i 0.11%, other religions 10.95%, non-religious 9.66%, atheists 2.01%. (2010 est.). (www.cia.gov/library/publications/the-world-factbook/fields/401.html)</a:t>
            </a:r>
            <a:endParaRPr lang="ru-RU" altLang="en-US" dirty="0"/>
          </a:p>
          <a:p>
            <a:pPr eaLnBrk="1" hangingPunct="1"/>
            <a:endParaRPr lang="ru-RU" altLang="en-US" dirty="0"/>
          </a:p>
          <a:p>
            <a:pPr eaLnBrk="1" hangingPunct="1"/>
            <a:r>
              <a:rPr lang="ru-RU" altLang="en-US" dirty="0"/>
              <a:t>В России:</a:t>
            </a:r>
            <a:r>
              <a:rPr lang="ru-RU" altLang="en-US" baseline="0" dirty="0"/>
              <a:t> </a:t>
            </a:r>
            <a:r>
              <a:rPr lang="en-US" altLang="en-US" baseline="0" dirty="0"/>
              <a:t>https://www.levada.ru/2012/10/11/rossiyane-o-religii-i-tserkvi/</a:t>
            </a:r>
            <a:r>
              <a:rPr lang="ru-RU" altLang="en-US" baseline="0" dirty="0"/>
              <a:t> </a:t>
            </a:r>
            <a:endParaRPr lang="en-US" altLang="en-US" dirty="0"/>
          </a:p>
        </p:txBody>
      </p:sp>
    </p:spTree>
    <p:extLst>
      <p:ext uri="{BB962C8B-B14F-4D97-AF65-F5344CB8AC3E}">
        <p14:creationId xmlns:p14="http://schemas.microsoft.com/office/powerpoint/2010/main" val="3763255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a:ln>
            <a:miter lim="800000"/>
            <a:headEnd/>
            <a:tailEnd/>
          </a:ln>
        </p:spPr>
        <p:txBody>
          <a:bodyPr/>
          <a:lstStyle/>
          <a:p>
            <a:fld id="{8ED0388E-96D3-4B0B-9A4E-61209A09E464}" type="slidenum">
              <a:rPr lang="en-US" altLang="en-US" smtClean="0"/>
              <a:pPr/>
              <a:t>17</a:t>
            </a:fld>
            <a:endParaRPr lang="en-US" altLang="en-US"/>
          </a:p>
        </p:txBody>
      </p:sp>
      <p:sp>
        <p:nvSpPr>
          <p:cNvPr id="514051" name="Rectangle 2"/>
          <p:cNvSpPr>
            <a:spLocks noGrp="1" noChangeArrowheads="1"/>
          </p:cNvSpPr>
          <p:nvPr>
            <p:ph type="body" idx="1"/>
          </p:nvPr>
        </p:nvSpPr>
        <p:spPr>
          <a:noFill/>
        </p:spPr>
        <p:txBody>
          <a:bodyPr/>
          <a:lstStyle/>
          <a:p>
            <a:pPr eaLnBrk="1" hangingPunct="1">
              <a:buFontTx/>
              <a:buChar char="•"/>
            </a:pPr>
            <a:r>
              <a:rPr lang="ru-RU" altLang="en-US" i="1" dirty="0"/>
              <a:t>«Итак, разум истории по самому её фактическому ходу заставляет нас признать в Иисусе Христе не поеследнее слво царства человечества, а первое и всеединое Слво Царства Божия – не человекобога, а Богочеловека, или безусловную индивидуальность».</a:t>
            </a:r>
          </a:p>
          <a:p>
            <a:pPr marL="0" marR="0" indent="0" algn="l" defTabSz="914400" rtl="0" eaLnBrk="1" fontAlgn="base" latinLnBrk="0" hangingPunct="1">
              <a:lnSpc>
                <a:spcPct val="100000"/>
              </a:lnSpc>
              <a:spcBef>
                <a:spcPct val="30000"/>
              </a:spcBef>
              <a:spcAft>
                <a:spcPct val="0"/>
              </a:spcAft>
              <a:buClrTx/>
              <a:buSzTx/>
              <a:buFontTx/>
              <a:buNone/>
              <a:tabLst/>
              <a:defRPr/>
            </a:pPr>
            <a:r>
              <a:rPr lang="ru-RU" altLang="en-US" dirty="0"/>
              <a:t>	— В. Соловьёв, Оправдание добра (цит.</a:t>
            </a:r>
            <a:r>
              <a:rPr lang="ru-RU" altLang="en-US" baseline="0" dirty="0"/>
              <a:t> по А.В. Журавский, Очерки христианско-мусульманских отношений, СФИ, Москва 2015, стр. 136-137</a:t>
            </a:r>
            <a:endParaRPr lang="en-US" altLang="en-US" dirty="0"/>
          </a:p>
          <a:p>
            <a:pPr eaLnBrk="1" hangingPunct="1"/>
            <a:endParaRPr lang="en-US" altLang="en-US" dirty="0"/>
          </a:p>
        </p:txBody>
      </p:sp>
    </p:spTree>
    <p:extLst>
      <p:ext uri="{BB962C8B-B14F-4D97-AF65-F5344CB8AC3E}">
        <p14:creationId xmlns:p14="http://schemas.microsoft.com/office/powerpoint/2010/main" val="2142328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miter lim="800000"/>
            <a:headEnd/>
            <a:tailEnd/>
          </a:ln>
        </p:spPr>
        <p:txBody>
          <a:bodyPr/>
          <a:lstStyle/>
          <a:p>
            <a:fld id="{EC50ED27-7B04-4DD1-BD48-686436671504}" type="slidenum">
              <a:rPr lang="en-US" altLang="en-US" smtClean="0"/>
              <a:pPr/>
              <a:t>18</a:t>
            </a:fld>
            <a:endParaRPr lang="en-US" altLang="en-US"/>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p:spPr>
        <p:txBody>
          <a:bodyPr/>
          <a:lstStyle/>
          <a:p>
            <a:pPr eaLnBrk="1" hangingPunct="1"/>
            <a:r>
              <a:rPr lang="ru-RU" altLang="en-US" dirty="0"/>
              <a:t>Давайте определим лишь те черты и свойства, которыми искомый нами Бог обладать </a:t>
            </a:r>
            <a:r>
              <a:rPr lang="en-US" altLang="en-US" dirty="0"/>
              <a:t> </a:t>
            </a:r>
            <a:r>
              <a:rPr lang="ru-RU" altLang="en-US" dirty="0"/>
              <a:t>д</a:t>
            </a:r>
            <a:r>
              <a:rPr lang="en-US" altLang="en-US" dirty="0"/>
              <a:t> </a:t>
            </a:r>
            <a:r>
              <a:rPr lang="ru-RU" altLang="en-US" dirty="0"/>
              <a:t>о</a:t>
            </a:r>
            <a:r>
              <a:rPr lang="en-US" altLang="en-US" dirty="0"/>
              <a:t> </a:t>
            </a:r>
            <a:r>
              <a:rPr lang="ru-RU" altLang="en-US" dirty="0"/>
              <a:t>л</a:t>
            </a:r>
            <a:r>
              <a:rPr lang="en-US" altLang="en-US" dirty="0"/>
              <a:t> </a:t>
            </a:r>
            <a:r>
              <a:rPr lang="ru-RU" altLang="en-US" dirty="0"/>
              <a:t>ж</a:t>
            </a:r>
            <a:r>
              <a:rPr lang="en-US" altLang="en-US" dirty="0"/>
              <a:t> </a:t>
            </a:r>
            <a:r>
              <a:rPr lang="ru-RU" altLang="en-US" dirty="0"/>
              <a:t>е</a:t>
            </a:r>
            <a:r>
              <a:rPr lang="en-US" altLang="en-US" dirty="0"/>
              <a:t> </a:t>
            </a:r>
            <a:r>
              <a:rPr lang="ru-RU" altLang="en-US" dirty="0"/>
              <a:t>н, а именно (согласно богослову Фрэнсису Шефферу – </a:t>
            </a:r>
            <a:r>
              <a:rPr lang="ru-RU" altLang="en-US" i="1" dirty="0"/>
              <a:t>Полное собрание сочинений</a:t>
            </a:r>
            <a:r>
              <a:rPr lang="ru-RU" altLang="en-US" dirty="0"/>
              <a:t>, т.1, </a:t>
            </a:r>
            <a:r>
              <a:rPr lang="en-US" altLang="en-US" dirty="0" err="1"/>
              <a:t>Wetchester</a:t>
            </a:r>
            <a:r>
              <a:rPr lang="en-US" altLang="en-US" dirty="0"/>
              <a:t>, Il, Crossway Books, 1982, </a:t>
            </a:r>
            <a:r>
              <a:rPr lang="ru-RU" altLang="en-US" dirty="0"/>
              <a:t>стр.</a:t>
            </a:r>
            <a:r>
              <a:rPr lang="en-US" altLang="en-US" dirty="0"/>
              <a:t>. 101</a:t>
            </a:r>
            <a:r>
              <a:rPr lang="ru-RU" altLang="en-US" dirty="0"/>
              <a:t>):</a:t>
            </a:r>
          </a:p>
          <a:p>
            <a:pPr eaLnBrk="1" hangingPunct="1"/>
            <a:r>
              <a:rPr lang="ru-RU" altLang="en-US" dirty="0"/>
              <a:t>	- свойством независимого бытия, т.е., бесконечности (чтобы, в свою очередь, не подлежать вопросу «зачем?» и не входить в конечный «треугольник»), а также </a:t>
            </a:r>
          </a:p>
          <a:p>
            <a:pPr eaLnBrk="1" hangingPunct="1"/>
            <a:r>
              <a:rPr lang="ru-RU" altLang="en-US" dirty="0"/>
              <a:t>	- свойством личности (чтобы человек имел возможность общения с Ним, знания Его, взаимоотношений с Ним). </a:t>
            </a:r>
          </a:p>
          <a:p>
            <a:pPr eaLnBrk="1" hangingPunct="1"/>
            <a:r>
              <a:rPr lang="ru-RU" altLang="en-US" dirty="0"/>
              <a:t>Как этим двум критериям соответствуют основные мировые религии? </a:t>
            </a:r>
            <a:endParaRPr lang="en-US" altLang="en-US" dirty="0"/>
          </a:p>
          <a:p>
            <a:pPr eaLnBrk="1" hangingPunct="1">
              <a:buFontTx/>
              <a:buChar char="•"/>
            </a:pPr>
            <a:r>
              <a:rPr lang="ru-RU" altLang="en-US" dirty="0"/>
              <a:t>Согласно наиболее распространённым восточным верованиям – индуизму</a:t>
            </a:r>
            <a:r>
              <a:rPr lang="en-US" altLang="en-US" dirty="0"/>
              <a:t>,</a:t>
            </a:r>
            <a:r>
              <a:rPr lang="ru-RU" altLang="en-US" dirty="0"/>
              <a:t> буддизму</a:t>
            </a:r>
            <a:r>
              <a:rPr lang="en-US" altLang="en-US" dirty="0"/>
              <a:t> </a:t>
            </a:r>
            <a:r>
              <a:rPr lang="ru-RU" altLang="en-US" dirty="0"/>
              <a:t>– а также их современным модификациям Бог бесконечен, но – не личность</a:t>
            </a:r>
            <a:r>
              <a:rPr lang="en-US" altLang="en-US" dirty="0"/>
              <a:t>.</a:t>
            </a:r>
            <a:r>
              <a:rPr lang="ru-RU" altLang="en-US" dirty="0"/>
              <a:t> Бог есть всё, и всё есть Бог, т.е., будучи одновременно добром и злом, он не может являться мерилом нравственной оценки, не может вступать в общение с людьми, не уничтожив за ними права оставаться личностями. Поэтому</a:t>
            </a:r>
            <a:r>
              <a:rPr lang="en-US" altLang="en-US" dirty="0"/>
              <a:t>, </a:t>
            </a:r>
            <a:r>
              <a:rPr lang="ru-RU" altLang="en-US" dirty="0"/>
              <a:t>в частности, такое огромное значение в вероучениях этих религий отводится методикам отказа от себя и от самосознания личности ради растворения себя в божестве</a:t>
            </a:r>
            <a:r>
              <a:rPr lang="en-US" altLang="en-US" dirty="0"/>
              <a:t> (</a:t>
            </a:r>
            <a:r>
              <a:rPr lang="ru-RU" altLang="en-US" dirty="0">
                <a:latin typeface="Arial" pitchFamily="34" charset="0"/>
              </a:rPr>
              <a:t>«Оставь свои сандалии и своё самосознание на пороге храма» - </a:t>
            </a:r>
            <a:r>
              <a:rPr lang="en-US" altLang="en-US" dirty="0">
                <a:hlinkClick r:id="rId3"/>
              </a:rPr>
              <a:t>http://phumes1.wordpress.com/2011/04/27/blog-10-leave-your-self-consciousness-with-your-sandals/</a:t>
            </a:r>
            <a:r>
              <a:rPr lang="en-US" altLang="en-US" dirty="0"/>
              <a:t>)</a:t>
            </a:r>
            <a:r>
              <a:rPr lang="ru-RU" altLang="en-US" dirty="0"/>
              <a:t>. Но тогда – кто же общается с божеством, если всё, что представляет из себя личность человека, он должен предварительно отключить? И, даже если таковое общение состоится, как он, придя в чувства, об этом узнает, и какие практические шаги в результате этого общения будет в состоянии предпринять? </a:t>
            </a:r>
          </a:p>
          <a:p>
            <a:pPr eaLnBrk="1" hangingPunct="1">
              <a:buFontTx/>
              <a:buChar char="•"/>
            </a:pPr>
            <a:r>
              <a:rPr lang="ru-RU" altLang="en-US" dirty="0"/>
              <a:t>Боги западных верований, например, Древней Греции, Скандинавии и т.д., а также их современных модификаций – личности, но личности по большей части смертные, т.е., конечные, а стало быть, сами не выходят за пределы нашего «конечного треугольника» и не в состоянии решить тот вопрос, который стоит перед нами.</a:t>
            </a:r>
            <a:endParaRPr lang="en-US" altLang="en-US" dirty="0"/>
          </a:p>
          <a:p>
            <a:pPr eaLnBrk="1" hangingPunct="1"/>
            <a:r>
              <a:rPr lang="en-US" altLang="en-US" i="1" dirty="0"/>
              <a:t>	</a:t>
            </a:r>
            <a:r>
              <a:rPr lang="ru-RU" altLang="en-US" i="1" dirty="0"/>
              <a:t>На рисунке с античной вазы – Ахиллес перевязывает раненного Патрокла </a:t>
            </a:r>
            <a:r>
              <a:rPr lang="ru-RU" altLang="en-US" dirty="0"/>
              <a:t>(Государственный Исторический Музей, Берлин, Германия).</a:t>
            </a:r>
            <a:endParaRPr lang="en-US" altLang="en-US" dirty="0"/>
          </a:p>
        </p:txBody>
      </p:sp>
    </p:spTree>
    <p:extLst>
      <p:ext uri="{BB962C8B-B14F-4D97-AF65-F5344CB8AC3E}">
        <p14:creationId xmlns:p14="http://schemas.microsoft.com/office/powerpoint/2010/main" val="1923725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miter lim="800000"/>
            <a:headEnd/>
            <a:tailEnd/>
          </a:ln>
        </p:spPr>
        <p:txBody>
          <a:bodyPr/>
          <a:lstStyle/>
          <a:p>
            <a:fld id="{EC50ED27-7B04-4DD1-BD48-686436671504}" type="slidenum">
              <a:rPr lang="en-US" altLang="en-US" smtClean="0"/>
              <a:pPr/>
              <a:t>19</a:t>
            </a:fld>
            <a:endParaRPr lang="en-US" altLang="en-US"/>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p:spPr>
        <p:txBody>
          <a:bodyPr/>
          <a:lstStyle/>
          <a:p>
            <a:pPr eaLnBrk="1" hangingPunct="1"/>
            <a:r>
              <a:rPr lang="ru-RU" altLang="en-US" dirty="0"/>
              <a:t>Давайте поэтому определим лишь те из них, которыми искомый нами Бог (т.е., отвечающий на наш вопрос «зачем?») обладать </a:t>
            </a:r>
            <a:r>
              <a:rPr lang="en-US" altLang="en-US" dirty="0"/>
              <a:t> </a:t>
            </a:r>
            <a:r>
              <a:rPr lang="ru-RU" altLang="en-US" dirty="0"/>
              <a:t>д</a:t>
            </a:r>
            <a:r>
              <a:rPr lang="en-US" altLang="en-US" dirty="0"/>
              <a:t> </a:t>
            </a:r>
            <a:r>
              <a:rPr lang="ru-RU" altLang="en-US" dirty="0"/>
              <a:t>о</a:t>
            </a:r>
            <a:r>
              <a:rPr lang="en-US" altLang="en-US" dirty="0"/>
              <a:t> </a:t>
            </a:r>
            <a:r>
              <a:rPr lang="ru-RU" altLang="en-US" dirty="0"/>
              <a:t>л</a:t>
            </a:r>
            <a:r>
              <a:rPr lang="en-US" altLang="en-US" dirty="0"/>
              <a:t> </a:t>
            </a:r>
            <a:r>
              <a:rPr lang="ru-RU" altLang="en-US" dirty="0"/>
              <a:t>ж</a:t>
            </a:r>
            <a:r>
              <a:rPr lang="en-US" altLang="en-US" dirty="0"/>
              <a:t> </a:t>
            </a:r>
            <a:r>
              <a:rPr lang="ru-RU" altLang="en-US" dirty="0"/>
              <a:t>е</a:t>
            </a:r>
            <a:r>
              <a:rPr lang="en-US" altLang="en-US" dirty="0"/>
              <a:t> </a:t>
            </a:r>
            <a:r>
              <a:rPr lang="ru-RU" altLang="en-US" dirty="0"/>
              <a:t>н, а именно (согласно богослову Фрэнсису Шефферу – </a:t>
            </a:r>
            <a:r>
              <a:rPr lang="ru-RU" altLang="en-US" i="1" dirty="0"/>
              <a:t>Полное собрание сочинений</a:t>
            </a:r>
            <a:r>
              <a:rPr lang="ru-RU" altLang="en-US" dirty="0"/>
              <a:t>, т.1, </a:t>
            </a:r>
            <a:r>
              <a:rPr lang="en-US" altLang="en-US" dirty="0" err="1"/>
              <a:t>Wetchester</a:t>
            </a:r>
            <a:r>
              <a:rPr lang="en-US" altLang="en-US" dirty="0"/>
              <a:t>, Il, Crossway Books, 1982, </a:t>
            </a:r>
            <a:r>
              <a:rPr lang="ru-RU" altLang="en-US" dirty="0"/>
              <a:t>стр.</a:t>
            </a:r>
            <a:r>
              <a:rPr lang="en-US" altLang="en-US" dirty="0"/>
              <a:t>. 101</a:t>
            </a:r>
            <a:r>
              <a:rPr lang="ru-RU" altLang="en-US" dirty="0"/>
              <a:t>):</a:t>
            </a:r>
          </a:p>
          <a:p>
            <a:pPr eaLnBrk="1" hangingPunct="1"/>
            <a:r>
              <a:rPr lang="ru-RU" altLang="en-US" dirty="0"/>
              <a:t>	- свойством независимого бытия, т.е., бесконечности (чтобы, в свою очередь, не подлежать вопросу «зачем?» и не входить в конечный «треугольник»), а также </a:t>
            </a:r>
          </a:p>
          <a:p>
            <a:pPr eaLnBrk="1" hangingPunct="1"/>
            <a:r>
              <a:rPr lang="ru-RU" altLang="en-US" dirty="0"/>
              <a:t>	- свойством личности (чтобы человек имел возможность общения с Ним, знания Его, взаимоотношений с Ним). </a:t>
            </a:r>
          </a:p>
          <a:p>
            <a:pPr eaLnBrk="1" hangingPunct="1"/>
            <a:r>
              <a:rPr lang="ru-RU" altLang="en-US" dirty="0"/>
              <a:t>Как этим двум критериям соответствуют основные мировые религии? </a:t>
            </a:r>
            <a:endParaRPr lang="en-US" altLang="en-US" dirty="0"/>
          </a:p>
          <a:p>
            <a:pPr eaLnBrk="1" hangingPunct="1">
              <a:buFontTx/>
              <a:buChar char="•"/>
            </a:pPr>
            <a:r>
              <a:rPr lang="ru-RU" altLang="en-US" dirty="0"/>
              <a:t>Согласно наиболее распространённым восточным верованиям – индуизму</a:t>
            </a:r>
            <a:r>
              <a:rPr lang="en-US" altLang="en-US" dirty="0"/>
              <a:t>,</a:t>
            </a:r>
            <a:r>
              <a:rPr lang="ru-RU" altLang="en-US" dirty="0"/>
              <a:t> буддизму</a:t>
            </a:r>
            <a:r>
              <a:rPr lang="en-US" altLang="en-US" dirty="0"/>
              <a:t> </a:t>
            </a:r>
            <a:r>
              <a:rPr lang="ru-RU" altLang="en-US" dirty="0"/>
              <a:t>– а также их современным модификациям Бог бесконечен, но – не личность</a:t>
            </a:r>
            <a:r>
              <a:rPr lang="en-US" altLang="en-US" dirty="0"/>
              <a:t>.</a:t>
            </a:r>
            <a:r>
              <a:rPr lang="ru-RU" altLang="en-US" dirty="0"/>
              <a:t> Бог есть всё, и всё есть Бог, т.е., будучи одновременно добром и злом, он не может являться мерилом нравственной оценки, не может вступать в общение с людьми, не уничтожив за ними права оставаться личностями</a:t>
            </a:r>
            <a:r>
              <a:rPr lang="en-US" altLang="en-US" dirty="0"/>
              <a:t> (</a:t>
            </a:r>
            <a:r>
              <a:rPr lang="ru-RU" dirty="0"/>
              <a:t>Дао также</a:t>
            </a:r>
            <a:r>
              <a:rPr lang="ru-RU" baseline="0" dirty="0"/>
              <a:t> </a:t>
            </a:r>
            <a:r>
              <a:rPr lang="ru-RU" dirty="0"/>
              <a:t>не имеет личностного проявления.</a:t>
            </a:r>
            <a:r>
              <a:rPr lang="en-US" altLang="en-US" dirty="0"/>
              <a:t>)</a:t>
            </a:r>
            <a:r>
              <a:rPr lang="ru-RU" altLang="en-US" dirty="0"/>
              <a:t>. Поэтому</a:t>
            </a:r>
            <a:r>
              <a:rPr lang="en-US" altLang="en-US" dirty="0"/>
              <a:t>, </a:t>
            </a:r>
            <a:r>
              <a:rPr lang="ru-RU" altLang="en-US" dirty="0"/>
              <a:t>в частности, такое значение в вероучениях этих религий отводится методикам отказа от себя и от самосознания личности ради растворения себя в божестве</a:t>
            </a:r>
            <a:r>
              <a:rPr lang="en-US" altLang="en-US" dirty="0"/>
              <a:t> (</a:t>
            </a:r>
            <a:r>
              <a:rPr lang="ru-RU" altLang="en-US" dirty="0">
                <a:latin typeface="Arial" pitchFamily="34" charset="0"/>
              </a:rPr>
              <a:t>«Оставь свои сандалии и своё самосознание на пороге храма» </a:t>
            </a:r>
            <a:r>
              <a:rPr lang="ru-RU" altLang="en-US" sz="1200" kern="1200" dirty="0">
                <a:solidFill>
                  <a:schemeClr val="tx1"/>
                </a:solidFill>
                <a:latin typeface="Times New Roman" pitchFamily="18" charset="0"/>
                <a:ea typeface="+mn-ea"/>
                <a:cs typeface="+mn-cs"/>
              </a:rPr>
              <a:t>- </a:t>
            </a:r>
            <a:r>
              <a:rPr lang="en-US" altLang="en-US" sz="1200" kern="1200" dirty="0">
                <a:solidFill>
                  <a:schemeClr val="tx1"/>
                </a:solidFill>
                <a:latin typeface="Times New Roman" pitchFamily="18" charset="0"/>
                <a:ea typeface="+mn-ea"/>
                <a:cs typeface="+mn-cs"/>
                <a:hlinkClick r:id="rId3"/>
              </a:rPr>
              <a:t>http://</a:t>
            </a:r>
            <a:r>
              <a:rPr lang="en-US" altLang="en-US" sz="1200" kern="1200" dirty="0" err="1">
                <a:solidFill>
                  <a:schemeClr val="tx1"/>
                </a:solidFill>
                <a:latin typeface="Times New Roman" pitchFamily="18" charset="0"/>
                <a:ea typeface="+mn-ea"/>
                <a:cs typeface="+mn-cs"/>
                <a:hlinkClick r:id="rId3"/>
              </a:rPr>
              <a:t>phumes1.wordpress.com</a:t>
            </a:r>
            <a:r>
              <a:rPr lang="en-US" altLang="en-US" sz="1200" kern="1200" dirty="0">
                <a:solidFill>
                  <a:schemeClr val="tx1"/>
                </a:solidFill>
                <a:latin typeface="Times New Roman" pitchFamily="18" charset="0"/>
                <a:ea typeface="+mn-ea"/>
                <a:cs typeface="+mn-cs"/>
                <a:hlinkClick r:id="rId3"/>
              </a:rPr>
              <a:t>/2011/04/27/blog-10-leave-your-self-consciousness-with-your-sandals/</a:t>
            </a:r>
            <a:r>
              <a:rPr lang="en-US" altLang="en-US" dirty="0"/>
              <a:t>)</a:t>
            </a:r>
            <a:r>
              <a:rPr lang="ru-RU" altLang="en-US" dirty="0"/>
              <a:t>. Но тогда – кто же общается с божеством, если всё, что представляет из себя личность человека, он должен предварительно отключить? И, даже если таковое общение состоится, как он, придя в чувства, об этом узнает, и какие практические шаги в результате этого общения будет в состоянии предпринять? </a:t>
            </a:r>
          </a:p>
          <a:p>
            <a:pPr marL="0" marR="0" lvl="0" indent="0" algn="l" defTabSz="914400" rtl="0" eaLnBrk="1" fontAlgn="base" latinLnBrk="0" hangingPunct="1">
              <a:lnSpc>
                <a:spcPct val="100000"/>
              </a:lnSpc>
              <a:spcBef>
                <a:spcPct val="30000"/>
              </a:spcBef>
              <a:spcAft>
                <a:spcPct val="0"/>
              </a:spcAft>
              <a:buClrTx/>
              <a:buSzTx/>
              <a:buFontTx/>
              <a:buChar char="•"/>
              <a:tabLst/>
              <a:defRPr/>
            </a:pPr>
            <a:r>
              <a:rPr lang="en-US" altLang="en-US" dirty="0"/>
              <a:t>“</a:t>
            </a:r>
            <a:r>
              <a:rPr lang="ru-RU" sz="1200" kern="1200" dirty="0" err="1">
                <a:solidFill>
                  <a:schemeClr val="tx1"/>
                </a:solidFill>
                <a:latin typeface="Times New Roman" pitchFamily="18" charset="0"/>
                <a:ea typeface="+mn-ea"/>
                <a:cs typeface="+mn-cs"/>
              </a:rPr>
              <a:t>Теоцеятризм</a:t>
            </a:r>
            <a:r>
              <a:rPr lang="ru-RU" sz="1200" kern="1200" dirty="0">
                <a:solidFill>
                  <a:schemeClr val="tx1"/>
                </a:solidFill>
                <a:latin typeface="Times New Roman" pitchFamily="18" charset="0"/>
                <a:ea typeface="+mn-ea"/>
                <a:cs typeface="+mn-cs"/>
              </a:rPr>
              <a:t> индуизма иллюзорен, </a:t>
            </a:r>
            <a:r>
              <a:rPr lang="ru-RU" sz="1200" kern="1200" dirty="0" err="1">
                <a:solidFill>
                  <a:schemeClr val="tx1"/>
                </a:solidFill>
                <a:latin typeface="Times New Roman" pitchFamily="18" charset="0"/>
                <a:ea typeface="+mn-ea"/>
                <a:cs typeface="+mn-cs"/>
              </a:rPr>
              <a:t>радж-иог</a:t>
            </a:r>
            <a:r>
              <a:rPr lang="ru-RU" sz="1200" kern="1200" dirty="0">
                <a:solidFill>
                  <a:schemeClr val="tx1"/>
                </a:solidFill>
                <a:latin typeface="Times New Roman" pitchFamily="18" charset="0"/>
                <a:ea typeface="+mn-ea"/>
                <a:cs typeface="+mn-cs"/>
              </a:rPr>
              <a:t> пытается реализовать в себе Божество, Атмана-Брамана, чтобы затем идентифицировать себя с Божеством, притом или человек растворяется целиком в Божестве и от человека не остается следа, или Божество растворяется в человеке (</a:t>
            </a:r>
            <a:r>
              <a:rPr lang="ru-RU" sz="1200" kern="1200" dirty="0" err="1">
                <a:solidFill>
                  <a:schemeClr val="tx1"/>
                </a:solidFill>
                <a:latin typeface="Times New Roman" pitchFamily="18" charset="0"/>
                <a:ea typeface="+mn-ea"/>
                <a:cs typeface="+mn-cs"/>
              </a:rPr>
              <a:t>адвайта</a:t>
            </a:r>
            <a:r>
              <a:rPr lang="ru-RU" sz="1200" kern="1200" dirty="0">
                <a:solidFill>
                  <a:schemeClr val="tx1"/>
                </a:solidFill>
                <a:latin typeface="Times New Roman" pitchFamily="18" charset="0"/>
                <a:ea typeface="+mn-ea"/>
                <a:cs typeface="+mn-cs"/>
              </a:rPr>
              <a:t> — монизм)</a:t>
            </a:r>
            <a:r>
              <a:rPr lang="en-US" sz="1200" kern="1200" dirty="0">
                <a:solidFill>
                  <a:schemeClr val="tx1"/>
                </a:solidFill>
                <a:latin typeface="Times New Roman" pitchFamily="18" charset="0"/>
                <a:ea typeface="+mn-ea"/>
                <a:cs typeface="+mn-cs"/>
              </a:rPr>
              <a:t>” – </a:t>
            </a:r>
            <a:r>
              <a:rPr lang="ru-RU" sz="1200" kern="1200" dirty="0">
                <a:solidFill>
                  <a:schemeClr val="tx1"/>
                </a:solidFill>
                <a:latin typeface="Times New Roman" pitchFamily="18" charset="0"/>
                <a:ea typeface="+mn-ea"/>
                <a:cs typeface="+mn-cs"/>
              </a:rPr>
              <a:t>Логос-медитация древней церкви. Умное делание. </a:t>
            </a:r>
            <a:r>
              <a:rPr lang="ru-RU" sz="1200" kern="1200" dirty="0" err="1">
                <a:solidFill>
                  <a:schemeClr val="tx1"/>
                </a:solidFill>
                <a:latin typeface="Times New Roman" pitchFamily="18" charset="0"/>
                <a:ea typeface="+mn-ea"/>
                <a:cs typeface="+mn-cs"/>
              </a:rPr>
              <a:t>А.Позов</a:t>
            </a:r>
            <a:r>
              <a:rPr lang="ru-RU" sz="1200" kern="1200" dirty="0">
                <a:solidFill>
                  <a:schemeClr val="tx1"/>
                </a:solidFill>
                <a:latin typeface="Times New Roman" pitchFamily="18" charset="0"/>
                <a:ea typeface="+mn-ea"/>
                <a:cs typeface="+mn-cs"/>
              </a:rPr>
              <a:t> </a:t>
            </a:r>
            <a:endParaRPr lang="en-US" altLang="en-US" dirty="0"/>
          </a:p>
          <a:p>
            <a:pPr eaLnBrk="1" hangingPunct="1">
              <a:buFontTx/>
              <a:buChar char="•"/>
            </a:pPr>
            <a:endParaRPr lang="ru-RU" altLang="en-US" dirty="0"/>
          </a:p>
        </p:txBody>
      </p:sp>
    </p:spTree>
    <p:extLst>
      <p:ext uri="{BB962C8B-B14F-4D97-AF65-F5344CB8AC3E}">
        <p14:creationId xmlns:p14="http://schemas.microsoft.com/office/powerpoint/2010/main" val="1294924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miter lim="800000"/>
            <a:headEnd/>
            <a:tailEnd/>
          </a:ln>
        </p:spPr>
        <p:txBody>
          <a:bodyPr/>
          <a:lstStyle/>
          <a:p>
            <a:fld id="{EC50ED27-7B04-4DD1-BD48-686436671504}" type="slidenum">
              <a:rPr lang="en-US" altLang="en-US" smtClean="0"/>
              <a:pPr/>
              <a:t>20</a:t>
            </a:fld>
            <a:endParaRPr lang="en-US" altLang="en-US"/>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p:spPr>
        <p:txBody>
          <a:bodyPr/>
          <a:lstStyle/>
          <a:p>
            <a:pPr eaLnBrk="1" hangingPunct="1">
              <a:buFontTx/>
              <a:buChar char="•"/>
            </a:pPr>
            <a:r>
              <a:rPr lang="ru-RU" altLang="en-US" dirty="0"/>
              <a:t>Боги западных верований, например, Древней Греции, Скандинавии и т.д., а также их современных модификаций – личности, но личности по большей части смертные, т.е., конечные, а стало быть, сами не выходят за пределы нашего «конечного треугольника» и не в состоянии решить тот вопрос, который стоит перед нами.</a:t>
            </a:r>
            <a:endParaRPr lang="en-US" altLang="en-US" dirty="0"/>
          </a:p>
          <a:p>
            <a:pPr eaLnBrk="1" hangingPunct="1"/>
            <a:r>
              <a:rPr lang="en-US" altLang="en-US" i="1" dirty="0"/>
              <a:t>	</a:t>
            </a:r>
            <a:r>
              <a:rPr lang="ru-RU" altLang="en-US" i="1" dirty="0"/>
              <a:t>На рисунке с античной вазы – Ахиллес перевязывает раненного Патрокла </a:t>
            </a:r>
            <a:r>
              <a:rPr lang="ru-RU" altLang="en-US" dirty="0"/>
              <a:t>(Государственный Исторический Музей, Берлин, Германия).</a:t>
            </a:r>
            <a:endParaRPr lang="en-US" altLang="en-US" dirty="0"/>
          </a:p>
        </p:txBody>
      </p:sp>
    </p:spTree>
    <p:extLst>
      <p:ext uri="{BB962C8B-B14F-4D97-AF65-F5344CB8AC3E}">
        <p14:creationId xmlns:p14="http://schemas.microsoft.com/office/powerpoint/2010/main" val="321908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E30C5E49-6FE0-47DE-88AC-3469849CA94E}" type="slidenum">
              <a:rPr lang="en-US" altLang="en-US" sz="1300"/>
              <a:pPr algn="r" defTabSz="974725"/>
              <a:t>21</a:t>
            </a:fld>
            <a:endParaRPr lang="en-US" altLang="en-US" sz="130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p:spPr>
        <p:txBody>
          <a:bodyPr/>
          <a:lstStyle/>
          <a:p>
            <a:pPr eaLnBrk="1" hangingPunct="1"/>
            <a:r>
              <a:rPr lang="ru-RU" altLang="en-US" dirty="0"/>
              <a:t>Иудаизм, ислам, христианство </a:t>
            </a:r>
            <a:r>
              <a:rPr lang="ru-RU" altLang="en-US" dirty="0">
                <a:latin typeface="Arial" pitchFamily="34" charset="0"/>
              </a:rPr>
              <a:t>(</a:t>
            </a:r>
            <a:r>
              <a:rPr lang="ru-RU" altLang="en-US" dirty="0" err="1">
                <a:latin typeface="Arial" pitchFamily="34" charset="0"/>
              </a:rPr>
              <a:t>аврамические</a:t>
            </a:r>
            <a:r>
              <a:rPr lang="ru-RU" altLang="en-US" dirty="0">
                <a:latin typeface="Arial" pitchFamily="34" charset="0"/>
              </a:rPr>
              <a:t> религии) </a:t>
            </a:r>
            <a:r>
              <a:rPr lang="ru-RU" altLang="en-US" dirty="0"/>
              <a:t>– знают и признают за </a:t>
            </a:r>
            <a:r>
              <a:rPr lang="ru-RU" altLang="en-US" sz="1000" dirty="0"/>
              <a:t>Божеством</a:t>
            </a:r>
            <a:r>
              <a:rPr lang="ru-RU" altLang="en-US" dirty="0"/>
              <a:t> оба необходимых свойства: Бог – бесконечная личность. </a:t>
            </a:r>
          </a:p>
          <a:p>
            <a:pPr eaLnBrk="1" hangingPunct="1"/>
            <a:r>
              <a:rPr lang="ru-RU" altLang="en-US" dirty="0"/>
              <a:t>Одна и та же личность? Мягко говоря, не совсем.</a:t>
            </a:r>
            <a:endParaRPr lang="en-US" altLang="en-US" dirty="0"/>
          </a:p>
        </p:txBody>
      </p:sp>
    </p:spTree>
    <p:extLst>
      <p:ext uri="{BB962C8B-B14F-4D97-AF65-F5344CB8AC3E}">
        <p14:creationId xmlns:p14="http://schemas.microsoft.com/office/powerpoint/2010/main" val="1832805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C1ADB078-24C1-4F27-BA8B-A68434EFAD59}" type="slidenum">
              <a:rPr lang="en-US" altLang="en-US" sz="1300"/>
              <a:pPr algn="r" defTabSz="974725"/>
              <a:t>22</a:t>
            </a:fld>
            <a:endParaRPr lang="en-US" altLang="en-US" sz="130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p:spPr>
        <p:txBody>
          <a:bodyPr/>
          <a:lstStyle/>
          <a:p>
            <a:pPr eaLnBrk="1" hangingPunct="1"/>
            <a:r>
              <a:rPr lang="ru-RU" altLang="en-US" dirty="0"/>
              <a:t>Согласно учению, соответственно, иудаизма и ислама, Мохаммед</a:t>
            </a:r>
            <a:r>
              <a:rPr lang="en-US" altLang="en-US" dirty="0"/>
              <a:t> (м</a:t>
            </a:r>
            <a:r>
              <a:rPr lang="ru-RU" altLang="en-US" dirty="0"/>
              <a:t>ир ему) и Моисей – услышали от Бога Бога</a:t>
            </a:r>
            <a:r>
              <a:rPr lang="en-US" altLang="en-US" dirty="0"/>
              <a:t> (</a:t>
            </a:r>
            <a:r>
              <a:rPr lang="ru-RU" altLang="en-US" dirty="0">
                <a:latin typeface="Arial" pitchFamily="34" charset="0"/>
              </a:rPr>
              <a:t>в случае с Кораном – через ещё одного посредника – архангела Джебраила)</a:t>
            </a:r>
            <a:r>
              <a:rPr lang="ru-RU" altLang="en-US" dirty="0"/>
              <a:t> Его откровение о Себе и записали в священных писаниях, которые... противоречат друг другу, а значит:</a:t>
            </a:r>
          </a:p>
          <a:p>
            <a:pPr eaLnBrk="1" hangingPunct="1"/>
            <a:r>
              <a:rPr lang="ru-RU" altLang="en-US" dirty="0"/>
              <a:t>- либо их боги отчасти не правы,</a:t>
            </a:r>
          </a:p>
          <a:p>
            <a:pPr eaLnBrk="1" hangingPunct="1"/>
            <a:r>
              <a:rPr lang="ru-RU" altLang="en-US" dirty="0"/>
              <a:t>- либо кто-то из них не полно расслышал </a:t>
            </a:r>
          </a:p>
          <a:p>
            <a:pPr eaLnBrk="1" hangingPunct="1"/>
            <a:r>
              <a:rPr lang="ru-RU" altLang="en-US" dirty="0"/>
              <a:t>- либо кто-то из них неточно записал</a:t>
            </a:r>
          </a:p>
          <a:p>
            <a:pPr eaLnBrk="1" hangingPunct="1"/>
            <a:r>
              <a:rPr lang="ru-RU" altLang="en-US" dirty="0"/>
              <a:t>- либо мы неправильно читаем</a:t>
            </a:r>
          </a:p>
          <a:p>
            <a:pPr eaLnBrk="1" hangingPunct="1">
              <a:buFontTx/>
              <a:buChar char="•"/>
            </a:pPr>
            <a:r>
              <a:rPr lang="ru-RU" altLang="en-US" dirty="0"/>
              <a:t>Согласно учению христианства Бог – без посредничества премудрых философов и экзальтированных пророков – сам явился в мир как Человек по имени Иисус Христос. </a:t>
            </a:r>
          </a:p>
          <a:p>
            <a:pPr eaLnBrk="1" hangingPunct="1"/>
            <a:r>
              <a:rPr lang="ru-RU" altLang="en-US" i="1" dirty="0">
                <a:latin typeface="Arial" pitchFamily="34" charset="0"/>
              </a:rPr>
              <a:t>	- </a:t>
            </a:r>
            <a:r>
              <a:rPr lang="ru-RU" altLang="en-US" i="1" dirty="0"/>
              <a:t>Мохаммед в Мекке, </a:t>
            </a:r>
            <a:r>
              <a:rPr lang="ru-RU" altLang="en-US" dirty="0"/>
              <a:t>иллюстрация 16 века (лицо пророка скрыто согласно требованию ислама).</a:t>
            </a:r>
            <a:endParaRPr lang="en-US" altLang="en-US" dirty="0"/>
          </a:p>
        </p:txBody>
      </p:sp>
    </p:spTree>
    <p:extLst>
      <p:ext uri="{BB962C8B-B14F-4D97-AF65-F5344CB8AC3E}">
        <p14:creationId xmlns:p14="http://schemas.microsoft.com/office/powerpoint/2010/main" val="110722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p:spPr>
        <p:txBody>
          <a:bodyPr/>
          <a:lstStyle/>
          <a:p>
            <a:r>
              <a:rPr lang="ru-RU" altLang="en-US" dirty="0"/>
              <a:t>Здравствуйте! Добро пожаловать на семинар «Открытие» миссии «В поисках веры». </a:t>
            </a:r>
            <a:endParaRPr lang="en-US" altLang="en-US" dirty="0"/>
          </a:p>
        </p:txBody>
      </p:sp>
    </p:spTree>
    <p:extLst>
      <p:ext uri="{BB962C8B-B14F-4D97-AF65-F5344CB8AC3E}">
        <p14:creationId xmlns:p14="http://schemas.microsoft.com/office/powerpoint/2010/main" val="538616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miter lim="800000"/>
            <a:headEnd/>
            <a:tailEnd/>
          </a:ln>
        </p:spPr>
        <p:txBody>
          <a:bodyPr/>
          <a:lstStyle/>
          <a:p>
            <a:fld id="{E347CDC1-D702-4EB8-8B75-A5FE05F40054}" type="slidenum">
              <a:rPr lang="en-US" altLang="en-US" smtClean="0"/>
              <a:pPr/>
              <a:t>23</a:t>
            </a:fld>
            <a:endParaRPr lang="en-US" altLang="en-US"/>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p:spPr>
        <p:txBody>
          <a:bodyPr/>
          <a:lstStyle/>
          <a:p>
            <a:pPr>
              <a:lnSpc>
                <a:spcPct val="110000"/>
              </a:lnSpc>
              <a:spcBef>
                <a:spcPct val="50000"/>
              </a:spcBef>
            </a:pPr>
            <a:r>
              <a:rPr lang="ru-RU" altLang="en-US">
                <a:solidFill>
                  <a:srgbClr val="FFD70E"/>
                </a:solidFill>
              </a:rPr>
              <a:t>2000 лет тому назад </a:t>
            </a:r>
            <a:r>
              <a:rPr lang="ru-RU" altLang="en-US" i="1">
                <a:solidFill>
                  <a:srgbClr val="FFD70E"/>
                </a:solidFill>
              </a:rPr>
              <a:t>«…Слово стало плотью, и обитало с нами,  полное благодати и истины; и мы видели славу Его». </a:t>
            </a:r>
            <a:r>
              <a:rPr lang="ru-RU" altLang="en-US">
                <a:solidFill>
                  <a:srgbClr val="FFD70E"/>
                </a:solidFill>
              </a:rPr>
              <a:t>(Ин. 1:14)</a:t>
            </a:r>
          </a:p>
          <a:p>
            <a:pPr>
              <a:lnSpc>
                <a:spcPct val="110000"/>
              </a:lnSpc>
              <a:spcBef>
                <a:spcPct val="50000"/>
              </a:spcBef>
            </a:pPr>
            <a:r>
              <a:rPr lang="ru-RU" altLang="en-US">
                <a:solidFill>
                  <a:srgbClr val="FFD70E"/>
                </a:solidFill>
              </a:rPr>
              <a:t>И произошло это событие не в каком-то особом измерении или состоянии. Это – часть нашей истории.</a:t>
            </a:r>
          </a:p>
        </p:txBody>
      </p:sp>
    </p:spTree>
    <p:extLst>
      <p:ext uri="{BB962C8B-B14F-4D97-AF65-F5344CB8AC3E}">
        <p14:creationId xmlns:p14="http://schemas.microsoft.com/office/powerpoint/2010/main" val="4146258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A52C06B5-1923-46A9-A95E-4A7BD694C2FF}" type="slidenum">
              <a:rPr lang="en-US" altLang="en-US" sz="1300"/>
              <a:pPr algn="r" defTabSz="974725"/>
              <a:t>24</a:t>
            </a:fld>
            <a:endParaRPr lang="en-US" altLang="en-US" sz="130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p:spPr>
        <p:txBody>
          <a:bodyPr/>
          <a:lstStyle/>
          <a:p>
            <a:pPr>
              <a:lnSpc>
                <a:spcPts val="3800"/>
              </a:lnSpc>
              <a:spcBef>
                <a:spcPct val="50000"/>
              </a:spcBef>
            </a:pPr>
            <a:r>
              <a:rPr lang="ru-RU" altLang="en-US" dirty="0">
                <a:solidFill>
                  <a:srgbClr val="FFD60E"/>
                </a:solidFill>
              </a:rPr>
              <a:t>Речь, таким образом, идёт не о каком-то отвлечённом философском понятии или богословской доктрине, а о вполне физической, доступной каждому реальности.</a:t>
            </a:r>
          </a:p>
          <a:p>
            <a:pPr>
              <a:lnSpc>
                <a:spcPts val="3800"/>
              </a:lnSpc>
              <a:spcBef>
                <a:spcPct val="50000"/>
              </a:spcBef>
            </a:pPr>
            <a:endParaRPr lang="ru-RU" altLang="en-US" dirty="0">
              <a:solidFill>
                <a:srgbClr val="FFD60E"/>
              </a:solidFill>
            </a:endParaRPr>
          </a:p>
          <a:p>
            <a:pPr>
              <a:lnSpc>
                <a:spcPts val="3800"/>
              </a:lnSpc>
              <a:spcBef>
                <a:spcPct val="50000"/>
              </a:spcBef>
            </a:pPr>
            <a:r>
              <a:rPr lang="ru-RU" altLang="en-US" dirty="0">
                <a:solidFill>
                  <a:srgbClr val="FFD60E"/>
                </a:solidFill>
              </a:rPr>
              <a:t>«</a:t>
            </a:r>
            <a:r>
              <a:rPr lang="ru-RU" altLang="en-US" i="1" dirty="0">
                <a:solidFill>
                  <a:srgbClr val="FFD60E"/>
                </a:solidFill>
              </a:rPr>
              <a:t>Его приход в мир – высшая точка диалога между Богом и людьми, встреча, которая стала непреходящей </a:t>
            </a:r>
            <a:r>
              <a:rPr lang="ru-RU" altLang="en-US" i="1" u="sng" dirty="0">
                <a:solidFill>
                  <a:srgbClr val="FFD60E"/>
                </a:solidFill>
              </a:rPr>
              <a:t>реальностью</a:t>
            </a:r>
            <a:r>
              <a:rPr lang="ru-RU" altLang="en-US" i="1" dirty="0">
                <a:solidFill>
                  <a:srgbClr val="FFD60E"/>
                </a:solidFill>
              </a:rPr>
              <a:t>, ибо путь к ней открыт для каждого</a:t>
            </a:r>
            <a:r>
              <a:rPr lang="ru-RU" altLang="en-US" dirty="0">
                <a:solidFill>
                  <a:srgbClr val="FFD60E"/>
                </a:solidFill>
              </a:rPr>
              <a:t>».</a:t>
            </a:r>
            <a:endParaRPr lang="en-US" altLang="en-US" dirty="0">
              <a:solidFill>
                <a:srgbClr val="FFD60E"/>
              </a:solidFill>
            </a:endParaRPr>
          </a:p>
          <a:p>
            <a:pPr>
              <a:spcBef>
                <a:spcPct val="50000"/>
              </a:spcBef>
            </a:pPr>
            <a:r>
              <a:rPr lang="ru-RU" altLang="en-US" dirty="0"/>
              <a:t>	- </a:t>
            </a:r>
            <a:r>
              <a:rPr lang="ru-RU" altLang="en-US" dirty="0" err="1"/>
              <a:t>прот</a:t>
            </a:r>
            <a:r>
              <a:rPr lang="ru-RU" altLang="en-US" dirty="0"/>
              <a:t>. Александр </a:t>
            </a:r>
            <a:r>
              <a:rPr lang="ru-RU" altLang="en-US" dirty="0" err="1"/>
              <a:t>Мень</a:t>
            </a:r>
            <a:r>
              <a:rPr lang="ru-RU" altLang="en-US" dirty="0"/>
              <a:t>, </a:t>
            </a:r>
            <a:r>
              <a:rPr lang="ru-RU" altLang="en-US" i="1" dirty="0"/>
              <a:t>Таинство. Слово. Образ</a:t>
            </a:r>
          </a:p>
          <a:p>
            <a:pPr>
              <a:spcBef>
                <a:spcPct val="50000"/>
              </a:spcBef>
            </a:pPr>
            <a:endParaRPr lang="ru-RU" altLang="en-US" dirty="0"/>
          </a:p>
          <a:p>
            <a:pPr>
              <a:spcBef>
                <a:spcPct val="50000"/>
              </a:spcBef>
            </a:pPr>
            <a:r>
              <a:rPr lang="ru-RU" altLang="en-US" dirty="0"/>
              <a:t>Диалог этот начался задолго до этого и продолжается до сих пор, но высшей его точкой стало явление Бога человеку в наиболее полной форме, в которой только одна личность может явиться другой – Он стал одним из нас.</a:t>
            </a:r>
            <a:endParaRPr lang="en-US" altLang="en-US" dirty="0"/>
          </a:p>
          <a:p>
            <a:pPr>
              <a:spcBef>
                <a:spcPct val="50000"/>
              </a:spcBef>
            </a:pPr>
            <a:endParaRPr lang="en-US" altLang="en-US" dirty="0"/>
          </a:p>
          <a:p>
            <a:r>
              <a:rPr lang="ru-RU" sz="1200" b="0" i="0" kern="1200" dirty="0">
                <a:solidFill>
                  <a:schemeClr val="tx1"/>
                </a:solidFill>
                <a:latin typeface="Times New Roman" pitchFamily="18" charset="0"/>
                <a:ea typeface="+mn-ea"/>
                <a:cs typeface="+mn-cs"/>
              </a:rPr>
              <a:t>“И если мы еще раз зададим себе вопрос: в чем же заключается сущность христианства? - мы должны будем ответить: это Богочеловечество - соединение ограниченного и временного человеческого духа с бесконечным Божественным.</a:t>
            </a:r>
            <a:r>
              <a:rPr lang="ru-RU" dirty="0"/>
              <a:t/>
            </a:r>
            <a:br>
              <a:rPr lang="ru-RU" dirty="0"/>
            </a:br>
            <a:r>
              <a:rPr lang="ru-RU" sz="1200" b="0" i="0" kern="1200" dirty="0">
                <a:solidFill>
                  <a:schemeClr val="tx1"/>
                </a:solidFill>
                <a:latin typeface="Times New Roman" pitchFamily="18" charset="0"/>
                <a:ea typeface="+mn-ea"/>
                <a:cs typeface="+mn-cs"/>
              </a:rPr>
              <a:t>Это освящение плоти, ибо с того момента, когда Сын Человеческий принял наши радости и страдания, наше созидание, нашу любовь, наш труд, - природа, мир, все, в чем Он находился, в чем Он родился, как Человек и Богочеловек, - не отброшено, не унижено, а возведено на новую ступень, освящено.</a:t>
            </a:r>
            <a:r>
              <a:rPr lang="en-US" sz="1200" b="0" i="0" kern="1200" dirty="0">
                <a:solidFill>
                  <a:schemeClr val="tx1"/>
                </a:solidFill>
                <a:latin typeface="Times New Roman" pitchFamily="18" charset="0"/>
                <a:ea typeface="+mn-ea"/>
                <a:cs typeface="+mn-cs"/>
              </a:rPr>
              <a:t> </a:t>
            </a:r>
            <a:r>
              <a:rPr lang="ru-RU" sz="1200" b="0" i="0" kern="1200" dirty="0">
                <a:solidFill>
                  <a:schemeClr val="tx1"/>
                </a:solidFill>
                <a:latin typeface="Times New Roman" pitchFamily="18" charset="0"/>
                <a:ea typeface="+mn-ea"/>
                <a:cs typeface="+mn-cs"/>
              </a:rPr>
              <a:t>В христианстве есть освящение мира, победа над злом, над тьмой, над грехом. Но это победа Бога. Она началась в ночь Воскресения, и она продолжается, пока стоит мир.</a:t>
            </a:r>
            <a:r>
              <a:rPr lang="en-US" sz="1200" b="0" i="0" kern="1200" dirty="0">
                <a:solidFill>
                  <a:schemeClr val="tx1"/>
                </a:solidFill>
                <a:latin typeface="Times New Roman" pitchFamily="18" charset="0"/>
                <a:ea typeface="+mn-ea"/>
                <a:cs typeface="+mn-cs"/>
              </a:rPr>
              <a:t> </a:t>
            </a:r>
            <a:r>
              <a:rPr lang="ru-RU" sz="1200" b="0" i="0" kern="1200" dirty="0">
                <a:solidFill>
                  <a:schemeClr val="tx1"/>
                </a:solidFill>
                <a:latin typeface="Times New Roman" pitchFamily="18" charset="0"/>
                <a:ea typeface="+mn-ea"/>
                <a:cs typeface="+mn-cs"/>
              </a:rPr>
              <a:t>На этом я закончу...”.</a:t>
            </a:r>
          </a:p>
          <a:p>
            <a:r>
              <a:rPr lang="ru-RU" sz="1200" b="0" i="0" kern="1200" dirty="0">
                <a:solidFill>
                  <a:schemeClr val="tx1"/>
                </a:solidFill>
                <a:latin typeface="Times New Roman" pitchFamily="18" charset="0"/>
                <a:ea typeface="+mn-ea"/>
                <a:cs typeface="+mn-cs"/>
              </a:rPr>
              <a:t>Из последней лекции</a:t>
            </a:r>
            <a:r>
              <a:rPr lang="en-US" sz="1200" b="0" i="0" kern="1200" dirty="0">
                <a:solidFill>
                  <a:schemeClr val="tx1"/>
                </a:solidFill>
                <a:latin typeface="Times New Roman" pitchFamily="18" charset="0"/>
                <a:ea typeface="+mn-ea"/>
                <a:cs typeface="+mn-cs"/>
              </a:rPr>
              <a:t> </a:t>
            </a:r>
            <a:r>
              <a:rPr lang="ru-RU" sz="1200" b="0" i="0" kern="1200" dirty="0">
                <a:solidFill>
                  <a:schemeClr val="tx1"/>
                </a:solidFill>
                <a:latin typeface="Times New Roman" pitchFamily="18" charset="0"/>
                <a:ea typeface="+mn-ea"/>
                <a:cs typeface="+mn-cs"/>
              </a:rPr>
              <a:t>о. Александр Меня</a:t>
            </a:r>
          </a:p>
          <a:p>
            <a:pPr>
              <a:spcBef>
                <a:spcPct val="50000"/>
              </a:spcBef>
            </a:pPr>
            <a:endParaRPr lang="en-US" altLang="en-US" dirty="0"/>
          </a:p>
        </p:txBody>
      </p:sp>
    </p:spTree>
    <p:extLst>
      <p:ext uri="{BB962C8B-B14F-4D97-AF65-F5344CB8AC3E}">
        <p14:creationId xmlns:p14="http://schemas.microsoft.com/office/powerpoint/2010/main" val="236453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A52C06B5-1923-46A9-A95E-4A7BD694C2FF}" type="slidenum">
              <a:rPr lang="en-US" altLang="en-US" sz="1300"/>
              <a:pPr algn="r" defTabSz="974725"/>
              <a:t>25</a:t>
            </a:fld>
            <a:endParaRPr lang="en-US" altLang="en-US" sz="130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p:spPr>
        <p:txBody>
          <a:bodyPr/>
          <a:lstStyle/>
          <a:p>
            <a:pPr marL="0" marR="0" indent="0" algn="l" defTabSz="914400" rtl="0" eaLnBrk="0" fontAlgn="base" latinLnBrk="0" hangingPunct="0">
              <a:lnSpc>
                <a:spcPts val="3800"/>
              </a:lnSpc>
              <a:spcBef>
                <a:spcPct val="50000"/>
              </a:spcBef>
              <a:spcAft>
                <a:spcPct val="0"/>
              </a:spcAft>
              <a:buClrTx/>
              <a:buSzTx/>
              <a:buFontTx/>
              <a:buNone/>
              <a:tabLst/>
              <a:defRPr/>
            </a:pPr>
            <a:r>
              <a:rPr lang="ru-RU" dirty="0"/>
              <a:t>«Ибо, в отличие от других, наша цивилизация всегда многого ждала от своей памяти. Этому способствовало все -- и наследие христианское, и наследие античное. Греки и латиняне, наши первые учителя, были народами-историографами. Христианство -- религия историков. Другие религиозные системы основывали свои верования и ритуалы на мифологии, почти неподвластной человеческому времени. У христиан священными книгами являются книги исторические, а их литургии отмечают -- наряду с эпизодами земной жизни бога -- события из истории церкви и святых. Христианство исторично еще и в другом смысле, быть может, более глубоком: судьба человечества-- от грехопадения до Страшного суда-- предстает в сознании христианства как некое долгое странствие, в котором судьба каждого человека, каждое индивидуальное "паломничество" является в //8// свою очередь отражением; центральная ось всякого христианского размышления, великая драма греха и искупления, разворачивается во времени, т. е. в истории».</a:t>
            </a:r>
            <a:endParaRPr lang="en-US" dirty="0"/>
          </a:p>
          <a:p>
            <a:pPr marL="0" marR="0" indent="0" algn="l" defTabSz="914400" rtl="0" eaLnBrk="0" fontAlgn="base" latinLnBrk="0" hangingPunct="0">
              <a:lnSpc>
                <a:spcPts val="3800"/>
              </a:lnSpc>
              <a:spcBef>
                <a:spcPct val="50000"/>
              </a:spcBef>
              <a:spcAft>
                <a:spcPct val="0"/>
              </a:spcAft>
              <a:buClrTx/>
              <a:buSzTx/>
              <a:buFontTx/>
              <a:buNone/>
              <a:tabLst/>
              <a:defRPr/>
            </a:pPr>
            <a:r>
              <a:rPr lang="ru-RU" altLang="en-US" dirty="0">
                <a:solidFill>
                  <a:srgbClr val="FFD60E"/>
                </a:solidFill>
              </a:rPr>
              <a:t>—  Марк Блок. Апология истории</a:t>
            </a:r>
          </a:p>
          <a:p>
            <a:pPr marL="0" marR="0" indent="0" algn="l" defTabSz="914400" rtl="0" eaLnBrk="0" fontAlgn="base" latinLnBrk="0" hangingPunct="0">
              <a:lnSpc>
                <a:spcPts val="3800"/>
              </a:lnSpc>
              <a:spcBef>
                <a:spcPct val="50000"/>
              </a:spcBef>
              <a:spcAft>
                <a:spcPct val="0"/>
              </a:spcAft>
              <a:buClrTx/>
              <a:buSzTx/>
              <a:buFontTx/>
              <a:buNone/>
              <a:tabLst/>
              <a:defRPr/>
            </a:pPr>
            <a:r>
              <a:rPr lang="ru-RU" altLang="en-US" dirty="0">
                <a:solidFill>
                  <a:srgbClr val="FFD60E"/>
                </a:solidFill>
              </a:rPr>
              <a:t>Marc Léopold Benjamin Bloch</a:t>
            </a:r>
            <a:r>
              <a:rPr lang="ru-RU" altLang="en-US" baseline="0" dirty="0">
                <a:solidFill>
                  <a:srgbClr val="FFD60E"/>
                </a:solidFill>
              </a:rPr>
              <a:t> (</a:t>
            </a:r>
            <a:r>
              <a:rPr lang="ru-RU" altLang="en-US" dirty="0">
                <a:solidFill>
                  <a:srgbClr val="FFD60E"/>
                </a:solidFill>
              </a:rPr>
              <a:t>1886-1944 год) — французский историк еврейского происхождения, автор трудов по общим проблемам методологии истории.</a:t>
            </a:r>
          </a:p>
          <a:p>
            <a:pPr marL="0" marR="0" indent="0" algn="l" defTabSz="914400" rtl="0" eaLnBrk="0" fontAlgn="base" latinLnBrk="0" hangingPunct="0">
              <a:lnSpc>
                <a:spcPts val="3800"/>
              </a:lnSpc>
              <a:spcBef>
                <a:spcPct val="50000"/>
              </a:spcBef>
              <a:spcAft>
                <a:spcPct val="0"/>
              </a:spcAft>
              <a:buClrTx/>
              <a:buSzTx/>
              <a:buFontTx/>
              <a:buNone/>
              <a:tabLst/>
              <a:defRPr/>
            </a:pPr>
            <a:r>
              <a:rPr lang="en-US" altLang="en-US" dirty="0">
                <a:solidFill>
                  <a:srgbClr val="FFD60E"/>
                </a:solidFill>
              </a:rPr>
              <a:t>http://lib.ru/FILOSOF/BLOK_M/apologia.txt </a:t>
            </a:r>
            <a:endParaRPr lang="ru-RU" altLang="en-US" dirty="0">
              <a:solidFill>
                <a:srgbClr val="FFD60E"/>
              </a:solidFill>
            </a:endParaRPr>
          </a:p>
          <a:p>
            <a:pPr marL="0" marR="0" indent="0" algn="l" defTabSz="914400" rtl="0" eaLnBrk="0" fontAlgn="base" latinLnBrk="0" hangingPunct="0">
              <a:lnSpc>
                <a:spcPts val="3800"/>
              </a:lnSpc>
              <a:spcBef>
                <a:spcPct val="50000"/>
              </a:spcBef>
              <a:spcAft>
                <a:spcPct val="0"/>
              </a:spcAft>
              <a:buClrTx/>
              <a:buSzTx/>
              <a:buFontTx/>
              <a:buNone/>
              <a:tabLst/>
              <a:defRPr/>
            </a:pPr>
            <a:endParaRPr lang="ru-RU" altLang="en-US" dirty="0">
              <a:solidFill>
                <a:srgbClr val="FFD60E"/>
              </a:solidFill>
            </a:endParaRPr>
          </a:p>
        </p:txBody>
      </p:sp>
    </p:spTree>
    <p:extLst>
      <p:ext uri="{BB962C8B-B14F-4D97-AF65-F5344CB8AC3E}">
        <p14:creationId xmlns:p14="http://schemas.microsoft.com/office/powerpoint/2010/main" val="3278020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miter lim="800000"/>
            <a:headEnd/>
            <a:tailEnd/>
          </a:ln>
        </p:spPr>
        <p:txBody>
          <a:bodyPr/>
          <a:lstStyle/>
          <a:p>
            <a:fld id="{4CC36520-386A-42EF-BCE7-24C8D0680378}" type="slidenum">
              <a:rPr lang="en-US" altLang="en-US" smtClean="0"/>
              <a:pPr/>
              <a:t>26</a:t>
            </a:fld>
            <a:endParaRPr lang="en-US" altLang="en-US"/>
          </a:p>
        </p:txBody>
      </p:sp>
      <p:sp>
        <p:nvSpPr>
          <p:cNvPr id="380931" name="Rectangle 2"/>
          <p:cNvSpPr>
            <a:spLocks noGrp="1" noChangeArrowheads="1"/>
          </p:cNvSpPr>
          <p:nvPr>
            <p:ph type="body" idx="1"/>
          </p:nvPr>
        </p:nvSpPr>
        <p:spPr>
          <a:noFill/>
        </p:spPr>
        <p:txBody>
          <a:bodyPr/>
          <a:lstStyle/>
          <a:p>
            <a:pPr eaLnBrk="1" hangingPunct="1"/>
            <a:r>
              <a:rPr lang="ru-RU" altLang="en-US"/>
              <a:t>Причём, искренность веры ещё далеко не всегда служит залогом её истинности, и апостол Павел в одном из посланий к жителям Коринфа проводит именно эту параллель между истинностью веры и истинностью предмета веры. </a:t>
            </a:r>
          </a:p>
          <a:p>
            <a:pPr eaLnBrk="1" hangingPunct="1"/>
            <a:r>
              <a:rPr lang="ru-RU" altLang="en-US" i="1">
                <a:solidFill>
                  <a:schemeClr val="bg1"/>
                </a:solidFill>
              </a:rPr>
              <a:t>«Если нет воскресения мёртвых, то и Христос не воскрес; а если Христос не воскрес, то и проповедь наша тщетна, </a:t>
            </a:r>
            <a:r>
              <a:rPr lang="ru-RU" altLang="en-US" i="1">
                <a:solidFill>
                  <a:srgbClr val="FFD70E"/>
                </a:solidFill>
              </a:rPr>
              <a:t>тщетна и вера ваша</a:t>
            </a:r>
            <a:r>
              <a:rPr lang="ru-RU" altLang="en-US" i="1">
                <a:solidFill>
                  <a:schemeClr val="bg1"/>
                </a:solidFill>
              </a:rPr>
              <a:t>... если Христос не воскрес, </a:t>
            </a:r>
            <a:r>
              <a:rPr lang="ru-RU" altLang="en-US" i="1">
                <a:solidFill>
                  <a:srgbClr val="FFD70E"/>
                </a:solidFill>
              </a:rPr>
              <a:t>то вера ваша тщетна</a:t>
            </a:r>
            <a:r>
              <a:rPr lang="ru-RU" altLang="en-US" i="1">
                <a:solidFill>
                  <a:schemeClr val="bg1"/>
                </a:solidFill>
              </a:rPr>
              <a:t>: вы ещё во грехах ваших»</a:t>
            </a:r>
            <a:endParaRPr lang="ru-RU" altLang="en-US" i="1"/>
          </a:p>
          <a:p>
            <a:pPr eaLnBrk="1" hangingPunct="1"/>
            <a:r>
              <a:rPr lang="ru-RU" altLang="en-US"/>
              <a:t>Именно поэтому нам требуется уделить именно истинности предмета (объекта) нашей веры. Нам ведь от него придётся зависеть очень долго – вечно.</a:t>
            </a:r>
            <a:r>
              <a:rPr lang="en-US" altLang="en-US"/>
              <a:t> </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1787709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4BF786AC-3799-4125-9BB7-B3998C0BEAF3}" type="slidenum">
              <a:rPr lang="en-US" altLang="en-US" sz="1300"/>
              <a:pPr algn="r" defTabSz="974725"/>
              <a:t>27</a:t>
            </a:fld>
            <a:endParaRPr lang="en-US" altLang="en-US" sz="130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p:spPr>
        <p:txBody>
          <a:bodyPr/>
          <a:lstStyle/>
          <a:p>
            <a:pPr eaLnBrk="1" hangingPunct="1"/>
            <a:r>
              <a:rPr lang="ru-RU" altLang="en-US" dirty="0"/>
              <a:t>Все религии - это лестницы, которые человек строит, чтобы достичь неба, но христианство - это лестница, которую Бог спускает с небес на землю, и по этой лестнице к нам приходит Христос. © Александр Мень</a:t>
            </a:r>
            <a:endParaRPr lang="en-US" altLang="en-US" dirty="0"/>
          </a:p>
        </p:txBody>
      </p:sp>
    </p:spTree>
    <p:extLst>
      <p:ext uri="{BB962C8B-B14F-4D97-AF65-F5344CB8AC3E}">
        <p14:creationId xmlns:p14="http://schemas.microsoft.com/office/powerpoint/2010/main" val="3683340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4BF786AC-3799-4125-9BB7-B3998C0BEAF3}" type="slidenum">
              <a:rPr lang="en-US" altLang="en-US" sz="1300"/>
              <a:pPr algn="r" defTabSz="974725"/>
              <a:t>28</a:t>
            </a:fld>
            <a:endParaRPr lang="en-US" altLang="en-US" sz="130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p:spPr>
        <p:txBody>
          <a:bodyPr/>
          <a:lstStyle/>
          <a:p>
            <a:pPr eaLnBrk="1" hangingPunct="1"/>
            <a:r>
              <a:rPr lang="ru-RU" altLang="en-US" dirty="0"/>
              <a:t>В</a:t>
            </a:r>
            <a:r>
              <a:rPr lang="ru-RU" altLang="en-US" baseline="0" dirty="0"/>
              <a:t> этом смысле, только христианское богословие является в настоящем смысле Бого-словием, т.е., знанием о Боге, а не пророко-словием, не раввино-словием, не фило-софией и не мифо-логией. </a:t>
            </a:r>
            <a:endParaRPr lang="en-US" altLang="en-US" dirty="0"/>
          </a:p>
        </p:txBody>
      </p:sp>
    </p:spTree>
    <p:extLst>
      <p:ext uri="{BB962C8B-B14F-4D97-AF65-F5344CB8AC3E}">
        <p14:creationId xmlns:p14="http://schemas.microsoft.com/office/powerpoint/2010/main" val="1558726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a:ln>
            <a:miter lim="800000"/>
            <a:headEnd/>
            <a:tailEnd/>
          </a:ln>
        </p:spPr>
        <p:txBody>
          <a:bodyPr/>
          <a:lstStyle/>
          <a:p>
            <a:fld id="{BCCAF1FE-00F7-4076-B3E8-A991ECA9E86B}" type="slidenum">
              <a:rPr lang="en-US" altLang="en-US" smtClean="0"/>
              <a:pPr/>
              <a:t>29</a:t>
            </a:fld>
            <a:endParaRPr lang="en-US" altLang="en-US"/>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p:spPr>
        <p:txBody>
          <a:bodyPr/>
          <a:lstStyle/>
          <a:p>
            <a:pPr eaLnBrk="1" hangingPunct="1"/>
            <a:r>
              <a:rPr lang="ru-RU" altLang="en-US" dirty="0"/>
              <a:t>ОТКРЫТИЕ </a:t>
            </a:r>
            <a:r>
              <a:rPr lang="ru-RU" altLang="en-US" i="1" dirty="0"/>
              <a:t>Только христианство</a:t>
            </a:r>
            <a:r>
              <a:rPr lang="en-US" altLang="en-US" i="1" dirty="0"/>
              <a:t> </a:t>
            </a:r>
            <a:r>
              <a:rPr lang="ru-RU" altLang="en-US" i="1" dirty="0">
                <a:solidFill>
                  <a:schemeClr val="bg1"/>
                </a:solidFill>
              </a:rPr>
              <a:t>утверждает, что мы можем знать о бытии Божием из того, что Он сам явился на Землю как Человек Иисус Христос 2000 лет тому назад.</a:t>
            </a:r>
          </a:p>
          <a:p>
            <a:pPr eaLnBrk="1" hangingPunct="1"/>
            <a:endParaRPr lang="ru-RU" altLang="en-US" i="1" dirty="0">
              <a:solidFill>
                <a:schemeClr val="bg1"/>
              </a:solidFill>
            </a:endParaRPr>
          </a:p>
          <a:p>
            <a:pPr eaLnBrk="1" hangingPunct="1"/>
            <a:r>
              <a:rPr lang="ru-RU" altLang="en-US" dirty="0">
                <a:solidFill>
                  <a:schemeClr val="bg1"/>
                </a:solidFill>
              </a:rPr>
              <a:t>Уникальность христианского учения заключается в том, что оно, прежде всего, основано не на откровении некоей харизматической, одарённой особым даром, личности, не на культурных традициях отдельного народа, не на философских выкладках академической школы, а на историческом факте, имевшем место не в каком-то ином измерении или на ином уровне бытия, а – в том же самом вполне реальном мире, на той же самой Земле, в той же самой истории, к которым принадлежим и мы с вами. Именно поэтому, кстати, верующие во Христа, поздравляя друг друга с самым важным в году праздником, Пасхой – просто-напросто констатируют факт: «Христос воскрес! Воистину воскрес!». Причём, старославянская </a:t>
            </a:r>
            <a:r>
              <a:rPr lang="ru-RU" altLang="en-US" dirty="0" err="1">
                <a:solidFill>
                  <a:schemeClr val="bg1"/>
                </a:solidFill>
              </a:rPr>
              <a:t>аористная</a:t>
            </a:r>
            <a:r>
              <a:rPr lang="ru-RU" altLang="en-US" dirty="0">
                <a:solidFill>
                  <a:schemeClr val="bg1"/>
                </a:solidFill>
              </a:rPr>
              <a:t> форма (действие, закончившееся в прошлом) «воскресе» призвана, кроме того, подчеркнуть окончательность и законченность этого действия. </a:t>
            </a:r>
          </a:p>
          <a:p>
            <a:pPr eaLnBrk="1" hangingPunct="1"/>
            <a:r>
              <a:rPr lang="ru-RU" altLang="en-US" dirty="0">
                <a:solidFill>
                  <a:schemeClr val="bg1"/>
                </a:solidFill>
              </a:rPr>
              <a:t>Тем самым они не выражают некоего благого пожелания, типа, «да воскреснет Христос и продлятся дни Его!», не высказывают частного предположения, типа, «Он мог бы воскреснуть»</a:t>
            </a:r>
            <a:r>
              <a:rPr lang="en-US" altLang="en-US" dirty="0">
                <a:solidFill>
                  <a:schemeClr val="bg1"/>
                </a:solidFill>
              </a:rPr>
              <a:t> </a:t>
            </a:r>
            <a:r>
              <a:rPr lang="ru-RU" altLang="en-US" dirty="0">
                <a:solidFill>
                  <a:schemeClr val="bg1"/>
                </a:solidFill>
              </a:rPr>
              <a:t>или «Он должен был воскреснуть», но утверждают совершившийся факт – «Он уже, окончательно и на самом деле, воскрес!». </a:t>
            </a:r>
            <a:endParaRPr lang="en-US" altLang="en-US" dirty="0">
              <a:solidFill>
                <a:schemeClr val="bg1"/>
              </a:solidFill>
            </a:endParaRPr>
          </a:p>
          <a:p>
            <a:pPr eaLnBrk="1" hangingPunct="1"/>
            <a:endParaRPr lang="ru-RU" altLang="en-US" i="1" dirty="0"/>
          </a:p>
          <a:p>
            <a:pPr eaLnBrk="1" hangingPunct="1"/>
            <a:r>
              <a:rPr lang="ru-RU" altLang="en-US" dirty="0"/>
              <a:t>Однако мало ли кто и мало ли что «утверждает»! Если Христос действительно жил на Земле, то должны же быть тому исторические свидетельства! </a:t>
            </a:r>
          </a:p>
          <a:p>
            <a:pPr eaLnBrk="1" hangingPunct="1"/>
            <a:endParaRPr lang="ru-RU" altLang="en-US" dirty="0"/>
          </a:p>
        </p:txBody>
      </p:sp>
    </p:spTree>
    <p:extLst>
      <p:ext uri="{BB962C8B-B14F-4D97-AF65-F5344CB8AC3E}">
        <p14:creationId xmlns:p14="http://schemas.microsoft.com/office/powerpoint/2010/main" val="3240276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miter lim="800000"/>
            <a:headEnd/>
            <a:tailEnd/>
          </a:ln>
        </p:spPr>
        <p:txBody>
          <a:bodyPr/>
          <a:lstStyle/>
          <a:p>
            <a:fld id="{4F3A32C5-276B-4177-A8D9-54C5686FE9B9}" type="slidenum">
              <a:rPr lang="en-US" altLang="en-US" smtClean="0"/>
              <a:pPr/>
              <a:t>30</a:t>
            </a:fld>
            <a:endParaRPr lang="en-US" altLang="en-US"/>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p:spPr>
        <p:txBody>
          <a:bodyPr/>
          <a:lstStyle/>
          <a:p>
            <a:pPr>
              <a:lnSpc>
                <a:spcPct val="110000"/>
              </a:lnSpc>
              <a:spcBef>
                <a:spcPct val="50000"/>
              </a:spcBef>
            </a:pPr>
            <a:r>
              <a:rPr lang="ru-RU" altLang="en-US" dirty="0"/>
              <a:t>Таковым историческим документом является в</a:t>
            </a:r>
            <a:r>
              <a:rPr lang="ru-RU" altLang="en-US" baseline="0" dirty="0"/>
              <a:t> нашем случае книга </a:t>
            </a:r>
            <a:r>
              <a:rPr lang="ru-RU" altLang="en-US" dirty="0"/>
              <a:t>под названием Библия (букв.</a:t>
            </a:r>
            <a:r>
              <a:rPr lang="ru-RU" altLang="en-US" baseline="0" dirty="0"/>
              <a:t> «книги»)</a:t>
            </a:r>
            <a:r>
              <a:rPr lang="ru-RU" altLang="en-US" dirty="0"/>
              <a:t>, и вторая её часть – Новый Завет – как раз и посвящена описанию этого события человеческой истории.</a:t>
            </a:r>
            <a:endParaRPr lang="ru-RU" altLang="en-US" i="1" dirty="0">
              <a:solidFill>
                <a:srgbClr val="FFD70E"/>
              </a:solidFill>
            </a:endParaRPr>
          </a:p>
          <a:p>
            <a:pPr>
              <a:lnSpc>
                <a:spcPct val="110000"/>
              </a:lnSpc>
              <a:spcBef>
                <a:spcPct val="50000"/>
              </a:spcBef>
            </a:pPr>
            <a:endParaRPr lang="ru-RU" altLang="en-US" i="1" dirty="0">
              <a:solidFill>
                <a:srgbClr val="FFD70E"/>
              </a:solidFill>
            </a:endParaRPr>
          </a:p>
          <a:p>
            <a:pPr>
              <a:lnSpc>
                <a:spcPct val="110000"/>
              </a:lnSpc>
              <a:spcBef>
                <a:spcPct val="50000"/>
              </a:spcBef>
            </a:pPr>
            <a:r>
              <a:rPr lang="ru-RU" altLang="en-US" i="1" dirty="0">
                <a:solidFill>
                  <a:srgbClr val="FFD70E"/>
                </a:solidFill>
              </a:rPr>
              <a:t>«И Слово стало плотью, и обитало с нами,  полное благодати и истины; и мы видели славу Его».</a:t>
            </a:r>
          </a:p>
          <a:p>
            <a:pPr>
              <a:lnSpc>
                <a:spcPct val="110000"/>
              </a:lnSpc>
              <a:spcBef>
                <a:spcPct val="50000"/>
              </a:spcBef>
            </a:pPr>
            <a:r>
              <a:rPr lang="ru-RU" altLang="en-US" dirty="0">
                <a:solidFill>
                  <a:srgbClr val="FFD70E"/>
                </a:solidFill>
              </a:rPr>
              <a:t>(Ин. 1:14)</a:t>
            </a:r>
          </a:p>
        </p:txBody>
      </p:sp>
    </p:spTree>
    <p:extLst>
      <p:ext uri="{BB962C8B-B14F-4D97-AF65-F5344CB8AC3E}">
        <p14:creationId xmlns:p14="http://schemas.microsoft.com/office/powerpoint/2010/main" val="3502768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miter lim="800000"/>
            <a:headEnd/>
            <a:tailEnd/>
          </a:ln>
        </p:spPr>
        <p:txBody>
          <a:bodyPr/>
          <a:lstStyle/>
          <a:p>
            <a:fld id="{231304C5-4ED8-45CA-A1BB-2238509D4459}" type="slidenum">
              <a:rPr lang="en-US" altLang="en-US" smtClean="0"/>
              <a:pPr/>
              <a:t>31</a:t>
            </a:fld>
            <a:endParaRPr lang="en-US" altLang="en-US"/>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p:spPr>
        <p:txBody>
          <a:bodyPr/>
          <a:lstStyle/>
          <a:p>
            <a:pPr eaLnBrk="1" hangingPunct="1"/>
            <a:r>
              <a:rPr lang="ru-RU" altLang="en-US" dirty="0"/>
              <a:t>Историй о Христе, Его слов и деяний в Новом Завете сохранилось немало, а для тех, кто не умеет или не любит читать, во втором ярусе икон на иконостасе православного храма по традиции помещается, так называемый, праздничный ряд, т.е., изображения основных событий евангельской истории – Благовещения, Рождества, Крещения, Воскресения, Вознесения и т.д. (часто так и называемые «Евангелием для безграмотных»)</a:t>
            </a:r>
            <a:r>
              <a:rPr lang="en-US" altLang="en-US" dirty="0"/>
              <a:t>.</a:t>
            </a:r>
          </a:p>
          <a:p>
            <a:pPr eaLnBrk="1" hangingPunct="1"/>
            <a:r>
              <a:rPr lang="ru-RU" altLang="en-US" dirty="0"/>
              <a:t>Только вот в чём вопрос, истинны ли эти евангельские повествования?</a:t>
            </a:r>
            <a:r>
              <a:rPr lang="en-US" altLang="en-US" dirty="0"/>
              <a:t> </a:t>
            </a:r>
            <a:r>
              <a:rPr lang="ru-RU" altLang="en-US" dirty="0"/>
              <a:t>Происходили ли эти события на самом деле? </a:t>
            </a:r>
          </a:p>
          <a:p>
            <a:pPr eaLnBrk="1" hangingPunct="1"/>
            <a:r>
              <a:rPr lang="ru-RU" altLang="en-US" dirty="0"/>
              <a:t>На этот счёт существуют самые разнообразные мнения...</a:t>
            </a:r>
          </a:p>
        </p:txBody>
      </p:sp>
    </p:spTree>
    <p:extLst>
      <p:ext uri="{BB962C8B-B14F-4D97-AF65-F5344CB8AC3E}">
        <p14:creationId xmlns:p14="http://schemas.microsoft.com/office/powerpoint/2010/main" val="363954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092A08AC-24AB-4C70-A708-A15F05ABA2C6}" type="slidenum">
              <a:rPr lang="en-US" altLang="en-US" sz="1300"/>
              <a:pPr algn="r" defTabSz="974725"/>
              <a:t>32</a:t>
            </a:fld>
            <a:endParaRPr lang="en-US" altLang="en-US" sz="1300"/>
          </a:p>
        </p:txBody>
      </p:sp>
      <p:sp>
        <p:nvSpPr>
          <p:cNvPr id="389123" name="Rectangle 2"/>
          <p:cNvSpPr>
            <a:spLocks noGrp="1" noChangeArrowheads="1"/>
          </p:cNvSpPr>
          <p:nvPr>
            <p:ph type="body" idx="1"/>
          </p:nvPr>
        </p:nvSpPr>
        <p:spPr>
          <a:noFill/>
        </p:spPr>
        <p:txBody>
          <a:bodyPr/>
          <a:lstStyle/>
          <a:p>
            <a:pPr eaLnBrk="1" hangingPunct="1"/>
            <a:r>
              <a:rPr lang="ru-RU" altLang="en-US" dirty="0"/>
              <a:t>Ведь нам</a:t>
            </a:r>
            <a:r>
              <a:rPr lang="ru-RU" altLang="en-US" baseline="0" dirty="0"/>
              <a:t> далеко не безразлично, во что верить. </a:t>
            </a:r>
            <a:r>
              <a:rPr lang="ru-RU" altLang="en-US" dirty="0"/>
              <a:t>Один из самых авторитетных наставников духовной жизни XIX века святитель Игнатий Брянчанинов писал о спасительности истинной веры и губительности веры в ложь и «прелесть бесовскую», ссылаясь на апостола Павла: </a:t>
            </a:r>
          </a:p>
          <a:p>
            <a:pPr eaLnBrk="1" hangingPunct="1"/>
            <a:r>
              <a:rPr lang="ru-RU" altLang="en-US" dirty="0"/>
              <a:t>«...</a:t>
            </a:r>
            <a:r>
              <a:rPr lang="ru-RU" altLang="en-US" i="1" dirty="0"/>
              <a:t>вера в истину спасает, вера в ложь и в бесовскую прелесть губит, по учению Апостола </a:t>
            </a:r>
            <a:r>
              <a:rPr lang="ru-RU" altLang="en-US" dirty="0"/>
              <a:t>(2 Фес. 2, 10-12)»</a:t>
            </a:r>
          </a:p>
          <a:p>
            <a:pPr eaLnBrk="1" hangingPunct="1"/>
            <a:r>
              <a:rPr lang="ru-RU" altLang="en-US" dirty="0"/>
              <a:t>	- цит</a:t>
            </a:r>
            <a:r>
              <a:rPr lang="en-US" altLang="en-US" dirty="0"/>
              <a:t>.</a:t>
            </a:r>
            <a:r>
              <a:rPr lang="ru-RU" altLang="en-US" dirty="0"/>
              <a:t> по изданию Сретенского монастыря</a:t>
            </a:r>
            <a:r>
              <a:rPr lang="en-US" altLang="en-US" dirty="0"/>
              <a:t>: </a:t>
            </a:r>
            <a:r>
              <a:rPr lang="ru-RU" altLang="en-US" dirty="0"/>
              <a:t>Брянчанинов, т. 5, с. 73</a:t>
            </a:r>
          </a:p>
          <a:p>
            <a:pPr eaLnBrk="1" hangingPunct="1"/>
            <a:endParaRPr lang="ru-RU" altLang="en-US" dirty="0"/>
          </a:p>
          <a:p>
            <a:pPr eaLnBrk="1" hangingPunct="1"/>
            <a:r>
              <a:rPr lang="ru-RU" altLang="en-US" dirty="0"/>
              <a:t>2 Фес. 2:10-12: «…они не приняли любви истины для своего спасения. И за сие пошлет им Бог действие заблуждения, так что они будут верить лжи, да будут осуждены все, не веровавшие истине, но возлюбившие неправду».</a:t>
            </a:r>
          </a:p>
        </p:txBody>
      </p:sp>
    </p:spTree>
    <p:extLst>
      <p:ext uri="{BB962C8B-B14F-4D97-AF65-F5344CB8AC3E}">
        <p14:creationId xmlns:p14="http://schemas.microsoft.com/office/powerpoint/2010/main" val="1649788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p:spPr>
        <p:txBody>
          <a:bodyPr/>
          <a:lstStyle/>
          <a:p>
            <a:r>
              <a:rPr lang="ru-RU" altLang="en-US" dirty="0"/>
              <a:t>Здравствуйте! Добро пожаловать на семинар «Открытие» миссии «В поисках веры». </a:t>
            </a:r>
            <a:endParaRPr lang="en-US" altLang="en-US" dirty="0"/>
          </a:p>
        </p:txBody>
      </p:sp>
    </p:spTree>
    <p:extLst>
      <p:ext uri="{BB962C8B-B14F-4D97-AF65-F5344CB8AC3E}">
        <p14:creationId xmlns:p14="http://schemas.microsoft.com/office/powerpoint/2010/main" val="1659830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a:ln>
            <a:miter lim="800000"/>
            <a:headEnd/>
            <a:tailEnd/>
          </a:ln>
        </p:spPr>
        <p:txBody>
          <a:bodyPr/>
          <a:lstStyle/>
          <a:p>
            <a:fld id="{CD1C5226-8821-43B6-8A25-C569B87FD01B}" type="slidenum">
              <a:rPr lang="en-US" altLang="en-US" smtClean="0"/>
              <a:pPr/>
              <a:t>33</a:t>
            </a:fld>
            <a:endParaRPr lang="en-US" altLang="en-US"/>
          </a:p>
        </p:txBody>
      </p:sp>
      <p:sp>
        <p:nvSpPr>
          <p:cNvPr id="400387" name="Rectangle 2"/>
          <p:cNvSpPr>
            <a:spLocks noGrp="1" noRot="1" noChangeAspect="1" noChangeArrowheads="1" noTextEdit="1"/>
          </p:cNvSpPr>
          <p:nvPr>
            <p:ph type="sldImg"/>
          </p:nvPr>
        </p:nvSpPr>
        <p:spPr>
          <a:xfrm>
            <a:off x="2032000" y="296863"/>
            <a:ext cx="3176588" cy="2382837"/>
          </a:xfrm>
          <a:ln/>
        </p:spPr>
      </p:sp>
      <p:sp>
        <p:nvSpPr>
          <p:cNvPr id="400388" name="Rectangle 3"/>
          <p:cNvSpPr>
            <a:spLocks noGrp="1" noChangeArrowheads="1"/>
          </p:cNvSpPr>
          <p:nvPr>
            <p:ph type="body" idx="1"/>
          </p:nvPr>
        </p:nvSpPr>
        <p:spPr>
          <a:xfrm>
            <a:off x="501650" y="2898775"/>
            <a:ext cx="6386513" cy="6292850"/>
          </a:xfrm>
          <a:noFill/>
        </p:spPr>
        <p:txBody>
          <a:bodyPr/>
          <a:lstStyle/>
          <a:p>
            <a:pPr eaLnBrk="1" hangingPunct="1"/>
            <a:r>
              <a:rPr lang="ru-RU" altLang="en-US" sz="1000" dirty="0"/>
              <a:t>Что же значит достоверность того или иного исторического источника? Это – уверенность в том, что сегодня мы читаем тот же самый документ, который был написан, например, несколько столетий назад. Представьте себе 50-100 по Р.Х. - здесь, а ХХI в. – во-о-о-он там. Некоторые скептики полагают, что где-то между здесь и там в рукописи были, вольно или невольно, внесены изменения. Другие полагают (особенно в Х</a:t>
            </a:r>
            <a:r>
              <a:rPr lang="en-US" altLang="en-US" sz="1000" dirty="0"/>
              <a:t>I</a:t>
            </a:r>
            <a:r>
              <a:rPr lang="ru-RU" altLang="en-US" sz="1000" dirty="0"/>
              <a:t>Х в.), что и написаны они были – 100 и даже 200 лет спустя. Откуда нам знать? Откуда мы</a:t>
            </a:r>
            <a:r>
              <a:rPr lang="en-US" altLang="en-US" sz="1000" dirty="0"/>
              <a:t>,</a:t>
            </a:r>
            <a:r>
              <a:rPr lang="ru-RU" altLang="en-US" sz="1000" dirty="0"/>
              <a:t> вообще</a:t>
            </a:r>
            <a:r>
              <a:rPr lang="en-US" altLang="en-US" sz="1000" dirty="0"/>
              <a:t>,</a:t>
            </a:r>
            <a:r>
              <a:rPr lang="ru-RU" altLang="en-US" sz="1000" dirty="0"/>
              <a:t> знаем что-либо из древней истории? Большая часть нашего знания почерпнута человечеством из древних рукописей. </a:t>
            </a:r>
            <a:endParaRPr lang="en-US" altLang="en-US" sz="1000" dirty="0"/>
          </a:p>
        </p:txBody>
      </p:sp>
    </p:spTree>
    <p:extLst>
      <p:ext uri="{BB962C8B-B14F-4D97-AF65-F5344CB8AC3E}">
        <p14:creationId xmlns:p14="http://schemas.microsoft.com/office/powerpoint/2010/main" val="2612439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DA510230-B5E6-4919-B3DC-4F504E6CDC07}" type="slidenum">
              <a:rPr lang="en-US" altLang="en-US" sz="1300"/>
              <a:pPr algn="r" defTabSz="974725"/>
              <a:t>34</a:t>
            </a:fld>
            <a:endParaRPr lang="en-US" altLang="en-US" sz="1300"/>
          </a:p>
        </p:txBody>
      </p:sp>
      <p:sp>
        <p:nvSpPr>
          <p:cNvPr id="402435" name="Rectangle 2"/>
          <p:cNvSpPr>
            <a:spLocks noGrp="1" noRot="1" noChangeAspect="1" noChangeArrowheads="1" noTextEdit="1"/>
          </p:cNvSpPr>
          <p:nvPr>
            <p:ph type="sldImg"/>
          </p:nvPr>
        </p:nvSpPr>
        <p:spPr>
          <a:xfrm>
            <a:off x="1257300" y="484188"/>
            <a:ext cx="4800600" cy="3600450"/>
          </a:xfrm>
          <a:ln/>
        </p:spPr>
      </p:sp>
      <p:sp>
        <p:nvSpPr>
          <p:cNvPr id="402436" name="Rectangle 3"/>
          <p:cNvSpPr>
            <a:spLocks noGrp="1" noChangeArrowheads="1"/>
          </p:cNvSpPr>
          <p:nvPr>
            <p:ph type="body" idx="1"/>
          </p:nvPr>
        </p:nvSpPr>
        <p:spPr>
          <a:xfrm>
            <a:off x="501650" y="4214813"/>
            <a:ext cx="6311900" cy="4665662"/>
          </a:xfrm>
          <a:noFill/>
        </p:spPr>
        <p:txBody>
          <a:bodyPr/>
          <a:lstStyle/>
          <a:p>
            <a:pPr eaLnBrk="1" hangingPunct="1"/>
            <a:r>
              <a:rPr lang="ru-RU" altLang="en-US" dirty="0"/>
              <a:t>Примером таких древних рукописей могут быть «Записки о Галльской Войне» Гая Юлия Цезаря, считающиеся исторически надёжным источником, повествующим о событиях I в. до Р.Х</a:t>
            </a:r>
            <a:r>
              <a:rPr lang="en-US" altLang="en-US" dirty="0"/>
              <a:t>.</a:t>
            </a:r>
            <a:endParaRPr lang="ru-RU" altLang="en-US" dirty="0"/>
          </a:p>
          <a:p>
            <a:pPr eaLnBrk="1" hangingPunct="1"/>
            <a:r>
              <a:rPr lang="ru-RU" altLang="en-US" dirty="0"/>
              <a:t>На экране вы видите обложку замечательно сохранившейся книги Юлия Цезаря Конечно, это – копия, а где же оригинал? Давайте представим себе весь процесс. Гай Юлий Цезарь, завоёвывал мир, правил империей и, в свободное от основной работы время, пописывал мемуары. Как? На пишущей машинке? На ноутбуке? Конечно, нет. Станет уважающий себя римский император прикасаться</a:t>
            </a:r>
            <a:r>
              <a:rPr lang="en-US" altLang="en-US" dirty="0"/>
              <a:t> </a:t>
            </a:r>
            <a:r>
              <a:rPr lang="ru-RU" altLang="en-US" dirty="0"/>
              <a:t>августейшими перстами к таким низменным предметам! Настоящий Цезарь начитывал, диктовал свои мемуары, а записывал их</a:t>
            </a:r>
            <a:r>
              <a:rPr lang="en-US" altLang="en-US" dirty="0"/>
              <a:t> </a:t>
            </a:r>
            <a:r>
              <a:rPr lang="ru-RU" altLang="en-US" dirty="0"/>
              <a:t>придворн</a:t>
            </a:r>
            <a:r>
              <a:rPr lang="ru-RU" altLang="en-US" dirty="0">
                <a:latin typeface="Arial" pitchFamily="34" charset="0"/>
              </a:rPr>
              <a:t>ый</a:t>
            </a:r>
            <a:r>
              <a:rPr lang="ru-RU" altLang="en-US" dirty="0"/>
              <a:t> грамоте</a:t>
            </a:r>
            <a:r>
              <a:rPr lang="ru-RU" altLang="en-US" dirty="0">
                <a:latin typeface="Arial" pitchFamily="34" charset="0"/>
              </a:rPr>
              <a:t>й</a:t>
            </a:r>
            <a:r>
              <a:rPr lang="ru-RU" altLang="en-US" dirty="0"/>
              <a:t>, ловивш</a:t>
            </a:r>
            <a:r>
              <a:rPr lang="ru-RU" altLang="en-US" dirty="0">
                <a:latin typeface="Arial" pitchFamily="34" charset="0"/>
              </a:rPr>
              <a:t>ий</a:t>
            </a:r>
            <a:r>
              <a:rPr lang="ru-RU" altLang="en-US" dirty="0"/>
              <a:t> каждое слово императора и переносивш</a:t>
            </a:r>
            <a:r>
              <a:rPr lang="ru-RU" altLang="en-US" dirty="0">
                <a:latin typeface="Arial" pitchFamily="34" charset="0"/>
              </a:rPr>
              <a:t>ий</a:t>
            </a:r>
            <a:r>
              <a:rPr lang="ru-RU" altLang="en-US" dirty="0"/>
              <a:t> его на кусок пергамента или папируса. А поскольку писал он всё это от руки, то и назвалось его произведение – рукописью или по-латыни – ману-скриптом. И вот, представьте себе, Цезарь хвастается перед заезжим гостем своей библиотекой, тот хочет почитать что-нибудь из произведений хозяина дома. Цезарь, ничтоже сумняшеся, советует: пойди и купи в книжном магазине через дорогу или, в конце концов, сделай копию с помощью ...Ксерокса – так звали другого грамотея, специализировавшегося на составлении копий. </a:t>
            </a:r>
          </a:p>
          <a:p>
            <a:pPr eaLnBrk="1" hangingPunct="1"/>
            <a:r>
              <a:rPr lang="ru-RU" altLang="en-US" dirty="0"/>
              <a:t>Вот с этими-то копиями, точнее, копиями с этих копий, мы и имеем дело сейчас, в начале ХХ</a:t>
            </a:r>
            <a:r>
              <a:rPr lang="en-US" altLang="en-US" dirty="0"/>
              <a:t>I</a:t>
            </a:r>
            <a:r>
              <a:rPr lang="ru-RU" altLang="en-US" dirty="0"/>
              <a:t> века.</a:t>
            </a:r>
          </a:p>
          <a:p>
            <a:pPr lvl="1" eaLnBrk="1" hangingPunct="1">
              <a:buFontTx/>
              <a:buChar char="•"/>
            </a:pPr>
            <a:r>
              <a:rPr lang="ru-RU" altLang="en-US" dirty="0"/>
              <a:t>Лит. Энциклопедия: «Записки о галльской войне" Юлия Цезаря, объединяют в себе ряд чисто военных, политических, этнографических, географических и пр. сведений о Галлии».</a:t>
            </a:r>
          </a:p>
          <a:p>
            <a:pPr lvl="1" eaLnBrk="1" hangingPunct="1">
              <a:buFontTx/>
              <a:buChar char="•"/>
            </a:pPr>
            <a:r>
              <a:rPr lang="ru-RU" altLang="en-US" dirty="0"/>
              <a:t>БСЭ: «Ц. был крупнейшим римским писателем. Его перу принадлежат 2 дошедших до нас произведения: "Записки о галльской войне" и "Записки о гражданской войне", для которых характерна продуманная ясная композиция, простой, непринужденный рассказ, точный язык, конкретность образов и тонкая характеристика как отдельных лиц, так и целых народов (особенно галлов)» </a:t>
            </a:r>
          </a:p>
          <a:p>
            <a:pPr eaLnBrk="1" hangingPunct="1"/>
            <a:endParaRPr lang="en-US" altLang="en-US" dirty="0"/>
          </a:p>
        </p:txBody>
      </p:sp>
    </p:spTree>
    <p:extLst>
      <p:ext uri="{BB962C8B-B14F-4D97-AF65-F5344CB8AC3E}">
        <p14:creationId xmlns:p14="http://schemas.microsoft.com/office/powerpoint/2010/main" val="1069553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miter lim="800000"/>
            <a:headEnd/>
            <a:tailEnd/>
          </a:ln>
        </p:spPr>
        <p:txBody>
          <a:bodyPr/>
          <a:lstStyle/>
          <a:p>
            <a:fld id="{F23426D5-8C97-4879-9CC9-FF1E63CA7301}" type="slidenum">
              <a:rPr lang="en-US" altLang="en-US" smtClean="0"/>
              <a:pPr/>
              <a:t>35</a:t>
            </a:fld>
            <a:endParaRPr lang="en-US" altLang="en-US"/>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p:spPr>
        <p:txBody>
          <a:bodyPr/>
          <a:lstStyle/>
          <a:p>
            <a:pPr eaLnBrk="1" hangingPunct="1"/>
            <a:r>
              <a:rPr lang="ru-RU" altLang="en-US" dirty="0"/>
              <a:t>Оригиналы древних произведений до нас не дошли – ни одного (в открытом виде пергамент или папирус</a:t>
            </a:r>
            <a:r>
              <a:rPr lang="ru-RU" altLang="en-US" baseline="0" dirty="0"/>
              <a:t> хранится 30-40 лет и распадается вследствие эррозии под влиянием кислорода и влаги)</a:t>
            </a:r>
            <a:r>
              <a:rPr lang="ru-RU" altLang="en-US" dirty="0"/>
              <a:t>. Зато до нас дошло множество копий, сличая которые учёные составляют своё высокое научное мнение о содержании оригинала. Сравнивать, таким образом, мы можем не один оригинал с другим, пытаясь решить, который из них «оригинальнее», а – одну копию с другой, и выводить из них, таким образом, первоначальный, оригинальный текст, полагаясь на который мы можем делать те или иные выводы о происходившем столетия и даже тысячелетия назад.</a:t>
            </a:r>
          </a:p>
          <a:p>
            <a:pPr eaLnBrk="1" hangingPunct="1"/>
            <a:endParaRPr lang="ru-RU" altLang="en-US" dirty="0"/>
          </a:p>
          <a:p>
            <a:pPr eaLnBrk="1" hangingPunct="1"/>
            <a:r>
              <a:rPr lang="ru-RU" altLang="en-US" dirty="0"/>
              <a:t>Кумранские рукописи</a:t>
            </a:r>
            <a:r>
              <a:rPr lang="ru-RU" altLang="en-US" baseline="0" dirty="0"/>
              <a:t> – исключение? </a:t>
            </a:r>
            <a:r>
              <a:rPr lang="en-US" altLang="en-US" baseline="0" dirty="0"/>
              <a:t>The majority of the texts found among the Dead Sea Scrolls are non-biblical in nature and were thought to be insignificant for understanding the composition or canonization of the Biblical books, but a different consensus has emerged which sees many of these works as being collected by the </a:t>
            </a:r>
            <a:r>
              <a:rPr lang="en-US" altLang="en-US" baseline="0" dirty="0" err="1"/>
              <a:t>Essene</a:t>
            </a:r>
            <a:r>
              <a:rPr lang="en-US" altLang="en-US" baseline="0" dirty="0"/>
              <a:t> community instead of being composed by them</a:t>
            </a:r>
            <a:r>
              <a:rPr lang="ru-RU" altLang="en-US" baseline="0" dirty="0"/>
              <a:t>. </a:t>
            </a:r>
            <a:r>
              <a:rPr lang="en-US" altLang="en-US" baseline="0" dirty="0"/>
              <a:t>Scholars now recognize that some of these works were composed earlier than the </a:t>
            </a:r>
            <a:r>
              <a:rPr lang="en-US" altLang="en-US" baseline="0" dirty="0" err="1"/>
              <a:t>Essene</a:t>
            </a:r>
            <a:r>
              <a:rPr lang="en-US" altLang="en-US" baseline="0" dirty="0"/>
              <a:t> period, when some of the Biblical books were still being written or redacted into their final form.</a:t>
            </a:r>
            <a:r>
              <a:rPr lang="ru-RU" altLang="en-US" baseline="0" dirty="0"/>
              <a:t> - </a:t>
            </a:r>
            <a:r>
              <a:rPr lang="en-US" altLang="en-US" baseline="0" dirty="0" err="1"/>
              <a:t>Nóra</a:t>
            </a:r>
            <a:r>
              <a:rPr lang="en-US" altLang="en-US" baseline="0" dirty="0"/>
              <a:t> </a:t>
            </a:r>
            <a:r>
              <a:rPr lang="en-US" altLang="en-US" baseline="0" dirty="0" err="1"/>
              <a:t>Dávid</a:t>
            </a:r>
            <a:r>
              <a:rPr lang="en-US" altLang="en-US" baseline="0" dirty="0"/>
              <a:t>; Armin Lange; Kristin De Troyer; </a:t>
            </a:r>
            <a:r>
              <a:rPr lang="en-US" altLang="en-US" baseline="0" dirty="0" err="1"/>
              <a:t>Shani</a:t>
            </a:r>
            <a:r>
              <a:rPr lang="en-US" altLang="en-US" baseline="0" dirty="0"/>
              <a:t> </a:t>
            </a:r>
            <a:r>
              <a:rPr lang="en-US" altLang="en-US" baseline="0" dirty="0" err="1"/>
              <a:t>Tzoref</a:t>
            </a:r>
            <a:r>
              <a:rPr lang="en-US" altLang="en-US" baseline="0" dirty="0"/>
              <a:t> (2012). The Hebrew Bible in Light of the Dead Sea Scrolls. </a:t>
            </a:r>
            <a:r>
              <a:rPr lang="en-US" altLang="en-US" baseline="0" dirty="0" err="1"/>
              <a:t>Vandenhoeck</a:t>
            </a:r>
            <a:r>
              <a:rPr lang="en-US" altLang="en-US" baseline="0" dirty="0"/>
              <a:t> &amp; </a:t>
            </a:r>
            <a:r>
              <a:rPr lang="en-US" altLang="en-US" baseline="0" dirty="0" err="1"/>
              <a:t>Ruprecht</a:t>
            </a:r>
            <a:r>
              <a:rPr lang="en-US" altLang="en-US" baseline="0" dirty="0"/>
              <a:t>. pp. 9–. ISBN 978-3-525-53555-4. Retrieved 16 March 2013.</a:t>
            </a:r>
            <a:r>
              <a:rPr lang="ru-RU" altLang="en-US" baseline="0" dirty="0"/>
              <a:t> </a:t>
            </a:r>
            <a:endParaRPr lang="en-US" altLang="en-US" dirty="0"/>
          </a:p>
        </p:txBody>
      </p:sp>
    </p:spTree>
    <p:extLst>
      <p:ext uri="{BB962C8B-B14F-4D97-AF65-F5344CB8AC3E}">
        <p14:creationId xmlns:p14="http://schemas.microsoft.com/office/powerpoint/2010/main" val="1986693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a:ln>
            <a:miter lim="800000"/>
            <a:headEnd/>
            <a:tailEnd/>
          </a:ln>
        </p:spPr>
        <p:txBody>
          <a:bodyPr/>
          <a:lstStyle/>
          <a:p>
            <a:fld id="{C6E04476-6D01-4DE3-BF37-2F1F49CB57D8}" type="slidenum">
              <a:rPr lang="en-US" altLang="en-US" smtClean="0"/>
              <a:pPr/>
              <a:t>36</a:t>
            </a:fld>
            <a:endParaRPr lang="en-US" altLang="en-US"/>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p:spPr>
        <p:txBody>
          <a:bodyPr/>
          <a:lstStyle/>
          <a:p>
            <a:pPr eaLnBrk="1" hangingPunct="1"/>
            <a:r>
              <a:rPr lang="ru-RU" altLang="en-US" dirty="0"/>
              <a:t>Изучением этого механизма – передачи исторического текста с одного «носителя» на другой с течением времени – и занимается </a:t>
            </a:r>
            <a:r>
              <a:rPr lang="ru-RU" altLang="en-US" dirty="0">
                <a:latin typeface="Arial" pitchFamily="34" charset="0"/>
              </a:rPr>
              <a:t>палео</a:t>
            </a:r>
            <a:r>
              <a:rPr lang="ru-RU" altLang="en-US" dirty="0"/>
              <a:t>ография. И более всего хлопот </a:t>
            </a:r>
            <a:r>
              <a:rPr lang="ru-RU" altLang="en-US" dirty="0">
                <a:latin typeface="Arial" pitchFamily="34" charset="0"/>
              </a:rPr>
              <a:t>пале</a:t>
            </a:r>
            <a:r>
              <a:rPr lang="ru-RU" altLang="en-US" dirty="0"/>
              <a:t>ографам доставляет, понятно, догутенберговский период истории (середины ХV в.) и, соответственно, до-иванофёдоровский в России (середина XVI в.), когда изобретение печатного станка ещё не привело к тому, что создаваемые копии стали более или менее идентичны.</a:t>
            </a:r>
            <a:endParaRPr lang="en-US" altLang="en-US" dirty="0"/>
          </a:p>
        </p:txBody>
      </p:sp>
    </p:spTree>
    <p:extLst>
      <p:ext uri="{BB962C8B-B14F-4D97-AF65-F5344CB8AC3E}">
        <p14:creationId xmlns:p14="http://schemas.microsoft.com/office/powerpoint/2010/main" val="1008986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ln>
            <a:miter lim="800000"/>
            <a:headEnd/>
            <a:tailEnd/>
          </a:ln>
        </p:spPr>
        <p:txBody>
          <a:bodyPr/>
          <a:lstStyle/>
          <a:p>
            <a:fld id="{9166802A-F7F4-49BC-BFCE-7A350D7FD193}" type="slidenum">
              <a:rPr lang="en-US" altLang="en-US" smtClean="0"/>
              <a:pPr/>
              <a:t>37</a:t>
            </a:fld>
            <a:endParaRPr lang="en-US" altLang="en-US"/>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p:spPr>
        <p:txBody>
          <a:bodyPr/>
          <a:lstStyle/>
          <a:p>
            <a:pPr eaLnBrk="1" hangingPunct="1"/>
            <a:r>
              <a:rPr lang="ru-RU" altLang="en-US"/>
              <a:t>Вопрос о достоверности Нового Завета, таким образом, сводится к тому, насколько надёжны копии, дошедшие до Иогана Гуттенберга </a:t>
            </a:r>
            <a:r>
              <a:rPr lang="en-US" altLang="en-US"/>
              <a:t>(</a:t>
            </a:r>
            <a:r>
              <a:rPr lang="ru-RU" altLang="en-US"/>
              <a:t>или, соответственно, до Ивана Фёдорова Москвитина). Ответ на него складывается из нескольких параметров, первым из которых является количество копий, дошедших до наших дней. Давайте сравним Новый Завет с другими известными нам источниками информации по истории древности.</a:t>
            </a:r>
            <a:endParaRPr lang="en-US" altLang="en-US"/>
          </a:p>
        </p:txBody>
      </p:sp>
    </p:spTree>
    <p:extLst>
      <p:ext uri="{BB962C8B-B14F-4D97-AF65-F5344CB8AC3E}">
        <p14:creationId xmlns:p14="http://schemas.microsoft.com/office/powerpoint/2010/main" val="3304191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27" tIns="48663" rIns="97327" bIns="48663" anchor="b"/>
          <a:lstStyle/>
          <a:p>
            <a:pPr algn="r" defTabSz="974725"/>
            <a:fld id="{D4E58243-4C47-4E02-85F7-F2350E4C56E9}" type="slidenum">
              <a:rPr lang="en-US" altLang="en-US" sz="1300"/>
              <a:pPr algn="r" defTabSz="974725"/>
              <a:t>38</a:t>
            </a:fld>
            <a:endParaRPr lang="en-US" altLang="en-US" sz="130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p:spPr>
        <p:txBody>
          <a:bodyPr lIns="97327" tIns="48663" rIns="97327" bIns="48663"/>
          <a:lstStyle/>
          <a:p>
            <a:pPr>
              <a:buFontTx/>
              <a:buChar char="•"/>
            </a:pPr>
            <a:r>
              <a:rPr lang="ru-RU" altLang="en-US" dirty="0"/>
              <a:t>Из произведений Платона, например, философа </a:t>
            </a:r>
            <a:r>
              <a:rPr lang="en-US" altLang="en-US" dirty="0"/>
              <a:t>IV</a:t>
            </a:r>
            <a:r>
              <a:rPr lang="ru-RU" altLang="en-US" dirty="0"/>
              <a:t> столетия до Р.Х., до нас дошло всего </a:t>
            </a:r>
            <a:r>
              <a:rPr lang="ru-RU" altLang="en-US" dirty="0">
                <a:latin typeface="Arial" pitchFamily="34" charset="0"/>
              </a:rPr>
              <a:t>210 </a:t>
            </a:r>
            <a:r>
              <a:rPr lang="ru-RU" altLang="en-US" dirty="0"/>
              <a:t>копий, из которых мы, сравнивая и сопоставляя их, выводим содержание того, что было в первоисточнике. Платоновская философия, таким образом, известна нам по двумстам десяти более или менее полным рукописям.</a:t>
            </a:r>
          </a:p>
          <a:p>
            <a:r>
              <a:rPr lang="ru-RU" altLang="en-US" dirty="0"/>
              <a:t>		«Самая надежная характеристика европейской философии состоит в том, что она представляет</a:t>
            </a:r>
            <a:r>
              <a:rPr lang="ru-RU" altLang="en-US" dirty="0">
                <a:latin typeface="Arial" pitchFamily="34" charset="0"/>
              </a:rPr>
              <a:t> из себя</a:t>
            </a:r>
            <a:r>
              <a:rPr lang="ru-RU" altLang="en-US" dirty="0"/>
              <a:t> ряд примечаний к Платону». (А.Уайтхед, философ 20 века). Т.е., большая часть нашего философского знания покоится на </a:t>
            </a:r>
            <a:r>
              <a:rPr lang="ru-RU" altLang="en-US" dirty="0">
                <a:latin typeface="Arial" pitchFamily="34" charset="0"/>
              </a:rPr>
              <a:t>210</a:t>
            </a:r>
            <a:r>
              <a:rPr lang="ru-RU" altLang="en-US" dirty="0"/>
              <a:t> более или менее полных манускриптах. </a:t>
            </a:r>
          </a:p>
          <a:p>
            <a:pPr>
              <a:buFontTx/>
              <a:buChar char="•"/>
            </a:pPr>
            <a:r>
              <a:rPr lang="ru-RU" altLang="en-US" dirty="0">
                <a:latin typeface="Arial" pitchFamily="34" charset="0"/>
              </a:rPr>
              <a:t>Геродот, </a:t>
            </a:r>
            <a:r>
              <a:rPr lang="ru-RU" altLang="en-US" dirty="0"/>
              <a:t>«</a:t>
            </a:r>
            <a:r>
              <a:rPr lang="ru-RU" altLang="en-US" dirty="0">
                <a:latin typeface="Arial" pitchFamily="34" charset="0"/>
              </a:rPr>
              <a:t>История</a:t>
            </a:r>
            <a:r>
              <a:rPr lang="ru-RU" altLang="en-US" dirty="0"/>
              <a:t>»</a:t>
            </a:r>
            <a:r>
              <a:rPr lang="ru-RU" altLang="en-US" dirty="0">
                <a:latin typeface="Arial" pitchFamily="34" charset="0"/>
              </a:rPr>
              <a:t> - 109 копий</a:t>
            </a:r>
          </a:p>
          <a:p>
            <a:pPr>
              <a:buFontTx/>
              <a:buChar char="•"/>
            </a:pPr>
            <a:r>
              <a:rPr lang="ru-RU" altLang="en-US" dirty="0"/>
              <a:t>Цезарь, по которому в университетах учат историю Древнего Рима, имеется в составе </a:t>
            </a:r>
            <a:r>
              <a:rPr lang="ru-RU" altLang="en-US" dirty="0">
                <a:latin typeface="Arial" pitchFamily="34" charset="0"/>
              </a:rPr>
              <a:t>251</a:t>
            </a:r>
            <a:r>
              <a:rPr lang="ru-RU" altLang="en-US" dirty="0"/>
              <a:t> копи</a:t>
            </a:r>
            <a:r>
              <a:rPr lang="ru-RU" altLang="en-US" dirty="0">
                <a:latin typeface="Arial" pitchFamily="34" charset="0"/>
              </a:rPr>
              <a:t>й</a:t>
            </a:r>
            <a:r>
              <a:rPr lang="ru-RU" altLang="en-US" dirty="0"/>
              <a:t> – сравнивая которые историки создают себе представление об этом славном полководце, о событиях древней истории, и, что важнее всего, делают выводы, о том, насколько достоверны, в свою очередь, другие источники и исторические свидетельства.</a:t>
            </a:r>
            <a:endParaRPr lang="ru-RU" altLang="en-US" dirty="0">
              <a:latin typeface="Arial" pitchFamily="34" charset="0"/>
            </a:endParaRPr>
          </a:p>
          <a:p>
            <a:pPr>
              <a:buFontTx/>
              <a:buChar char="•"/>
            </a:pPr>
            <a:r>
              <a:rPr lang="ru-RU" altLang="en-US" dirty="0">
                <a:latin typeface="Arial" pitchFamily="34" charset="0"/>
              </a:rPr>
              <a:t>Тит Ливий (59 до н. э.</a:t>
            </a:r>
            <a:r>
              <a:rPr lang="ru-RU" altLang="en-US" dirty="0"/>
              <a:t>–</a:t>
            </a:r>
            <a:r>
              <a:rPr lang="ru-RU" altLang="en-US" dirty="0">
                <a:latin typeface="Arial" pitchFamily="34" charset="0"/>
              </a:rPr>
              <a:t> 17 н.э., там же) </a:t>
            </a:r>
            <a:r>
              <a:rPr lang="ru-RU" altLang="en-US" dirty="0"/>
              <a:t>–</a:t>
            </a:r>
            <a:r>
              <a:rPr lang="ru-RU" altLang="en-US" dirty="0">
                <a:latin typeface="Arial" pitchFamily="34" charset="0"/>
              </a:rPr>
              <a:t> один из самых известных римских историков, автор чаще всего цитируемой </a:t>
            </a:r>
            <a:r>
              <a:rPr lang="ru-RU" altLang="en-US" dirty="0"/>
              <a:t>«</a:t>
            </a:r>
            <a:r>
              <a:rPr lang="ru-RU" altLang="en-US" dirty="0">
                <a:latin typeface="Arial" pitchFamily="34" charset="0"/>
              </a:rPr>
              <a:t>Истории от основания города</a:t>
            </a:r>
            <a:r>
              <a:rPr lang="ru-RU" altLang="en-US" dirty="0"/>
              <a:t>»</a:t>
            </a:r>
            <a:r>
              <a:rPr lang="ru-RU" altLang="en-US" dirty="0">
                <a:latin typeface="Arial" pitchFamily="34" charset="0"/>
              </a:rPr>
              <a:t> - 150 копий</a:t>
            </a:r>
          </a:p>
          <a:p>
            <a:pPr>
              <a:buFontTx/>
              <a:buChar char="•"/>
            </a:pPr>
            <a:r>
              <a:rPr lang="ru-RU" altLang="en-US" dirty="0">
                <a:latin typeface="Arial" pitchFamily="34" charset="0"/>
              </a:rPr>
              <a:t>Софокл, </a:t>
            </a:r>
            <a:r>
              <a:rPr lang="ru-RU" altLang="en-US" dirty="0"/>
              <a:t>«</a:t>
            </a:r>
            <a:r>
              <a:rPr lang="ru-RU" altLang="en-US" dirty="0">
                <a:latin typeface="Arial" pitchFamily="34" charset="0"/>
              </a:rPr>
              <a:t>Царь Эдип</a:t>
            </a:r>
            <a:r>
              <a:rPr lang="ru-RU" altLang="en-US" dirty="0"/>
              <a:t>»</a:t>
            </a:r>
            <a:r>
              <a:rPr lang="ru-RU" altLang="en-US" dirty="0">
                <a:latin typeface="Arial" pitchFamily="34" charset="0"/>
              </a:rPr>
              <a:t> - 193 списка.</a:t>
            </a:r>
          </a:p>
          <a:p>
            <a:pPr>
              <a:buFontTx/>
              <a:buChar char="•"/>
            </a:pPr>
            <a:r>
              <a:rPr lang="ru-RU" altLang="en-US" dirty="0"/>
              <a:t>Гомерова «Илиада» бьёт все рекорды – </a:t>
            </a:r>
            <a:r>
              <a:rPr lang="ru-RU" altLang="en-US" dirty="0">
                <a:latin typeface="Arial" pitchFamily="34" charset="0"/>
              </a:rPr>
              <a:t>1757</a:t>
            </a:r>
            <a:r>
              <a:rPr lang="ru-RU" altLang="en-US" dirty="0"/>
              <a:t> манускриптов! Где уж всем остальным!</a:t>
            </a:r>
          </a:p>
        </p:txBody>
      </p:sp>
    </p:spTree>
    <p:extLst>
      <p:ext uri="{BB962C8B-B14F-4D97-AF65-F5344CB8AC3E}">
        <p14:creationId xmlns:p14="http://schemas.microsoft.com/office/powerpoint/2010/main" val="1811224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a:ln>
            <a:miter lim="800000"/>
            <a:headEnd/>
            <a:tailEnd/>
          </a:ln>
        </p:spPr>
        <p:txBody>
          <a:bodyPr/>
          <a:lstStyle/>
          <a:p>
            <a:fld id="{E2F22F70-37F6-4671-88F5-A672795650A4}" type="slidenum">
              <a:rPr lang="en-US" altLang="en-US" smtClean="0"/>
              <a:pPr/>
              <a:t>39</a:t>
            </a:fld>
            <a:endParaRPr lang="en-US" altLang="en-US"/>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p:spPr>
        <p:txBody>
          <a:bodyPr/>
          <a:lstStyle/>
          <a:p>
            <a:pPr eaLnBrk="1" hangingPunct="1"/>
            <a:r>
              <a:rPr lang="ru-RU" altLang="en-US"/>
              <a:t>Всем, кроме одного: к периоду рукописной передачи т.е., со времени написания Нового Завета и до эпохи книгопечатания, относится ... </a:t>
            </a:r>
            <a:endParaRPr lang="en-US" altLang="en-US"/>
          </a:p>
        </p:txBody>
      </p:sp>
    </p:spTree>
    <p:extLst>
      <p:ext uri="{BB962C8B-B14F-4D97-AF65-F5344CB8AC3E}">
        <p14:creationId xmlns:p14="http://schemas.microsoft.com/office/powerpoint/2010/main" val="2426038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27" tIns="48663" rIns="97327" bIns="48663" anchor="b"/>
          <a:lstStyle/>
          <a:p>
            <a:pPr algn="r" defTabSz="974725"/>
            <a:fld id="{CF8EBB27-1B5C-4A0C-9F9B-53DD47616A64}" type="slidenum">
              <a:rPr lang="en-US" altLang="en-US" sz="1300"/>
              <a:pPr algn="r" defTabSz="974725"/>
              <a:t>40</a:t>
            </a:fld>
            <a:endParaRPr lang="en-US" altLang="en-US" sz="130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p:spPr>
        <p:txBody>
          <a:bodyPr lIns="97327" tIns="48663" rIns="97327" bIns="48663"/>
          <a:lstStyle/>
          <a:p>
            <a:r>
              <a:rPr lang="ru-RU" altLang="en-US" dirty="0">
                <a:latin typeface="Arial" pitchFamily="34" charset="0"/>
              </a:rPr>
              <a:t>По</a:t>
            </a:r>
            <a:r>
              <a:rPr lang="ru-RU" altLang="en-US" baseline="0" dirty="0">
                <a:latin typeface="Arial" pitchFamily="34" charset="0"/>
              </a:rPr>
              <a:t> состоянию на 2012-й год было обнаружено </a:t>
            </a:r>
            <a:r>
              <a:rPr lang="ru-RU" altLang="en-US" dirty="0">
                <a:latin typeface="Arial" pitchFamily="34" charset="0"/>
              </a:rPr>
              <a:t>27974</a:t>
            </a:r>
            <a:r>
              <a:rPr lang="ru-RU" altLang="en-US" dirty="0"/>
              <a:t> более или менее полных новозаветных манускрипта, из которых более пяти</a:t>
            </a:r>
            <a:r>
              <a:rPr lang="ru-RU" altLang="en-US" dirty="0">
                <a:latin typeface="Arial" pitchFamily="34" charset="0"/>
              </a:rPr>
              <a:t> с половиной</a:t>
            </a:r>
            <a:r>
              <a:rPr lang="ru-RU" altLang="en-US" dirty="0"/>
              <a:t> тысяч </a:t>
            </a:r>
            <a:r>
              <a:rPr lang="ru-RU" altLang="en-US" dirty="0">
                <a:latin typeface="Arial" pitchFamily="34" charset="0"/>
              </a:rPr>
              <a:t>(5795) </a:t>
            </a:r>
            <a:r>
              <a:rPr lang="ru-RU" altLang="en-US" dirty="0"/>
              <a:t>– на языке оригинала (греческом).</a:t>
            </a:r>
            <a:endParaRPr lang="en-US" altLang="en-US" dirty="0"/>
          </a:p>
          <a:p>
            <a:endParaRPr lang="en-US" altLang="en-US" dirty="0"/>
          </a:p>
          <a:p>
            <a:r>
              <a:rPr lang="en-US" altLang="en-US" dirty="0"/>
              <a:t>Clay Jones, The Bibliographical Test Updated, Article ID: JAF4353  Christian Research Journal, volume 35, number 03 (2012), www.equip.org/article/the-bibliographical-test-updated</a:t>
            </a:r>
          </a:p>
        </p:txBody>
      </p:sp>
    </p:spTree>
    <p:extLst>
      <p:ext uri="{BB962C8B-B14F-4D97-AF65-F5344CB8AC3E}">
        <p14:creationId xmlns:p14="http://schemas.microsoft.com/office/powerpoint/2010/main" val="3840418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27" tIns="48663" rIns="97327" bIns="48663" anchor="b"/>
          <a:lstStyle/>
          <a:p>
            <a:pPr algn="r" defTabSz="974725"/>
            <a:fld id="{05128C6F-FE2F-4B5C-B1C3-9C3C4731042F}" type="slidenum">
              <a:rPr lang="en-US" altLang="en-US" sz="1300"/>
              <a:pPr algn="r" defTabSz="974725"/>
              <a:t>41</a:t>
            </a:fld>
            <a:endParaRPr lang="en-US" altLang="en-US" sz="130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p:spPr>
        <p:txBody>
          <a:bodyPr lIns="97327" tIns="48663" rIns="97327" bIns="48663"/>
          <a:lstStyle/>
          <a:p>
            <a:r>
              <a:rPr lang="ru-RU" altLang="en-US" dirty="0">
                <a:latin typeface="Arial" pitchFamily="34" charset="0"/>
              </a:rPr>
              <a:t>По</a:t>
            </a:r>
            <a:r>
              <a:rPr lang="ru-RU" altLang="en-US" baseline="0" dirty="0">
                <a:latin typeface="Arial" pitchFamily="34" charset="0"/>
              </a:rPr>
              <a:t> состоянию на 2012-й год было обнаружено </a:t>
            </a:r>
            <a:r>
              <a:rPr lang="ru-RU" altLang="en-US" dirty="0">
                <a:latin typeface="Arial" pitchFamily="34" charset="0"/>
              </a:rPr>
              <a:t>27974</a:t>
            </a:r>
            <a:r>
              <a:rPr lang="ru-RU" altLang="en-US" dirty="0"/>
              <a:t> более или менее полных манускрипта, из которых более пяти</a:t>
            </a:r>
            <a:r>
              <a:rPr lang="ru-RU" altLang="en-US" dirty="0">
                <a:latin typeface="Arial" pitchFamily="34" charset="0"/>
              </a:rPr>
              <a:t> с половиной</a:t>
            </a:r>
            <a:r>
              <a:rPr lang="ru-RU" altLang="en-US" dirty="0"/>
              <a:t> тысяч </a:t>
            </a:r>
            <a:r>
              <a:rPr lang="ru-RU" altLang="en-US" dirty="0">
                <a:latin typeface="Arial" pitchFamily="34" charset="0"/>
              </a:rPr>
              <a:t>(5795) </a:t>
            </a:r>
            <a:r>
              <a:rPr lang="ru-RU" altLang="en-US" dirty="0"/>
              <a:t>– на языке оригинала (греческом)!</a:t>
            </a:r>
            <a:endParaRPr lang="en-US" altLang="en-US" dirty="0"/>
          </a:p>
          <a:p>
            <a:endParaRPr lang="en-US"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Clay Jones, The Bibliographical Test Updated,</a:t>
            </a:r>
            <a:r>
              <a:rPr lang="en-US" altLang="en-US" baseline="0" dirty="0"/>
              <a:t> </a:t>
            </a:r>
            <a:r>
              <a:rPr lang="en-US" altLang="en-US" dirty="0"/>
              <a:t>Article ID: </a:t>
            </a:r>
            <a:r>
              <a:rPr lang="en-US" altLang="en-US" dirty="0" err="1"/>
              <a:t>JAF4353</a:t>
            </a:r>
            <a:r>
              <a:rPr lang="en-US" altLang="en-US" dirty="0"/>
              <a:t>  </a:t>
            </a:r>
            <a:r>
              <a:rPr lang="en-US" dirty="0"/>
              <a:t>Christian Research Journal, volume 35, number 03 (2012), </a:t>
            </a:r>
            <a:r>
              <a:rPr lang="en-US" dirty="0" err="1"/>
              <a:t>www.equip.org</a:t>
            </a:r>
            <a:r>
              <a:rPr lang="en-US" dirty="0"/>
              <a:t>/article/the-bibliographical-test-updated</a:t>
            </a:r>
            <a:endParaRPr lang="en-US" altLang="en-US" dirty="0"/>
          </a:p>
        </p:txBody>
      </p:sp>
    </p:spTree>
    <p:extLst>
      <p:ext uri="{BB962C8B-B14F-4D97-AF65-F5344CB8AC3E}">
        <p14:creationId xmlns:p14="http://schemas.microsoft.com/office/powerpoint/2010/main" val="1304598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a:ln>
            <a:miter lim="800000"/>
            <a:headEnd/>
            <a:tailEnd/>
          </a:ln>
        </p:spPr>
        <p:txBody>
          <a:bodyPr/>
          <a:lstStyle/>
          <a:p>
            <a:fld id="{5C3E2911-3D53-4BC2-9611-AA176E5D7BDA}" type="slidenum">
              <a:rPr lang="en-US" altLang="en-US" smtClean="0"/>
              <a:pPr/>
              <a:t>42</a:t>
            </a:fld>
            <a:endParaRPr lang="en-US" altLang="en-US"/>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p:spPr>
        <p:txBody>
          <a:bodyPr/>
          <a:lstStyle/>
          <a:p>
            <a:pPr eaLnBrk="1" hangingPunct="1"/>
            <a:r>
              <a:rPr lang="ru-RU" altLang="en-US" dirty="0"/>
              <a:t>Наш замечательный современник и соотечественник, богослов и просветитель о. Александр Мень, сравнивая новозаветные источники с другими рукописями и свидетельствами, не без иронии отмечал, что </a:t>
            </a:r>
            <a:r>
              <a:rPr lang="ru-RU" altLang="en-US" i="1" dirty="0">
                <a:solidFill>
                  <a:schemeClr val="bg1"/>
                </a:solidFill>
              </a:rPr>
              <a:t>«Скудость источников обычно не мешает создавать жизнеописания великих людей, о которых сохранилось куда меньше достоверных данных», </a:t>
            </a:r>
            <a:r>
              <a:rPr lang="ru-RU" altLang="en-US" dirty="0">
                <a:solidFill>
                  <a:schemeClr val="bg1"/>
                </a:solidFill>
              </a:rPr>
              <a:t>чем об Иисусе Христе</a:t>
            </a:r>
            <a:r>
              <a:rPr lang="ru-RU" altLang="en-US" i="1" dirty="0">
                <a:solidFill>
                  <a:schemeClr val="bg1"/>
                </a:solidFill>
              </a:rPr>
              <a:t>. </a:t>
            </a:r>
            <a:r>
              <a:rPr lang="ru-RU" altLang="en-US" dirty="0">
                <a:solidFill>
                  <a:schemeClr val="bg1"/>
                </a:solidFill>
              </a:rPr>
              <a:t>(</a:t>
            </a:r>
            <a:r>
              <a:rPr lang="en-US" altLang="en-US" dirty="0" err="1"/>
              <a:t>Протоиерей</a:t>
            </a:r>
            <a:r>
              <a:rPr lang="en-US" altLang="en-US" dirty="0"/>
              <a:t> Александр </a:t>
            </a:r>
            <a:r>
              <a:rPr lang="en-US" altLang="en-US" dirty="0" err="1"/>
              <a:t>Мень</a:t>
            </a:r>
            <a:r>
              <a:rPr lang="ru-RU" altLang="en-US" dirty="0"/>
              <a:t>, </a:t>
            </a:r>
            <a:r>
              <a:rPr lang="ru-RU" altLang="en-US" i="1" dirty="0"/>
              <a:t>Сын Человеческий, </a:t>
            </a:r>
            <a:r>
              <a:rPr lang="en-US" altLang="en-US" i="1" dirty="0"/>
              <a:t>http://lib.ru/HRISTIAN/MEN/son.txt</a:t>
            </a:r>
            <a:r>
              <a:rPr lang="ru-RU" altLang="en-US" dirty="0">
                <a:solidFill>
                  <a:schemeClr val="bg1"/>
                </a:solidFill>
              </a:rPr>
              <a:t>)</a:t>
            </a:r>
            <a:endParaRPr lang="en-US" altLang="en-US" dirty="0">
              <a:solidFill>
                <a:schemeClr val="bg1"/>
              </a:solidFill>
            </a:endParaRPr>
          </a:p>
          <a:p>
            <a:pPr>
              <a:spcBef>
                <a:spcPct val="50000"/>
              </a:spcBef>
            </a:pPr>
            <a:endParaRPr lang="en-US" altLang="en-US" dirty="0"/>
          </a:p>
          <a:p>
            <a:pPr eaLnBrk="1" hangingPunct="1"/>
            <a:endParaRPr lang="en-US" altLang="en-US" dirty="0"/>
          </a:p>
        </p:txBody>
      </p:sp>
    </p:spTree>
    <p:extLst>
      <p:ext uri="{BB962C8B-B14F-4D97-AF65-F5344CB8AC3E}">
        <p14:creationId xmlns:p14="http://schemas.microsoft.com/office/powerpoint/2010/main" val="54382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6B7464-CCAF-4A8C-9D59-762FB0FC2153}" type="slidenum">
              <a:rPr lang="en-US" altLang="en-US" smtClean="0"/>
              <a:pPr>
                <a:defRPr/>
              </a:pPr>
              <a:t>4</a:t>
            </a:fld>
            <a:endParaRPr lang="en-US" altLang="en-US"/>
          </a:p>
        </p:txBody>
      </p:sp>
    </p:spTree>
    <p:extLst>
      <p:ext uri="{BB962C8B-B14F-4D97-AF65-F5344CB8AC3E}">
        <p14:creationId xmlns:p14="http://schemas.microsoft.com/office/powerpoint/2010/main" val="4217378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60EAA42E-EB06-4A76-BBA9-0D7F52428515}" type="slidenum">
              <a:rPr lang="en-US" altLang="en-US" sz="1300"/>
              <a:pPr algn="r" defTabSz="974725"/>
              <a:t>43</a:t>
            </a:fld>
            <a:endParaRPr lang="en-US" altLang="en-US" sz="130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p:spPr>
        <p:txBody>
          <a:bodyPr/>
          <a:lstStyle/>
          <a:p>
            <a:pPr eaLnBrk="1" hangingPunct="1"/>
            <a:r>
              <a:rPr lang="ru-RU" altLang="en-US" dirty="0"/>
              <a:t>Другим параметром, по которому историографы сравнивают и оценивают рукописи, является коэффициент искажений. Ошибки, описки, огрехи и помарки в рукописном тексте неизбежны, и только путём сравнения множества (!) рукописей между собой возможно приблизиться к первоначальному тексту на достаточно близкое расстояние, чтобы можно было назвать его «достоверным», т.е., буквально, достойным доверия. </a:t>
            </a:r>
            <a:endParaRPr lang="en-US" altLang="en-US" dirty="0"/>
          </a:p>
        </p:txBody>
      </p:sp>
    </p:spTree>
    <p:extLst>
      <p:ext uri="{BB962C8B-B14F-4D97-AF65-F5344CB8AC3E}">
        <p14:creationId xmlns:p14="http://schemas.microsoft.com/office/powerpoint/2010/main" val="1585009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a:ln>
            <a:miter lim="800000"/>
            <a:headEnd/>
            <a:tailEnd/>
          </a:ln>
        </p:spPr>
        <p:txBody>
          <a:bodyPr/>
          <a:lstStyle/>
          <a:p>
            <a:fld id="{F24B5357-1049-4AB0-B53E-2F1387BA38C3}" type="slidenum">
              <a:rPr lang="en-US" altLang="en-US" smtClean="0"/>
              <a:pPr/>
              <a:t>44</a:t>
            </a:fld>
            <a:endParaRPr lang="en-US" altLang="en-US"/>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p:spPr>
        <p:txBody>
          <a:bodyPr/>
          <a:lstStyle/>
          <a:p>
            <a:pPr eaLnBrk="1" hangingPunct="1"/>
            <a:r>
              <a:rPr lang="ru-RU" altLang="en-US"/>
              <a:t>Формула, по которой вычисляется коэффициент искажений, относительно несложна: количество слов или других значимых единиц в произведении, например, строк или стихов, содержащих разночтения, делится на общее количество тех же значимых единиц и умножается на 100. </a:t>
            </a:r>
            <a:endParaRPr lang="en-US" altLang="en-US"/>
          </a:p>
        </p:txBody>
      </p:sp>
    </p:spTree>
    <p:extLst>
      <p:ext uri="{BB962C8B-B14F-4D97-AF65-F5344CB8AC3E}">
        <p14:creationId xmlns:p14="http://schemas.microsoft.com/office/powerpoint/2010/main" val="3961986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AF0B8530-2AF3-4625-BFFA-D39E70BD9295}" type="slidenum">
              <a:rPr lang="en-US" sz="1300"/>
              <a:pPr algn="r" defTabSz="974725"/>
              <a:t>45</a:t>
            </a:fld>
            <a:endParaRPr lang="en-US" sz="1300"/>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p:spPr>
        <p:txBody>
          <a:bodyPr/>
          <a:lstStyle/>
          <a:p>
            <a:pPr eaLnBrk="1" hangingPunct="1"/>
            <a:r>
              <a:rPr lang="ru-RU" dirty="0"/>
              <a:t>Все мы – люди, все мы допускаем ошибки. </a:t>
            </a:r>
          </a:p>
          <a:p>
            <a:pPr eaLnBrk="1" hangingPunct="1"/>
            <a:r>
              <a:rPr lang="ru-RU" dirty="0"/>
              <a:t>Исследователь новозаветной истории и библейских рукописей профессор Брюс Мецгер провёл сравнительный анализ различных манускриптов и пришёл к ошеломляющему выводу: </a:t>
            </a:r>
          </a:p>
          <a:p>
            <a:pPr eaLnBrk="1" hangingPunct="1">
              <a:buFontTx/>
              <a:buChar char="•"/>
            </a:pPr>
            <a:r>
              <a:rPr lang="ru-RU" dirty="0"/>
              <a:t>Священная книга индуистов «Махабхарата» (250000 строк) в два с лишим раза уступает «Илиаде» по точности текста: каждая десятая строка её содержит разночтения или заведомые ошибки (к.и. = 10.3%). Я бы свою жизнь – ни земную, ни, тем более, вечную – на такой источник полагать не стал. </a:t>
            </a:r>
          </a:p>
          <a:p>
            <a:pPr eaLnBrk="1" hangingPunct="1">
              <a:buFontTx/>
              <a:buChar char="•"/>
            </a:pPr>
            <a:r>
              <a:rPr lang="ru-RU" dirty="0"/>
              <a:t>Переписчики бессмертной «Илиады» (15600 строк), однако, в течение столетий копируя её тексты, добились поразительной точности результата в 4.9%! Каждая двадцатая строка Гомеровой поэмы допускает разночтения, но никто же не сомневается в достоверности её текста! </a:t>
            </a:r>
          </a:p>
          <a:p>
            <a:pPr eaLnBrk="1" hangingPunct="1"/>
            <a:r>
              <a:rPr lang="en-US" dirty="0" err="1"/>
              <a:t>Μη̃νιν</a:t>
            </a:r>
            <a:r>
              <a:rPr lang="en-US" dirty="0"/>
              <a:t> ἄ</a:t>
            </a:r>
            <a:r>
              <a:rPr lang="en-US" dirty="0" err="1"/>
              <a:t>ειδε</a:t>
            </a:r>
            <a:r>
              <a:rPr lang="en-US" dirty="0"/>
              <a:t> </a:t>
            </a:r>
            <a:r>
              <a:rPr lang="en-US" dirty="0" err="1"/>
              <a:t>θεα</a:t>
            </a:r>
            <a:r>
              <a:rPr lang="en-US" dirty="0"/>
              <a:t>̀ </a:t>
            </a:r>
            <a:r>
              <a:rPr lang="en-US" dirty="0" err="1"/>
              <a:t>Πηληϊάδεω</a:t>
            </a:r>
            <a:r>
              <a:rPr lang="en-US" dirty="0"/>
              <a:t> '</a:t>
            </a:r>
            <a:r>
              <a:rPr lang="en-US" dirty="0" err="1"/>
              <a:t>Αχιλη̃ος</a:t>
            </a:r>
            <a:r>
              <a:rPr lang="en-US" dirty="0"/>
              <a:t> </a:t>
            </a:r>
          </a:p>
          <a:p>
            <a:pPr eaLnBrk="1" hangingPunct="1"/>
            <a:r>
              <a:rPr lang="en-US" dirty="0" err="1"/>
              <a:t>οὐλομένην</a:t>
            </a:r>
            <a:r>
              <a:rPr lang="en-US" dirty="0"/>
              <a:t>, ἣ </a:t>
            </a:r>
            <a:r>
              <a:rPr lang="en-US" dirty="0" err="1"/>
              <a:t>μυρί</a:t>
            </a:r>
            <a:r>
              <a:rPr lang="en-US" dirty="0"/>
              <a:t>' '</a:t>
            </a:r>
            <a:r>
              <a:rPr lang="en-US" dirty="0" err="1"/>
              <a:t>Αχαιοι̃ς</a:t>
            </a:r>
            <a:r>
              <a:rPr lang="en-US" dirty="0"/>
              <a:t> ἄ</a:t>
            </a:r>
            <a:r>
              <a:rPr lang="en-US" dirty="0" err="1"/>
              <a:t>λγε</a:t>
            </a:r>
            <a:r>
              <a:rPr lang="en-US" dirty="0"/>
              <a:t>' ἔ</a:t>
            </a:r>
            <a:r>
              <a:rPr lang="en-US" dirty="0" err="1"/>
              <a:t>θηκε</a:t>
            </a:r>
            <a:r>
              <a:rPr lang="en-US" dirty="0"/>
              <a:t>, </a:t>
            </a:r>
          </a:p>
          <a:p>
            <a:pPr eaLnBrk="1" hangingPunct="1"/>
            <a:r>
              <a:rPr lang="en-US" dirty="0"/>
              <a:t>		</a:t>
            </a:r>
            <a:r>
              <a:rPr lang="ru-RU" dirty="0"/>
              <a:t>«</a:t>
            </a:r>
            <a:r>
              <a:rPr lang="ru-RU" i="1" dirty="0"/>
              <a:t>Гнев, богиня, воспой Ахиллеса, Пелеева сына, </a:t>
            </a:r>
          </a:p>
          <a:p>
            <a:pPr eaLnBrk="1" hangingPunct="1"/>
            <a:r>
              <a:rPr lang="en-US" i="1" dirty="0"/>
              <a:t>		</a:t>
            </a:r>
            <a:r>
              <a:rPr lang="ru-RU" i="1" dirty="0"/>
              <a:t>Грозный, который ахеянам тысячи бедствий соделал...»</a:t>
            </a:r>
            <a:endParaRPr lang="en-US" i="1" dirty="0"/>
          </a:p>
          <a:p>
            <a:pPr eaLnBrk="1" hangingPunct="1"/>
            <a:r>
              <a:rPr lang="en-US" dirty="0"/>
              <a:t>							</a:t>
            </a:r>
            <a:r>
              <a:rPr lang="ru-RU" dirty="0"/>
              <a:t>(Перевод Н. Гнедича)</a:t>
            </a:r>
            <a:endParaRPr lang="en-US" dirty="0"/>
          </a:p>
          <a:p>
            <a:pPr eaLnBrk="1" hangingPunct="1"/>
            <a:r>
              <a:rPr lang="ru-RU" dirty="0"/>
              <a:t>В переводе Николая</a:t>
            </a:r>
            <a:r>
              <a:rPr lang="ru-RU" baseline="0" dirty="0"/>
              <a:t> Ивановича </a:t>
            </a:r>
            <a:r>
              <a:rPr lang="ru-RU" dirty="0"/>
              <a:t>Гнедича, конечно, всё звучит гладко, но далеко не всё так гладко в древнегреческом тексте. </a:t>
            </a:r>
          </a:p>
          <a:p>
            <a:pPr eaLnBrk="1" hangingPunct="1">
              <a:buFontTx/>
              <a:buChar char="•"/>
            </a:pPr>
            <a:r>
              <a:rPr lang="ru-RU" dirty="0"/>
              <a:t>Коэффициент искажения Нового Завета (20000 строк) составляет две десятые процента (0.2%). </a:t>
            </a:r>
          </a:p>
        </p:txBody>
      </p:sp>
    </p:spTree>
    <p:extLst>
      <p:ext uri="{BB962C8B-B14F-4D97-AF65-F5344CB8AC3E}">
        <p14:creationId xmlns:p14="http://schemas.microsoft.com/office/powerpoint/2010/main" val="670434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a:ln>
            <a:miter lim="800000"/>
            <a:headEnd/>
            <a:tailEnd/>
          </a:ln>
        </p:spPr>
        <p:txBody>
          <a:bodyPr/>
          <a:lstStyle/>
          <a:p>
            <a:fld id="{608E6B32-00C4-480F-9DD0-55D6ADC389A1}" type="slidenum">
              <a:rPr lang="en-US" altLang="en-US" smtClean="0"/>
              <a:pPr/>
              <a:t>46</a:t>
            </a:fld>
            <a:endParaRPr lang="en-US" altLang="en-US"/>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p:spPr>
        <p:txBody>
          <a:bodyPr/>
          <a:lstStyle/>
          <a:p>
            <a:pPr eaLnBrk="1" hangingPunct="1">
              <a:buFontTx/>
              <a:buChar char="•"/>
            </a:pPr>
            <a:r>
              <a:rPr lang="ru-RU" dirty="0"/>
              <a:t>То есть из приблизительно 20 тысяч строк только 40 вызывают сомнения, причём ни одно из разночтений не содержит ни существенных исторических фактов, ни принципиальных вероучительных истин (напр. Мк. 16:9-20), не подтверждённых или целиком продублированных в параллельных новозаветных текстах. </a:t>
            </a:r>
          </a:p>
          <a:p>
            <a:pPr eaLnBrk="1" hangingPunct="1"/>
            <a:r>
              <a:rPr lang="ru-RU" dirty="0"/>
              <a:t>Другими словами, и по этому параметру Новый Завет занимает совершенно особое место среди всех остальных источников, находящихся в распоряжении исторической науки. </a:t>
            </a:r>
          </a:p>
          <a:p>
            <a:pPr eaLnBrk="1" hangingPunct="1"/>
            <a:endParaRPr lang="en-US" altLang="en-US" dirty="0"/>
          </a:p>
        </p:txBody>
      </p:sp>
    </p:spTree>
    <p:extLst>
      <p:ext uri="{BB962C8B-B14F-4D97-AF65-F5344CB8AC3E}">
        <p14:creationId xmlns:p14="http://schemas.microsoft.com/office/powerpoint/2010/main" val="61261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497013" y="1200150"/>
            <a:ext cx="4321175" cy="3240088"/>
          </a:xfrm>
          <a:ln/>
        </p:spPr>
      </p:sp>
      <p:sp>
        <p:nvSpPr>
          <p:cNvPr id="43011" name="Rectangle 3"/>
          <p:cNvSpPr>
            <a:spLocks noGrp="1" noChangeArrowheads="1"/>
          </p:cNvSpPr>
          <p:nvPr>
            <p:ph type="body" idx="1"/>
          </p:nvPr>
        </p:nvSpPr>
        <p:spPr>
          <a:xfrm>
            <a:off x="731838" y="4621213"/>
            <a:ext cx="5851525" cy="3779837"/>
          </a:xfrm>
          <a:noFill/>
          <a:ln/>
        </p:spPr>
        <p:txBody>
          <a:bodyPr lIns="96661" tIns="48331" rIns="96661" bIns="48331"/>
          <a:lstStyle/>
          <a:p>
            <a:pPr eaLnBrk="1" hangingPunct="1"/>
            <a:r>
              <a:rPr lang="ru-RU" dirty="0">
                <a:latin typeface="Times New Roman" charset="0"/>
              </a:rPr>
              <a:t>Найденный археологами список был спрессован и обожжён, но методом «цифрового развёртывания» пять</a:t>
            </a:r>
            <a:r>
              <a:rPr lang="ru-RU" baseline="0" dirty="0">
                <a:latin typeface="Times New Roman" charset="0"/>
              </a:rPr>
              <a:t> слоёв списка</a:t>
            </a:r>
            <a:r>
              <a:rPr lang="ru-RU" dirty="0">
                <a:latin typeface="Times New Roman" charset="0"/>
              </a:rPr>
              <a:t> частично удалось прочесть. За два с лишним </a:t>
            </a:r>
            <a:r>
              <a:rPr lang="ru-RU" dirty="0" err="1">
                <a:latin typeface="Times New Roman" charset="0"/>
              </a:rPr>
              <a:t>тысячилетия</a:t>
            </a:r>
            <a:r>
              <a:rPr lang="ru-RU" dirty="0">
                <a:latin typeface="Times New Roman" charset="0"/>
              </a:rPr>
              <a:t> текст 18 стихов книги Левит не изменился ни на йоту.</a:t>
            </a:r>
            <a:endParaRPr lang="en-US" dirty="0">
              <a:latin typeface="Times New Roman" charset="0"/>
            </a:endParaRPr>
          </a:p>
          <a:p>
            <a:pPr eaLnBrk="1" hangingPunct="1"/>
            <a:endParaRPr lang="en-US" dirty="0">
              <a:latin typeface="Times New Roman" charset="0"/>
            </a:endParaRPr>
          </a:p>
          <a:p>
            <a:pPr eaLnBrk="1" hangingPunct="1"/>
            <a:r>
              <a:rPr lang="en-US" dirty="0">
                <a:latin typeface="Times New Roman" charset="0"/>
              </a:rPr>
              <a:t>http://www.biblicalarchaeology.org/daily/biblical-topics/hebrew-bible/book-of-leviticus-verses-recovered-from-burnt-hebrew-bible-scroll/</a:t>
            </a:r>
          </a:p>
          <a:p>
            <a:pPr eaLnBrk="1" hangingPunct="1"/>
            <a:r>
              <a:rPr lang="en-US" dirty="0">
                <a:latin typeface="Times New Roman" charset="0"/>
              </a:rPr>
              <a:t>https://world.wng.org/2016/09/scholars_unwrap_ancient_biblical_text: “</a:t>
            </a:r>
            <a:r>
              <a:rPr lang="en-US" dirty="0"/>
              <a:t>Either way, the scroll proves those 18 lines of God’s law have not changed, one jot or </a:t>
            </a:r>
            <a:r>
              <a:rPr lang="en-US" dirty="0" err="1"/>
              <a:t>tittle</a:t>
            </a:r>
            <a:r>
              <a:rPr lang="en-US" dirty="0"/>
              <a:t>, in at least 1,700 years.”</a:t>
            </a:r>
            <a:endParaRPr lang="ru-RU" dirty="0">
              <a:latin typeface="Times New Roman" charset="0"/>
            </a:endParaRPr>
          </a:p>
        </p:txBody>
      </p:sp>
    </p:spTree>
    <p:extLst>
      <p:ext uri="{BB962C8B-B14F-4D97-AF65-F5344CB8AC3E}">
        <p14:creationId xmlns:p14="http://schemas.microsoft.com/office/powerpoint/2010/main" val="3445226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a:ln>
            <a:miter lim="800000"/>
            <a:headEnd/>
            <a:tailEnd/>
          </a:ln>
        </p:spPr>
        <p:txBody>
          <a:bodyPr/>
          <a:lstStyle/>
          <a:p>
            <a:fld id="{84B4D07B-A9B9-4675-B1FB-40A38B1B5595}" type="slidenum">
              <a:rPr lang="en-US" altLang="en-US" smtClean="0"/>
              <a:pPr/>
              <a:t>48</a:t>
            </a:fld>
            <a:endParaRPr lang="en-US" altLang="en-US"/>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p:spPr>
        <p:txBody>
          <a:bodyPr/>
          <a:lstStyle/>
          <a:p>
            <a:pPr eaLnBrk="1" hangingPunct="1"/>
            <a:r>
              <a:rPr lang="ru-RU" altLang="en-US" dirty="0"/>
              <a:t>Следующий параметр: насколько ранними являются дошедшие до нас рукописи? Одно из самых распространённых обвинений, предъявляемых христианству начиная с XIX века: дошедшие до нас копии, якобы, отстоят от времени первоначального написания Евангелия на сотни и даже тысячи лет. Откуда вдруг возникло такое мнение? </a:t>
            </a:r>
            <a:endParaRPr lang="en-US" altLang="en-US" dirty="0"/>
          </a:p>
        </p:txBody>
      </p:sp>
    </p:spTree>
    <p:extLst>
      <p:ext uri="{BB962C8B-B14F-4D97-AF65-F5344CB8AC3E}">
        <p14:creationId xmlns:p14="http://schemas.microsoft.com/office/powerpoint/2010/main" val="4158427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a:ln>
            <a:miter lim="800000"/>
            <a:headEnd/>
            <a:tailEnd/>
          </a:ln>
        </p:spPr>
        <p:txBody>
          <a:bodyPr/>
          <a:lstStyle/>
          <a:p>
            <a:fld id="{071FFC74-35E4-45C2-A998-0FA2878651C3}" type="slidenum">
              <a:rPr lang="en-US" altLang="en-US" smtClean="0"/>
              <a:pPr/>
              <a:t>49</a:t>
            </a:fld>
            <a:endParaRPr lang="en-US" altLang="en-US"/>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p:spPr>
        <p:txBody>
          <a:bodyPr/>
          <a:lstStyle/>
          <a:p>
            <a:pPr eaLnBrk="1" hangingPunct="1"/>
            <a:r>
              <a:rPr lang="ru-RU" altLang="en-US" dirty="0"/>
              <a:t>Очевидно, по аналогии с огромным большинством древних рукописей, ибо это совершенно справедливо в отношении практически всех древних авторов, например, Юлия Цезаря (</a:t>
            </a:r>
            <a:r>
              <a:rPr lang="ru-RU" altLang="en-US" dirty="0">
                <a:latin typeface="Arial" pitchFamily="34" charset="0"/>
              </a:rPr>
              <a:t>850</a:t>
            </a:r>
            <a:r>
              <a:rPr lang="ru-RU" altLang="en-US" dirty="0"/>
              <a:t>0 лет), Аристотеля («Поэтика» - 1450 лет) или Вергилия (</a:t>
            </a:r>
            <a:r>
              <a:rPr lang="ru-RU" altLang="en-US" dirty="0">
                <a:latin typeface="Arial" pitchFamily="34" charset="0"/>
              </a:rPr>
              <a:t>«Энеида» - </a:t>
            </a:r>
            <a:r>
              <a:rPr lang="ru-RU" altLang="en-US" dirty="0"/>
              <a:t>300 лет). Однако, этот метод «аналогии» просуществовал недолго и постепенно уступает более научным</a:t>
            </a:r>
            <a:r>
              <a:rPr lang="ru-RU" altLang="en-US" baseline="0" dirty="0"/>
              <a:t> </a:t>
            </a:r>
            <a:r>
              <a:rPr lang="ru-RU" altLang="en-US" dirty="0"/>
              <a:t>подходам к древним текстам, называемым палеографией </a:t>
            </a:r>
            <a:r>
              <a:rPr lang="ru-RU" altLang="en-US" baseline="0" dirty="0"/>
              <a:t>и </a:t>
            </a:r>
            <a:r>
              <a:rPr lang="ru-RU" altLang="en-US" dirty="0"/>
              <a:t>текстологией. </a:t>
            </a:r>
            <a:endParaRPr lang="en-US" altLang="en-US" dirty="0"/>
          </a:p>
        </p:txBody>
      </p:sp>
    </p:spTree>
    <p:extLst>
      <p:ext uri="{BB962C8B-B14F-4D97-AF65-F5344CB8AC3E}">
        <p14:creationId xmlns:p14="http://schemas.microsoft.com/office/powerpoint/2010/main" val="607006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a:ln>
            <a:miter lim="800000"/>
            <a:headEnd/>
            <a:tailEnd/>
          </a:ln>
        </p:spPr>
        <p:txBody>
          <a:bodyPr/>
          <a:lstStyle/>
          <a:p>
            <a:fld id="{42770716-2F11-4314-954B-363031DA0D34}" type="slidenum">
              <a:rPr lang="en-US" altLang="en-US" smtClean="0"/>
              <a:pPr/>
              <a:t>50</a:t>
            </a:fld>
            <a:endParaRPr lang="en-US" altLang="en-US"/>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p:spPr>
        <p:txBody>
          <a:bodyPr/>
          <a:lstStyle/>
          <a:p>
            <a:pPr eaLnBrk="1" hangingPunct="1"/>
            <a:r>
              <a:rPr lang="ru-RU" altLang="en-US" dirty="0"/>
              <a:t>Так вот, согласно науке </a:t>
            </a:r>
            <a:r>
              <a:rPr lang="ru-RU" altLang="en-US" dirty="0">
                <a:latin typeface="Arial" pitchFamily="34" charset="0"/>
              </a:rPr>
              <a:t>текстологии </a:t>
            </a:r>
            <a:r>
              <a:rPr lang="ru-RU" altLang="en-US" dirty="0"/>
              <a:t>наиболее ранние из дошедших до нас списки «Илиады» опять – в числе лидирующих, уступая, среди наиболее известных авторов древности, разве что Вергилию. И опять новозаветные рукописи согласно самым современным научным открытиям оказываются на порядок, на два и даже на три порядка – ближе к своему оригиналу.</a:t>
            </a:r>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578861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a:ln>
            <a:miter lim="800000"/>
            <a:headEnd/>
            <a:tailEnd/>
          </a:ln>
        </p:spPr>
        <p:txBody>
          <a:bodyPr/>
          <a:lstStyle/>
          <a:p>
            <a:fld id="{302F935F-E159-47EA-A1AE-1610316A642F}" type="slidenum">
              <a:rPr lang="en-US" altLang="en-US" smtClean="0"/>
              <a:pPr/>
              <a:t>51</a:t>
            </a:fld>
            <a:endParaRPr lang="en-US" altLang="en-US"/>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p:spPr>
        <p:txBody>
          <a:bodyPr/>
          <a:lstStyle/>
          <a:p>
            <a:pPr eaLnBrk="1" hangingPunct="1"/>
            <a:r>
              <a:rPr lang="ru-RU" altLang="en-US" dirty="0">
                <a:latin typeface="Arial" pitchFamily="34" charset="0"/>
              </a:rPr>
              <a:t>Из уже опубликованных материалов заслуживает внимания совершённое в</a:t>
            </a:r>
            <a:r>
              <a:rPr lang="ru-RU" altLang="en-US" dirty="0"/>
              <a:t> 1996 году в музее Колледжа Магдален историком</a:t>
            </a:r>
            <a:r>
              <a:rPr lang="en-US" altLang="en-US" dirty="0"/>
              <a:t> </a:t>
            </a:r>
            <a:r>
              <a:rPr lang="ru-RU" altLang="en-US" dirty="0"/>
              <a:t>д-ром </a:t>
            </a:r>
            <a:r>
              <a:rPr lang="ru-RU" altLang="en-US" dirty="0" err="1"/>
              <a:t>Карстеном</a:t>
            </a:r>
            <a:r>
              <a:rPr lang="ru-RU" altLang="en-US" dirty="0"/>
              <a:t> Питером </a:t>
            </a:r>
            <a:r>
              <a:rPr lang="ru-RU" altLang="en-US" dirty="0" err="1"/>
              <a:t>Тьедом</a:t>
            </a:r>
            <a:r>
              <a:rPr lang="ru-RU" altLang="en-US" dirty="0"/>
              <a:t> скандальное открытие – …</a:t>
            </a:r>
            <a:endParaRPr lang="en-US" altLang="en-US" dirty="0"/>
          </a:p>
        </p:txBody>
      </p:sp>
    </p:spTree>
    <p:extLst>
      <p:ext uri="{BB962C8B-B14F-4D97-AF65-F5344CB8AC3E}">
        <p14:creationId xmlns:p14="http://schemas.microsoft.com/office/powerpoint/2010/main" val="10774550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a:ln>
            <a:miter lim="800000"/>
            <a:headEnd/>
            <a:tailEnd/>
          </a:ln>
        </p:spPr>
        <p:txBody>
          <a:bodyPr/>
          <a:lstStyle/>
          <a:p>
            <a:fld id="{1186D864-0636-46AA-AEE2-EA7D0CB2F183}" type="slidenum">
              <a:rPr lang="en-US" altLang="en-US" smtClean="0"/>
              <a:pPr/>
              <a:t>52</a:t>
            </a:fld>
            <a:endParaRPr lang="en-US" altLang="en-US"/>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p:spPr>
        <p:txBody>
          <a:bodyPr/>
          <a:lstStyle/>
          <a:p>
            <a:pPr eaLnBrk="1" hangingPunct="1"/>
            <a:r>
              <a:rPr lang="ru-RU" altLang="en-US" dirty="0"/>
              <a:t>– о 100 лет пролежавшем под стеклом фрагменте Евангелия от Матфея с ошибочной более поздней датировкой, на самом деле относящийся к 60-м годам первого столетия. Т.е., в распоряжении науки имеется копия, созданная при жизни автора оригинала.</a:t>
            </a:r>
            <a:r>
              <a:rPr lang="ru-RU" altLang="en-US" baseline="0" dirty="0"/>
              <a:t> </a:t>
            </a:r>
            <a:r>
              <a:rPr lang="ru-RU" altLang="en-US" dirty="0"/>
              <a:t>Прижизненное</a:t>
            </a:r>
            <a:r>
              <a:rPr lang="ru-RU" altLang="en-US" baseline="0" dirty="0"/>
              <a:t> издание!</a:t>
            </a:r>
            <a:endParaRPr lang="ru-RU" altLang="en-US" dirty="0"/>
          </a:p>
          <a:p>
            <a:pPr eaLnBrk="1" hangingPunct="1"/>
            <a:r>
              <a:rPr lang="ru-RU" altLang="en-US" dirty="0"/>
              <a:t>И это – не единственная рукопись, хотя и исключительная</a:t>
            </a:r>
            <a:r>
              <a:rPr lang="ru-RU" altLang="en-US" dirty="0">
                <a:latin typeface="Arial" pitchFamily="34" charset="0"/>
              </a:rPr>
              <a:t>, а потому вызывающая среди</a:t>
            </a:r>
            <a:r>
              <a:rPr lang="ru-RU" altLang="en-US" baseline="0" dirty="0">
                <a:latin typeface="Arial" pitchFamily="34" charset="0"/>
              </a:rPr>
              <a:t> </a:t>
            </a:r>
            <a:r>
              <a:rPr lang="ru-RU" altLang="en-US" dirty="0">
                <a:latin typeface="Arial" pitchFamily="34" charset="0"/>
              </a:rPr>
              <a:t>учёных вполне законные</a:t>
            </a:r>
            <a:r>
              <a:rPr lang="ru-RU" altLang="en-US" baseline="0" dirty="0">
                <a:latin typeface="Arial" pitchFamily="34" charset="0"/>
              </a:rPr>
              <a:t> споры</a:t>
            </a:r>
            <a:r>
              <a:rPr lang="ru-RU" altLang="en-US" dirty="0">
                <a:latin typeface="Arial" pitchFamily="34" charset="0"/>
              </a:rPr>
              <a:t>.</a:t>
            </a:r>
          </a:p>
          <a:p>
            <a:pPr eaLnBrk="1" hangingPunct="1"/>
            <a:endParaRPr lang="ru-RU" altLang="en-US" dirty="0"/>
          </a:p>
          <a:p>
            <a:pPr eaLnBrk="1" hangingPunct="1"/>
            <a:r>
              <a:rPr lang="ru-RU" altLang="en-US" dirty="0"/>
              <a:t>(</a:t>
            </a:r>
            <a:r>
              <a:rPr lang="en-US" altLang="en-US" dirty="0"/>
              <a:t>А.Г. </a:t>
            </a:r>
            <a:r>
              <a:rPr lang="en-US" altLang="en-US" dirty="0" err="1"/>
              <a:t>ДУНАЕВ</a:t>
            </a:r>
            <a:r>
              <a:rPr lang="ru-RU" altLang="en-US" dirty="0"/>
              <a:t> </a:t>
            </a:r>
            <a:r>
              <a:rPr lang="en-US" altLang="en-US" i="1" dirty="0" err="1"/>
              <a:t>Рецензия</a:t>
            </a:r>
            <a:r>
              <a:rPr lang="en-US" altLang="en-US" i="1" dirty="0"/>
              <a:t> на </a:t>
            </a:r>
            <a:r>
              <a:rPr lang="en-US" altLang="en-US" i="1" dirty="0" err="1"/>
              <a:t>книгу</a:t>
            </a:r>
            <a:r>
              <a:rPr lang="en-US" altLang="en-US" dirty="0"/>
              <a:t>: </a:t>
            </a:r>
            <a:r>
              <a:rPr lang="en-US" altLang="en-US" b="1" dirty="0" err="1"/>
              <a:t>Carsten</a:t>
            </a:r>
            <a:r>
              <a:rPr lang="en-US" altLang="en-US" b="1" dirty="0"/>
              <a:t> Peter </a:t>
            </a:r>
            <a:r>
              <a:rPr lang="en-US" altLang="en-US" b="1" dirty="0" err="1"/>
              <a:t>Thiede</a:t>
            </a:r>
            <a:r>
              <a:rPr lang="en-US" altLang="en-US" dirty="0"/>
              <a:t>. </a:t>
            </a:r>
            <a:r>
              <a:rPr lang="en-US" altLang="en-US" dirty="0" err="1"/>
              <a:t>Jésus</a:t>
            </a:r>
            <a:r>
              <a:rPr lang="en-US" altLang="en-US" dirty="0"/>
              <a:t> </a:t>
            </a:r>
            <a:r>
              <a:rPr lang="en-US" altLang="en-US" dirty="0" err="1"/>
              <a:t>selon</a:t>
            </a:r>
            <a:r>
              <a:rPr lang="en-US" altLang="en-US" dirty="0"/>
              <a:t> </a:t>
            </a:r>
            <a:r>
              <a:rPr lang="en-US" altLang="en-US" dirty="0" err="1"/>
              <a:t>Matthieu</a:t>
            </a:r>
            <a:r>
              <a:rPr lang="en-US" altLang="en-US" dirty="0"/>
              <a:t>: La nouvelle </a:t>
            </a:r>
            <a:r>
              <a:rPr lang="en-US" altLang="en-US" dirty="0" err="1"/>
              <a:t>datation</a:t>
            </a:r>
            <a:r>
              <a:rPr lang="en-US" altLang="en-US" dirty="0"/>
              <a:t> du papyrus </a:t>
            </a:r>
            <a:r>
              <a:rPr lang="en-US" altLang="en-US" dirty="0" err="1"/>
              <a:t>Magdalen</a:t>
            </a:r>
            <a:r>
              <a:rPr lang="en-US" altLang="en-US" dirty="0"/>
              <a:t> </a:t>
            </a:r>
            <a:r>
              <a:rPr lang="en-US" altLang="en-US" dirty="0" err="1"/>
              <a:t>d’Oxford</a:t>
            </a:r>
            <a:r>
              <a:rPr lang="en-US" altLang="en-US" dirty="0"/>
              <a:t> et </a:t>
            </a:r>
            <a:r>
              <a:rPr lang="en-US" altLang="en-US" dirty="0" err="1"/>
              <a:t>l’origine</a:t>
            </a:r>
            <a:r>
              <a:rPr lang="en-US" altLang="en-US" dirty="0"/>
              <a:t> des </a:t>
            </a:r>
            <a:r>
              <a:rPr lang="en-US" altLang="en-US" dirty="0" err="1"/>
              <a:t>Évangiles</a:t>
            </a:r>
            <a:r>
              <a:rPr lang="en-US" altLang="en-US" dirty="0"/>
              <a:t>. </a:t>
            </a:r>
            <a:r>
              <a:rPr lang="en-US" altLang="en-US" dirty="0" err="1"/>
              <a:t>Examen</a:t>
            </a:r>
            <a:r>
              <a:rPr lang="en-US" altLang="en-US" dirty="0"/>
              <a:t> et discussion des </a:t>
            </a:r>
            <a:r>
              <a:rPr lang="en-US" altLang="en-US" dirty="0" err="1"/>
              <a:t>dernières</a:t>
            </a:r>
            <a:r>
              <a:rPr lang="en-US" altLang="en-US" dirty="0"/>
              <a:t> objections </a:t>
            </a:r>
            <a:r>
              <a:rPr lang="en-US" altLang="en-US" dirty="0" err="1"/>
              <a:t>scientifiques</a:t>
            </a:r>
            <a:r>
              <a:rPr lang="en-US" altLang="en-US" dirty="0"/>
              <a:t>. P.: François-Xavier de </a:t>
            </a:r>
            <a:r>
              <a:rPr lang="en-US" altLang="en-US" dirty="0" err="1"/>
              <a:t>Guibert</a:t>
            </a:r>
            <a:r>
              <a:rPr lang="en-US" altLang="en-US" dirty="0"/>
              <a:t>, 1996</a:t>
            </a:r>
            <a:r>
              <a:rPr lang="ru-RU" altLang="en-US" dirty="0"/>
              <a:t> - www.danuvius.orthodoxy.ru/Tiede.htm</a:t>
            </a:r>
          </a:p>
        </p:txBody>
      </p:sp>
    </p:spTree>
    <p:extLst>
      <p:ext uri="{BB962C8B-B14F-4D97-AF65-F5344CB8AC3E}">
        <p14:creationId xmlns:p14="http://schemas.microsoft.com/office/powerpoint/2010/main" val="3811023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6B7464-CCAF-4A8C-9D59-762FB0FC2153}" type="slidenum">
              <a:rPr lang="en-US" altLang="en-US" smtClean="0"/>
              <a:pPr>
                <a:defRPr/>
              </a:pPr>
              <a:t>5</a:t>
            </a:fld>
            <a:endParaRPr lang="en-US" altLang="en-US"/>
          </a:p>
        </p:txBody>
      </p:sp>
    </p:spTree>
    <p:extLst>
      <p:ext uri="{BB962C8B-B14F-4D97-AF65-F5344CB8AC3E}">
        <p14:creationId xmlns:p14="http://schemas.microsoft.com/office/powerpoint/2010/main" val="7810108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a:ln>
            <a:miter lim="800000"/>
            <a:headEnd/>
            <a:tailEnd/>
          </a:ln>
        </p:spPr>
        <p:txBody>
          <a:bodyPr/>
          <a:lstStyle/>
          <a:p>
            <a:fld id="{9B3F47A8-6F7B-438B-8ECA-364565752D1A}" type="slidenum">
              <a:rPr lang="en-US" altLang="en-US" smtClean="0"/>
              <a:pPr/>
              <a:t>53</a:t>
            </a:fld>
            <a:endParaRPr lang="en-US" altLang="en-US"/>
          </a:p>
        </p:txBody>
      </p:sp>
      <p:sp>
        <p:nvSpPr>
          <p:cNvPr id="427011" name="Rectangle 2"/>
          <p:cNvSpPr>
            <a:spLocks noGrp="1" noRot="1" noChangeAspect="1" noChangeArrowheads="1" noTextEdit="1"/>
          </p:cNvSpPr>
          <p:nvPr>
            <p:ph type="sldImg"/>
          </p:nvPr>
        </p:nvSpPr>
        <p:spPr>
          <a:ln/>
        </p:spPr>
      </p:sp>
      <p:sp>
        <p:nvSpPr>
          <p:cNvPr id="427012" name="Rectangle 3"/>
          <p:cNvSpPr>
            <a:spLocks noGrp="1" noChangeArrowheads="1"/>
          </p:cNvSpPr>
          <p:nvPr>
            <p:ph type="body" idx="1"/>
          </p:nvPr>
        </p:nvSpPr>
        <p:spPr>
          <a:noFill/>
        </p:spPr>
        <p:txBody>
          <a:bodyPr/>
          <a:lstStyle/>
          <a:p>
            <a:pPr eaLnBrk="1" hangingPunct="1"/>
            <a:r>
              <a:rPr lang="ru-RU" altLang="en-US" dirty="0"/>
              <a:t>Вот, гораздо более известный манускрипт из библиотеки Джона Райлендза – фрагмент Евангелия от Иоанна, относящийся к первой четверти второго столетия, а следовательно, отстоящий от оригинала, написанного в последнее десятилетие первого века, всего на 20-30 лет (</a:t>
            </a:r>
            <a:r>
              <a:rPr lang="en-US" altLang="en-US" i="1" dirty="0"/>
              <a:t>The Origin of the Bible</a:t>
            </a:r>
            <a:r>
              <a:rPr lang="ru-RU" altLang="en-US" dirty="0"/>
              <a:t>, </a:t>
            </a:r>
            <a:r>
              <a:rPr lang="en-US" altLang="en-US" dirty="0" err="1"/>
              <a:t>F.F.Bruce</a:t>
            </a:r>
            <a:r>
              <a:rPr lang="en-US" altLang="en-US" dirty="0"/>
              <a:t> , </a:t>
            </a:r>
            <a:r>
              <a:rPr lang="en-US" altLang="en-US" dirty="0" err="1"/>
              <a:t>J.I.Packer</a:t>
            </a:r>
            <a:r>
              <a:rPr lang="en-US" altLang="en-US" dirty="0"/>
              <a:t> , Carl </a:t>
            </a:r>
            <a:r>
              <a:rPr lang="en-US" altLang="en-US" dirty="0" err="1"/>
              <a:t>F.H.Henry</a:t>
            </a:r>
            <a:r>
              <a:rPr lang="en-US" altLang="en-US" dirty="0"/>
              <a:t>, Philip Comfort</a:t>
            </a:r>
            <a:r>
              <a:rPr lang="ru-RU" altLang="en-US" dirty="0"/>
              <a:t>, </a:t>
            </a:r>
            <a:r>
              <a:rPr lang="en-US" altLang="en-US" dirty="0"/>
              <a:t>Tyndale House Publishers</a:t>
            </a:r>
            <a:r>
              <a:rPr lang="ru-RU" altLang="en-US" dirty="0"/>
              <a:t>, 2003)</a:t>
            </a:r>
            <a:endParaRPr lang="en-US" altLang="en-US" dirty="0"/>
          </a:p>
          <a:p>
            <a:pPr eaLnBrk="1" hangingPunct="1"/>
            <a:endParaRPr lang="ru-RU" altLang="en-US" dirty="0"/>
          </a:p>
          <a:p>
            <a:pPr eaLnBrk="1" hangingPunct="1"/>
            <a:r>
              <a:rPr lang="ru-RU" altLang="en-US" dirty="0"/>
              <a:t>«Древнейшим фрагментом Нового Завета является фрагмент Евангелия от Иоанна, хранящийся в </a:t>
            </a:r>
            <a:r>
              <a:rPr lang="en-US" altLang="en-US" dirty="0"/>
              <a:t>John</a:t>
            </a:r>
            <a:r>
              <a:rPr lang="ru-RU" altLang="en-US" dirty="0"/>
              <a:t> </a:t>
            </a:r>
            <a:r>
              <a:rPr lang="en-US" altLang="en-US" dirty="0" err="1"/>
              <a:t>Rylands</a:t>
            </a:r>
            <a:r>
              <a:rPr lang="ru-RU" altLang="en-US" dirty="0"/>
              <a:t> </a:t>
            </a:r>
            <a:r>
              <a:rPr lang="en-US" altLang="en-US" dirty="0"/>
              <a:t>Library</a:t>
            </a:r>
            <a:r>
              <a:rPr lang="ru-RU" altLang="en-US" dirty="0"/>
              <a:t> в Манчестере (Великобритания) и опубликованный впервые в 1935 г. Он был обнаружен в Египте и датируется началом </a:t>
            </a:r>
            <a:r>
              <a:rPr lang="en-US" altLang="en-US" dirty="0"/>
              <a:t>II</a:t>
            </a:r>
            <a:r>
              <a:rPr lang="ru-RU" altLang="en-US" dirty="0"/>
              <a:t> в. Соответственно, мы можем сделать вывод, что это Евангелие имело хождение в Египте менее чем через пятьдесят лет после его написания».</a:t>
            </a:r>
            <a:endParaRPr lang="ru-RU" altLang="en-US" i="1" dirty="0"/>
          </a:p>
          <a:p>
            <a:pPr eaLnBrk="1" hangingPunct="1"/>
            <a:r>
              <a:rPr lang="ru-RU" altLang="en-US" i="1" dirty="0"/>
              <a:t>	</a:t>
            </a:r>
            <a:r>
              <a:rPr lang="en-US" altLang="en-US" i="1" dirty="0" err="1"/>
              <a:t>Библейская</a:t>
            </a:r>
            <a:r>
              <a:rPr lang="en-US" altLang="en-US" i="1" dirty="0"/>
              <a:t> </a:t>
            </a:r>
            <a:r>
              <a:rPr lang="en-US" altLang="en-US" i="1" dirty="0" err="1"/>
              <a:t>Археология</a:t>
            </a:r>
            <a:r>
              <a:rPr lang="en-US" altLang="en-US" dirty="0"/>
              <a:t>. G. Ernest Wright (Biblical Archaeology, Philadelphia, 1960) </a:t>
            </a:r>
            <a:r>
              <a:rPr lang="en-US" altLang="en-US" dirty="0" err="1"/>
              <a:t>пер</a:t>
            </a:r>
            <a:r>
              <a:rPr lang="en-US" altLang="en-US" dirty="0"/>
              <a:t>. с </a:t>
            </a:r>
            <a:r>
              <a:rPr lang="en-US" altLang="en-US" dirty="0" err="1"/>
              <a:t>английского</a:t>
            </a:r>
            <a:r>
              <a:rPr lang="en-US" altLang="en-US" dirty="0"/>
              <a:t> А. </a:t>
            </a:r>
            <a:r>
              <a:rPr lang="en-US" altLang="en-US" dirty="0" err="1"/>
              <a:t>Чех</a:t>
            </a:r>
            <a:r>
              <a:rPr lang="en-US" altLang="en-US" dirty="0"/>
              <a:t>, </a:t>
            </a:r>
            <a:r>
              <a:rPr lang="en-US" altLang="en-US" dirty="0" err="1"/>
              <a:t>http://enoth.narod.ru/Bible/Biblical_Archaeology.htm</a:t>
            </a:r>
            <a:r>
              <a:rPr lang="en-US" altLang="en-US" dirty="0"/>
              <a:t> </a:t>
            </a:r>
            <a:endParaRPr lang="ru-RU" altLang="en-US" dirty="0"/>
          </a:p>
          <a:p>
            <a:pPr eaLnBrk="1" hangingPunct="1"/>
            <a:r>
              <a:rPr lang="ru-RU" altLang="en-US" dirty="0"/>
              <a:t>«Первым ударом, который был нанесен критикам подлинности 4-го Евангелия, явилась находка в 1935 фрагмента кодекса Ин (Папирус *Райлендза № 457), относящегося к 125-130». </a:t>
            </a:r>
          </a:p>
          <a:p>
            <a:pPr eaLnBrk="1" hangingPunct="1"/>
            <a:r>
              <a:rPr lang="ru-RU" altLang="en-US" dirty="0"/>
              <a:t>	Из "</a:t>
            </a:r>
            <a:r>
              <a:rPr lang="ru-RU" altLang="en-US" i="1" dirty="0"/>
              <a:t>Библиологического словаря</a:t>
            </a:r>
            <a:r>
              <a:rPr lang="ru-RU" altLang="en-US" dirty="0"/>
              <a:t>» священника Александра Меня (оп. в трех томах фондом Меня, СПб., 2002) </a:t>
            </a:r>
            <a:r>
              <a:rPr lang="en-US" altLang="en-US" dirty="0"/>
              <a:t>www</a:t>
            </a:r>
            <a:r>
              <a:rPr lang="ru-RU" altLang="en-US" dirty="0"/>
              <a:t>.</a:t>
            </a:r>
            <a:r>
              <a:rPr lang="en-US" altLang="en-US" dirty="0" err="1"/>
              <a:t>krotov</a:t>
            </a:r>
            <a:r>
              <a:rPr lang="ru-RU" altLang="en-US" dirty="0"/>
              <a:t>.</a:t>
            </a:r>
            <a:r>
              <a:rPr lang="en-US" altLang="en-US" dirty="0"/>
              <a:t>info</a:t>
            </a:r>
            <a:r>
              <a:rPr lang="ru-RU" altLang="en-US" dirty="0"/>
              <a:t>/</a:t>
            </a:r>
            <a:r>
              <a:rPr lang="en-US" altLang="en-US" dirty="0"/>
              <a:t>library</a:t>
            </a:r>
            <a:r>
              <a:rPr lang="ru-RU" altLang="en-US" dirty="0"/>
              <a:t>/</a:t>
            </a:r>
            <a:r>
              <a:rPr lang="en-US" altLang="en-US" dirty="0"/>
              <a:t>bible</a:t>
            </a:r>
            <a:r>
              <a:rPr lang="ru-RU" altLang="en-US" dirty="0"/>
              <a:t>/</a:t>
            </a:r>
            <a:r>
              <a:rPr lang="en-US" altLang="en-US" dirty="0" err="1"/>
              <a:t>comm</a:t>
            </a:r>
            <a:r>
              <a:rPr lang="ru-RU" altLang="en-US" dirty="0"/>
              <a:t>/</a:t>
            </a:r>
            <a:r>
              <a:rPr lang="en-US" altLang="en-US" dirty="0" err="1"/>
              <a:t>ioann</a:t>
            </a:r>
            <a:r>
              <a:rPr lang="ru-RU" altLang="en-US" dirty="0"/>
              <a:t>.</a:t>
            </a:r>
            <a:r>
              <a:rPr lang="en-US" altLang="en-US" dirty="0"/>
              <a:t>html</a:t>
            </a:r>
            <a:r>
              <a:rPr lang="ru-RU" altLang="en-US" dirty="0"/>
              <a:t> </a:t>
            </a:r>
            <a:endParaRPr lang="en-US" altLang="en-US" dirty="0"/>
          </a:p>
          <a:p>
            <a:pPr eaLnBrk="1" hangingPunct="1"/>
            <a:endParaRPr lang="en-US" altLang="en-US" dirty="0"/>
          </a:p>
        </p:txBody>
      </p:sp>
    </p:spTree>
    <p:extLst>
      <p:ext uri="{BB962C8B-B14F-4D97-AF65-F5344CB8AC3E}">
        <p14:creationId xmlns:p14="http://schemas.microsoft.com/office/powerpoint/2010/main" val="3428179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4144963" y="9121775"/>
            <a:ext cx="3170237" cy="479425"/>
          </a:xfrm>
          <a:prstGeom prst="rect">
            <a:avLst/>
          </a:prstGeom>
          <a:noFill/>
          <a:ln w="9525">
            <a:noFill/>
            <a:miter lim="800000"/>
            <a:headEnd/>
            <a:tailEnd/>
          </a:ln>
          <a:effectLst/>
        </p:spPr>
        <p:txBody>
          <a:bodyPr lIns="97339" tIns="48669" rIns="97339" bIns="48669" anchor="b"/>
          <a:lstStyle/>
          <a:p>
            <a:pPr algn="r" defTabSz="974725"/>
            <a:fld id="{E3AFCBF8-EB57-4131-AB34-70EE146789AC}" type="slidenum">
              <a:rPr lang="en-US" altLang="en-US" sz="1300"/>
              <a:pPr algn="r" defTabSz="974725"/>
              <a:t>54</a:t>
            </a:fld>
            <a:endParaRPr lang="en-US" altLang="en-US" sz="13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ru-RU" altLang="en-US" dirty="0"/>
              <a:t>Причём, открытия эти происходят у нас на глазах, и глубоко ошибочно представление о том, что с развитием науки и преумножением знания все эти, якобы, «архаичные» и «донаучные» представления об особом статусе Библии отойдут в небытие. </a:t>
            </a:r>
          </a:p>
          <a:p>
            <a:pPr eaLnBrk="1" hangingPunct="1"/>
            <a:r>
              <a:rPr lang="ru-RU" altLang="en-US" dirty="0"/>
              <a:t>К сегодняшнему дню более 33% новозаветного текста подтверждается манускриптами первого и второго столетия и эта цифра постоянно растёт, ибо новые находки и открытия более ранних рукописей неизменно подтверждают подлинность и достоверность современного нам текста. </a:t>
            </a:r>
          </a:p>
          <a:p>
            <a:pPr eaLnBrk="1" hangingPunct="1"/>
            <a:r>
              <a:rPr lang="ru-RU" altLang="en-US" dirty="0">
                <a:latin typeface="Arial" pitchFamily="34" charset="0"/>
              </a:rPr>
              <a:t>В 2012</a:t>
            </a:r>
            <a:r>
              <a:rPr lang="ru-RU" altLang="en-US" baseline="0" dirty="0">
                <a:latin typeface="Arial" pitchFamily="34" charset="0"/>
              </a:rPr>
              <a:t> году впервые появились публикации о египетской маске из папье-маше первого столетия, содержащей фрагменты </a:t>
            </a:r>
            <a:r>
              <a:rPr lang="ru-RU" altLang="en-US" baseline="0" dirty="0" err="1">
                <a:latin typeface="Arial" pitchFamily="34" charset="0"/>
              </a:rPr>
              <a:t>Мк</a:t>
            </a:r>
            <a:r>
              <a:rPr lang="ru-RU" altLang="en-US" baseline="0" dirty="0">
                <a:latin typeface="Arial" pitchFamily="34" charset="0"/>
              </a:rPr>
              <a:t> 1:7-9. Публикация 2018 года уточнила – второе-третье столетия. </a:t>
            </a:r>
            <a:endParaRPr lang="ru-RU" altLang="en-US" dirty="0">
              <a:latin typeface="Arial" pitchFamily="34" charset="0"/>
            </a:endParaRPr>
          </a:p>
          <a:p>
            <a:pPr eaLnBrk="1" hangingPunct="1"/>
            <a:r>
              <a:rPr lang="en-US" altLang="en-US" dirty="0">
                <a:latin typeface="Arial" pitchFamily="34" charset="0"/>
              </a:rPr>
              <a:t>Despite Disappointing Some, New Mark Manuscript Is Earliest Yet https://www.christianitytoday.com/ct/2018/may-web-only/mark-manuscript-earliest-not-first-century-fcm.html</a:t>
            </a:r>
          </a:p>
          <a:p>
            <a:pPr eaLnBrk="1" hangingPunct="1"/>
            <a:r>
              <a:rPr lang="ru-RU" altLang="en-US" dirty="0">
                <a:latin typeface="Arial" pitchFamily="34" charset="0"/>
              </a:rPr>
              <a:t>До сих</a:t>
            </a:r>
            <a:r>
              <a:rPr lang="ru-RU" altLang="en-US" baseline="0" dirty="0">
                <a:latin typeface="Arial" pitchFamily="34" charset="0"/>
              </a:rPr>
              <a:t> пор нам приходилось</a:t>
            </a:r>
            <a:r>
              <a:rPr lang="ru-RU" altLang="en-US" dirty="0">
                <a:latin typeface="Arial" pitchFamily="34" charset="0"/>
              </a:rPr>
              <a:t> довольствоваться интернет-публикациям и ссылками - http://www.csntm.org/News/Archive/2012/2/10/EarliestManuscriptoftheNewTestamentDiscovered </a:t>
            </a:r>
            <a:endParaRPr lang="en-US" altLang="en-US" dirty="0">
              <a:latin typeface="Arial" pitchFamily="34" charset="0"/>
            </a:endParaRPr>
          </a:p>
          <a:p>
            <a:pPr marL="0" marR="0" indent="0" algn="l" defTabSz="914400" rtl="1" eaLnBrk="1" fontAlgn="base" latinLnBrk="0" hangingPunct="1">
              <a:lnSpc>
                <a:spcPct val="100000"/>
              </a:lnSpc>
              <a:spcBef>
                <a:spcPct val="30000"/>
              </a:spcBef>
              <a:spcAft>
                <a:spcPct val="0"/>
              </a:spcAft>
              <a:buClrTx/>
              <a:buSzTx/>
              <a:buFontTx/>
              <a:buNone/>
              <a:tabLst/>
              <a:defRPr/>
            </a:pPr>
            <a:r>
              <a:rPr lang="ru-RU" altLang="en-US" dirty="0"/>
              <a:t>«</a:t>
            </a:r>
            <a:r>
              <a:rPr lang="en-US" b="0" i="0" dirty="0"/>
              <a:t>Editor's Note: </a:t>
            </a:r>
            <a:r>
              <a:rPr lang="en-US" i="1" dirty="0"/>
              <a:t>This story was updated to remove an image of a mask that was believed to be destroyed as part of the project. The mask was not actually part of the project and is safely in the collection of the Australian Museum</a:t>
            </a:r>
            <a:r>
              <a:rPr lang="ru-RU" altLang="en-US" dirty="0"/>
              <a:t>» (</a:t>
            </a:r>
            <a:r>
              <a:rPr lang="ru-RU" altLang="en-US" dirty="0" err="1"/>
              <a:t>www.livescience.com</a:t>
            </a:r>
            <a:r>
              <a:rPr lang="ru-RU" altLang="en-US" dirty="0"/>
              <a:t>/49489-oldest-known-gospel-mummy-mask.html)</a:t>
            </a:r>
          </a:p>
          <a:p>
            <a:pPr rtl="1" eaLnBrk="1" hangingPunct="1"/>
            <a:r>
              <a:rPr lang="ru-RU" altLang="en-US" dirty="0"/>
              <a:t>См. т.ж.: </a:t>
            </a:r>
            <a:r>
              <a:rPr lang="ru-RU" altLang="en-US" dirty="0" err="1"/>
              <a:t>www.moya-planeta.ru</a:t>
            </a:r>
            <a:r>
              <a:rPr lang="ru-RU" altLang="en-US" dirty="0"/>
              <a:t>/</a:t>
            </a:r>
            <a:r>
              <a:rPr lang="ru-RU" altLang="en-US" dirty="0" err="1"/>
              <a:t>news</a:t>
            </a:r>
            <a:r>
              <a:rPr lang="ru-RU" altLang="en-US" dirty="0"/>
              <a:t>/</a:t>
            </a:r>
            <a:r>
              <a:rPr lang="ru-RU" altLang="en-US" dirty="0" err="1"/>
              <a:t>view</a:t>
            </a:r>
            <a:r>
              <a:rPr lang="ru-RU" altLang="en-US" dirty="0"/>
              <a:t>/pogrebalnaya_maska_iz_egipta_hranila_v_sebe_drevnejshij_tekst_evangeliya_9444 </a:t>
            </a:r>
          </a:p>
          <a:p>
            <a:pPr rtl="1" eaLnBrk="1" hangingPunct="1"/>
            <a:r>
              <a:rPr lang="ru-RU" dirty="0"/>
              <a:t>«</a:t>
            </a:r>
            <a:r>
              <a:rPr lang="en-US" dirty="0"/>
              <a:t>According to Craig Evans, a professor of New Testament studies at Acadia Divinity College in </a:t>
            </a:r>
            <a:r>
              <a:rPr lang="en-US" dirty="0" err="1"/>
              <a:t>Wolfville</a:t>
            </a:r>
            <a:r>
              <a:rPr lang="en-US" dirty="0"/>
              <a:t>, Nova Scotia, the Gospel text was dated to before 90 AD through a combination of carbon-14 dating, an analysis of the handwriting, and studying the other documents found plastered together in the same mask</a:t>
            </a:r>
            <a:r>
              <a:rPr lang="ru-RU" dirty="0"/>
              <a:t>» (</a:t>
            </a:r>
            <a:r>
              <a:rPr lang="en-US" altLang="en-US" dirty="0"/>
              <a:t>www.ancient-origins.net/news-history-archaeology/researchers-extract-papyrus-text-mummy-mask-oldest-bible-020172</a:t>
            </a:r>
            <a:r>
              <a:rPr lang="ru-RU" altLang="en-US" dirty="0"/>
              <a:t>)</a:t>
            </a:r>
          </a:p>
        </p:txBody>
      </p:sp>
    </p:spTree>
    <p:extLst>
      <p:ext uri="{BB962C8B-B14F-4D97-AF65-F5344CB8AC3E}">
        <p14:creationId xmlns:p14="http://schemas.microsoft.com/office/powerpoint/2010/main" val="3018681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4144963" y="9121775"/>
            <a:ext cx="3170237" cy="479425"/>
          </a:xfrm>
          <a:prstGeom prst="rect">
            <a:avLst/>
          </a:prstGeom>
          <a:noFill/>
          <a:ln w="9525">
            <a:noFill/>
            <a:miter lim="800000"/>
            <a:headEnd/>
            <a:tailEnd/>
          </a:ln>
          <a:effectLst/>
        </p:spPr>
        <p:txBody>
          <a:bodyPr lIns="97339" tIns="48669" rIns="97339" bIns="48669" anchor="b"/>
          <a:lstStyle/>
          <a:p>
            <a:pPr algn="r" defTabSz="974725"/>
            <a:fld id="{E3AFCBF8-EB57-4131-AB34-70EE146789AC}" type="slidenum">
              <a:rPr lang="en-US" altLang="en-US" sz="1300"/>
              <a:pPr algn="r" defTabSz="974725"/>
              <a:t>55</a:t>
            </a:fld>
            <a:endParaRPr lang="en-US" altLang="en-US" sz="13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ru-RU" sz="1200" kern="1200" dirty="0">
                <a:solidFill>
                  <a:schemeClr val="tx1"/>
                </a:solidFill>
                <a:latin typeface="Times New Roman" pitchFamily="18" charset="0"/>
                <a:ea typeface="+mn-ea"/>
                <a:cs typeface="+mn-cs"/>
              </a:rPr>
              <a:t>Вот, вы умышляли против меня зло; но Бог обратил это в добро, чтобы сделать то, что теперь есть: сохранить жизнь великому числу людей…</a:t>
            </a:r>
            <a:endParaRPr lang="en-US" sz="1200" kern="1200" dirty="0">
              <a:solidFill>
                <a:schemeClr val="tx1"/>
              </a:solidFill>
              <a:latin typeface="Times New Roman" pitchFamily="18" charset="0"/>
              <a:ea typeface="+mn-ea"/>
              <a:cs typeface="+mn-cs"/>
            </a:endParaRPr>
          </a:p>
          <a:p>
            <a:r>
              <a:rPr lang="ru-RU" sz="1200" kern="1200" dirty="0">
                <a:solidFill>
                  <a:schemeClr val="tx1"/>
                </a:solidFill>
                <a:latin typeface="Times New Roman" pitchFamily="18" charset="0"/>
                <a:ea typeface="+mn-ea"/>
                <a:cs typeface="+mn-cs"/>
              </a:rPr>
              <a:t>(Книга Бытие 50:20)</a:t>
            </a:r>
            <a:endParaRPr lang="en-US" sz="1200" kern="1200" dirty="0">
              <a:solidFill>
                <a:schemeClr val="tx1"/>
              </a:solidFill>
              <a:latin typeface="Times New Roman" pitchFamily="18" charset="0"/>
              <a:ea typeface="+mn-ea"/>
              <a:cs typeface="+mn-cs"/>
            </a:endParaRPr>
          </a:p>
          <a:p>
            <a:pPr rtl="1" eaLnBrk="1" hangingPunct="1"/>
            <a:r>
              <a:rPr lang="ru-RU" altLang="en-US" dirty="0"/>
              <a:t>«Обратил Господь Бог твой проклятие его в благословение тебе, ибо Господь Бог твой любит тебя» (Втор. 23:3-6) </a:t>
            </a:r>
          </a:p>
          <a:p>
            <a:pPr rtl="1" eaLnBrk="1" hangingPunct="1"/>
            <a:endParaRPr lang="ru-RU" altLang="en-US" dirty="0"/>
          </a:p>
        </p:txBody>
      </p:sp>
    </p:spTree>
    <p:extLst>
      <p:ext uri="{BB962C8B-B14F-4D97-AF65-F5344CB8AC3E}">
        <p14:creationId xmlns:p14="http://schemas.microsoft.com/office/powerpoint/2010/main" val="517941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4144963" y="9121775"/>
            <a:ext cx="3170237" cy="479425"/>
          </a:xfrm>
          <a:prstGeom prst="rect">
            <a:avLst/>
          </a:prstGeom>
          <a:noFill/>
          <a:ln w="9525">
            <a:noFill/>
            <a:miter lim="800000"/>
            <a:headEnd/>
            <a:tailEnd/>
          </a:ln>
          <a:effectLst/>
        </p:spPr>
        <p:txBody>
          <a:bodyPr lIns="97339" tIns="48669" rIns="97339" bIns="48669" anchor="b"/>
          <a:lstStyle/>
          <a:p>
            <a:pPr algn="r" defTabSz="974725"/>
            <a:fld id="{E3AFCBF8-EB57-4131-AB34-70EE146789AC}" type="slidenum">
              <a:rPr lang="en-US" altLang="en-US" sz="1300"/>
              <a:pPr algn="r" defTabSz="974725"/>
              <a:t>56</a:t>
            </a:fld>
            <a:endParaRPr lang="en-US" altLang="en-US" sz="13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ru-RU" sz="1200" kern="1200" dirty="0">
                <a:solidFill>
                  <a:schemeClr val="tx1"/>
                </a:solidFill>
                <a:latin typeface="Times New Roman" pitchFamily="18" charset="0"/>
                <a:ea typeface="+mn-ea"/>
                <a:cs typeface="+mn-cs"/>
              </a:rPr>
              <a:t>Вот, вы умышляли против меня зло; но Бог обратил это в добро, чтобы сделать то, что теперь есть: сохранить жизнь великому числу людей…</a:t>
            </a:r>
            <a:endParaRPr lang="en-US" sz="1200" kern="1200" dirty="0">
              <a:solidFill>
                <a:schemeClr val="tx1"/>
              </a:solidFill>
              <a:latin typeface="Times New Roman" pitchFamily="18" charset="0"/>
              <a:ea typeface="+mn-ea"/>
              <a:cs typeface="+mn-cs"/>
            </a:endParaRPr>
          </a:p>
          <a:p>
            <a:r>
              <a:rPr lang="ru-RU" sz="1200" kern="1200" dirty="0">
                <a:solidFill>
                  <a:schemeClr val="tx1"/>
                </a:solidFill>
                <a:latin typeface="Times New Roman" pitchFamily="18" charset="0"/>
                <a:ea typeface="+mn-ea"/>
                <a:cs typeface="+mn-cs"/>
              </a:rPr>
              <a:t>(Книга Бытие 50:20)</a:t>
            </a:r>
          </a:p>
          <a:p>
            <a:r>
              <a:rPr lang="en-US" sz="1200" kern="1200" dirty="0">
                <a:solidFill>
                  <a:schemeClr val="tx1"/>
                </a:solidFill>
                <a:latin typeface="Times New Roman" pitchFamily="18" charset="0"/>
                <a:ea typeface="+mn-ea"/>
                <a:cs typeface="+mn-cs"/>
              </a:rPr>
              <a:t>https://www.ees.ac.uk/Handlers/Download.ashx?IDMF=45d9d9f7-8df4-4e8f-9eb5-9af2b048ef60 </a:t>
            </a:r>
            <a:r>
              <a:rPr lang="ru-RU" sz="1200" kern="1200" dirty="0">
                <a:solidFill>
                  <a:schemeClr val="tx1"/>
                </a:solidFill>
                <a:latin typeface="Times New Roman" pitchFamily="18" charset="0"/>
                <a:ea typeface="+mn-ea"/>
                <a:cs typeface="+mn-cs"/>
              </a:rPr>
              <a:t> </a:t>
            </a:r>
            <a:endParaRPr lang="en-US" sz="1200" kern="1200" dirty="0">
              <a:solidFill>
                <a:schemeClr val="tx1"/>
              </a:solidFill>
              <a:latin typeface="Times New Roman" pitchFamily="18" charset="0"/>
              <a:ea typeface="+mn-ea"/>
              <a:cs typeface="+mn-cs"/>
            </a:endParaRPr>
          </a:p>
          <a:p>
            <a:pPr rtl="1" eaLnBrk="1" hangingPunct="1"/>
            <a:endParaRPr lang="ru-RU" altLang="en-US" dirty="0"/>
          </a:p>
        </p:txBody>
      </p:sp>
    </p:spTree>
    <p:extLst>
      <p:ext uri="{BB962C8B-B14F-4D97-AF65-F5344CB8AC3E}">
        <p14:creationId xmlns:p14="http://schemas.microsoft.com/office/powerpoint/2010/main" val="2592050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4144963" y="9121775"/>
            <a:ext cx="3170237" cy="479425"/>
          </a:xfrm>
          <a:prstGeom prst="rect">
            <a:avLst/>
          </a:prstGeom>
          <a:noFill/>
          <a:ln w="9525">
            <a:noFill/>
            <a:miter lim="800000"/>
            <a:headEnd/>
            <a:tailEnd/>
          </a:ln>
          <a:effectLst/>
        </p:spPr>
        <p:txBody>
          <a:bodyPr lIns="97339" tIns="48669" rIns="97339" bIns="48669" anchor="b"/>
          <a:lstStyle/>
          <a:p>
            <a:pPr algn="r" defTabSz="974725"/>
            <a:fld id="{E3AFCBF8-EB57-4131-AB34-70EE146789AC}" type="slidenum">
              <a:rPr lang="en-US" altLang="en-US" sz="1300"/>
              <a:pPr algn="r" defTabSz="974725"/>
              <a:t>57</a:t>
            </a:fld>
            <a:endParaRPr lang="en-US" altLang="en-US" sz="13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ru-RU" altLang="en-US" dirty="0"/>
              <a:t>К сегодняшнему дню более 33% новозаветного текста подтверждается манускриптами первого и второго столетия и эта цифра постоянно растёт, ибо новые находки и открытия более ранних рукописей неизменно подтверждают подлинность и достоверность современного нам текста. </a:t>
            </a:r>
          </a:p>
          <a:p>
            <a:pPr rtl="1" eaLnBrk="1" hangingPunct="1"/>
            <a:endParaRPr lang="ru-RU" altLang="en-US" dirty="0"/>
          </a:p>
        </p:txBody>
      </p:sp>
    </p:spTree>
    <p:extLst>
      <p:ext uri="{BB962C8B-B14F-4D97-AF65-F5344CB8AC3E}">
        <p14:creationId xmlns:p14="http://schemas.microsoft.com/office/powerpoint/2010/main" val="887405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a:ln>
            <a:miter lim="800000"/>
            <a:headEnd/>
            <a:tailEnd/>
          </a:ln>
        </p:spPr>
        <p:txBody>
          <a:bodyPr/>
          <a:lstStyle/>
          <a:p>
            <a:fld id="{0E450AF5-E1BA-4F7D-BD5C-EEB6C8FE3940}" type="slidenum">
              <a:rPr lang="en-US" altLang="en-US" smtClean="0"/>
              <a:pPr/>
              <a:t>58</a:t>
            </a:fld>
            <a:endParaRPr lang="en-US" altLang="en-US"/>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p:spPr>
        <p:txBody>
          <a:bodyPr/>
          <a:lstStyle/>
          <a:p>
            <a:pPr eaLnBrk="1" hangingPunct="1"/>
            <a:r>
              <a:rPr lang="ru-RU" altLang="en-US" dirty="0"/>
              <a:t>Во всяком случае, он абсолютно ничтожен и не сравним ни с одним из источников древней письменности, нам знакомых. Ближайший к Новому Завету по этому параметру источник – Вергилий – уступает Новому Завету в 20 раз.</a:t>
            </a:r>
            <a:endParaRPr lang="en-US" altLang="en-US" dirty="0"/>
          </a:p>
          <a:p>
            <a:pPr eaLnBrk="1" hangingPunct="1"/>
            <a:endParaRPr lang="en-US" altLang="en-US" dirty="0"/>
          </a:p>
        </p:txBody>
      </p:sp>
    </p:spTree>
    <p:extLst>
      <p:ext uri="{BB962C8B-B14F-4D97-AF65-F5344CB8AC3E}">
        <p14:creationId xmlns:p14="http://schemas.microsoft.com/office/powerpoint/2010/main" val="3496355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a:ln>
            <a:miter lim="800000"/>
            <a:headEnd/>
            <a:tailEnd/>
          </a:ln>
        </p:spPr>
        <p:txBody>
          <a:bodyPr/>
          <a:lstStyle/>
          <a:p>
            <a:fld id="{7BE630A5-D808-4A5E-9201-021C275A7391}" type="slidenum">
              <a:rPr lang="en-US" altLang="en-US" smtClean="0"/>
              <a:pPr/>
              <a:t>59</a:t>
            </a:fld>
            <a:endParaRPr lang="en-US" altLang="en-US"/>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p:spPr>
        <p:txBody>
          <a:bodyPr/>
          <a:lstStyle/>
          <a:p>
            <a:pPr eaLnBrk="1" hangingPunct="1"/>
            <a:r>
              <a:rPr lang="ru-RU" sz="1200" kern="1200" dirty="0">
                <a:solidFill>
                  <a:schemeClr val="tx1"/>
                </a:solidFill>
                <a:latin typeface="Times New Roman" pitchFamily="18" charset="0"/>
                <a:ea typeface="+mn-ea"/>
                <a:cs typeface="+mn-cs"/>
              </a:rPr>
              <a:t>Протоиерей Валентин Свенцицкий,</a:t>
            </a:r>
            <a:r>
              <a:rPr lang="ru-RU" sz="1200" kern="1200" baseline="0" dirty="0">
                <a:solidFill>
                  <a:schemeClr val="tx1"/>
                </a:solidFill>
                <a:latin typeface="Times New Roman" pitchFamily="18" charset="0"/>
                <a:ea typeface="+mn-ea"/>
                <a:cs typeface="+mn-cs"/>
              </a:rPr>
              <a:t> </a:t>
            </a:r>
            <a:r>
              <a:rPr lang="ru-RU" sz="1200" kern="1200" dirty="0">
                <a:solidFill>
                  <a:schemeClr val="tx1"/>
                </a:solidFill>
                <a:latin typeface="Times New Roman" pitchFamily="18" charset="0"/>
                <a:ea typeface="+mn-ea"/>
                <a:cs typeface="+mn-cs"/>
              </a:rPr>
              <a:t>Диалоги, </a:t>
            </a:r>
            <a:r>
              <a:rPr lang="en-US" sz="1200" kern="1200" dirty="0">
                <a:solidFill>
                  <a:schemeClr val="tx1"/>
                </a:solidFill>
                <a:latin typeface="Times New Roman" pitchFamily="18" charset="0"/>
                <a:ea typeface="+mn-ea"/>
                <a:cs typeface="+mn-cs"/>
              </a:rPr>
              <a:t>ISBN</a:t>
            </a:r>
            <a:r>
              <a:rPr lang="ru-RU" sz="1200" kern="1200" dirty="0">
                <a:solidFill>
                  <a:schemeClr val="tx1"/>
                </a:solidFill>
                <a:latin typeface="Times New Roman" pitchFamily="18" charset="0"/>
                <a:ea typeface="+mn-ea"/>
                <a:cs typeface="+mn-cs"/>
              </a:rPr>
              <a:t> 5-85280-235-2; 2012 г. </a:t>
            </a:r>
            <a:endParaRPr lang="en-US" altLang="en-US" dirty="0"/>
          </a:p>
        </p:txBody>
      </p:sp>
    </p:spTree>
    <p:extLst>
      <p:ext uri="{BB962C8B-B14F-4D97-AF65-F5344CB8AC3E}">
        <p14:creationId xmlns:p14="http://schemas.microsoft.com/office/powerpoint/2010/main" val="29434159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a:ln>
            <a:miter lim="800000"/>
            <a:headEnd/>
            <a:tailEnd/>
          </a:ln>
        </p:spPr>
        <p:txBody>
          <a:bodyPr/>
          <a:lstStyle/>
          <a:p>
            <a:fld id="{7BE630A5-D808-4A5E-9201-021C275A7391}" type="slidenum">
              <a:rPr lang="en-US" altLang="en-US" smtClean="0"/>
              <a:pPr/>
              <a:t>60</a:t>
            </a:fld>
            <a:endParaRPr lang="en-US" altLang="en-US"/>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p:spPr>
        <p:txBody>
          <a:bodyPr/>
          <a:lstStyle/>
          <a:p>
            <a:pPr eaLnBrk="1" hangingPunct="1"/>
            <a:r>
              <a:rPr lang="ru-RU" altLang="en-US"/>
              <a:t>Если же судить по всей всем, что нам известно про новозаветные рукописи, </a:t>
            </a:r>
            <a:r>
              <a:rPr lang="ru-RU" altLang="en-US" i="1"/>
              <a:t>«в последних десятилетиях I века, вскоре после разрушения Иерусалима, все 4 Евангелия должны были существовать</a:t>
            </a:r>
            <a:r>
              <a:rPr lang="ru-RU" altLang="en-US"/>
              <a:t>", пишет немецкий историк и богослов Константин фон Тишендорф (1815-1874) [</a:t>
            </a:r>
            <a:r>
              <a:rPr lang="ru-RU" altLang="en-US" i="1"/>
              <a:t>Когда написаны наши Евангелия</a:t>
            </a:r>
            <a:r>
              <a:rPr lang="ru-RU" altLang="en-US"/>
              <a:t>. Труды Киевской Дух. Акад. 1863. 3 т.]</a:t>
            </a:r>
            <a:endParaRPr lang="en-US" altLang="en-US"/>
          </a:p>
        </p:txBody>
      </p:sp>
    </p:spTree>
    <p:extLst>
      <p:ext uri="{BB962C8B-B14F-4D97-AF65-F5344CB8AC3E}">
        <p14:creationId xmlns:p14="http://schemas.microsoft.com/office/powerpoint/2010/main" val="815402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a:ln>
            <a:miter lim="800000"/>
            <a:headEnd/>
            <a:tailEnd/>
          </a:ln>
        </p:spPr>
        <p:txBody>
          <a:bodyPr/>
          <a:lstStyle/>
          <a:p>
            <a:fld id="{E08E9220-FCA1-4556-AD5F-54C3EEA97BBD}" type="slidenum">
              <a:rPr lang="en-US" altLang="en-US" smtClean="0"/>
              <a:pPr/>
              <a:t>61</a:t>
            </a:fld>
            <a:endParaRPr lang="en-US" altLang="en-US"/>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p:spPr>
        <p:txBody>
          <a:bodyPr/>
          <a:lstStyle/>
          <a:p>
            <a:pPr eaLnBrk="1" hangingPunct="1"/>
            <a:r>
              <a:rPr lang="ru-RU" altLang="en-US" dirty="0"/>
              <a:t>ОТКРЫТИЕ : </a:t>
            </a:r>
            <a:r>
              <a:rPr lang="ru-RU" altLang="en-US" i="1" dirty="0">
                <a:solidFill>
                  <a:schemeClr val="bg1"/>
                </a:solidFill>
              </a:rPr>
              <a:t>Евангельские повествования в современной нам Библии оставались практически неизменными, начиная от эпохи современников и очевидцев Христа.</a:t>
            </a:r>
            <a:endParaRPr lang="en-US" altLang="en-US" i="1" dirty="0">
              <a:solidFill>
                <a:schemeClr val="bg1"/>
              </a:solidFill>
            </a:endParaRPr>
          </a:p>
          <a:p>
            <a:pPr eaLnBrk="1" hangingPunct="1"/>
            <a:r>
              <a:rPr lang="ru-RU" altLang="en-US" dirty="0"/>
              <a:t>Похоже, что, какой век ни возьми – от первого и до двадцать первого – рукописи остаются практически без изменений. </a:t>
            </a:r>
            <a:endParaRPr lang="en-US" altLang="en-US" dirty="0"/>
          </a:p>
        </p:txBody>
      </p:sp>
    </p:spTree>
    <p:extLst>
      <p:ext uri="{BB962C8B-B14F-4D97-AF65-F5344CB8AC3E}">
        <p14:creationId xmlns:p14="http://schemas.microsoft.com/office/powerpoint/2010/main" val="2638205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a:ln>
            <a:miter lim="800000"/>
            <a:headEnd/>
            <a:tailEnd/>
          </a:ln>
        </p:spPr>
        <p:txBody>
          <a:bodyPr/>
          <a:lstStyle/>
          <a:p>
            <a:fld id="{0557079A-02C8-4AE0-ACD0-90CD13C01B6A}" type="slidenum">
              <a:rPr lang="en-US" altLang="en-US" smtClean="0"/>
              <a:pPr/>
              <a:t>62</a:t>
            </a:fld>
            <a:endParaRPr lang="en-US" altLang="en-US"/>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noFill/>
        </p:spPr>
        <p:txBody>
          <a:bodyPr/>
          <a:lstStyle/>
          <a:p>
            <a:pPr eaLnBrk="1" hangingPunct="1"/>
            <a:r>
              <a:rPr lang="ru-RU" altLang="en-US" dirty="0">
                <a:solidFill>
                  <a:srgbClr val="FFD70E"/>
                </a:solidFill>
              </a:rPr>
              <a:t>«</a:t>
            </a:r>
            <a:r>
              <a:rPr lang="ru-RU" altLang="en-US" i="1" dirty="0">
                <a:solidFill>
                  <a:srgbClr val="FFD70E"/>
                </a:solidFill>
              </a:rPr>
              <a:t>Будьте всегда готовы всякому, требующему у вас отчёта (греч. – «апология») в вашем уповании, дать ответ </a:t>
            </a:r>
            <a:r>
              <a:rPr lang="ru-RU" altLang="en-US" i="1" u="sng" dirty="0">
                <a:solidFill>
                  <a:srgbClr val="FFD70E"/>
                </a:solidFill>
              </a:rPr>
              <a:t>с кротостью и благоговением</a:t>
            </a:r>
            <a:r>
              <a:rPr lang="ru-RU" altLang="en-US" dirty="0">
                <a:solidFill>
                  <a:srgbClr val="FFD70E"/>
                </a:solidFill>
              </a:rPr>
              <a:t>».	</a:t>
            </a:r>
            <a:r>
              <a:rPr lang="ru-RU" altLang="en-US" dirty="0">
                <a:solidFill>
                  <a:schemeClr val="bg1"/>
                </a:solidFill>
              </a:rPr>
              <a:t>– 1 Пет. 3:15</a:t>
            </a:r>
          </a:p>
          <a:p>
            <a:pPr eaLnBrk="1" hangingPunct="1"/>
            <a:endParaRPr lang="ru-RU" altLang="en-US" dirty="0">
              <a:solidFill>
                <a:schemeClr val="bg1"/>
              </a:solidFill>
            </a:endParaRPr>
          </a:p>
          <a:p>
            <a:pPr eaLnBrk="1" hangingPunct="1">
              <a:buFontTx/>
              <a:buChar char="•"/>
            </a:pPr>
            <a:r>
              <a:rPr lang="ru-RU" altLang="en-US" dirty="0"/>
              <a:t>Для человека верующего</a:t>
            </a:r>
            <a:r>
              <a:rPr lang="en-US" altLang="en-US" dirty="0"/>
              <a:t> </a:t>
            </a:r>
            <a:r>
              <a:rPr lang="ru-RU" altLang="en-US" dirty="0"/>
              <a:t>это </a:t>
            </a:r>
            <a:r>
              <a:rPr lang="en-US" altLang="en-US" dirty="0"/>
              <a:t>- </a:t>
            </a:r>
            <a:r>
              <a:rPr lang="ru-RU" altLang="en-US" dirty="0"/>
              <a:t>императив самого Писания: если спросят, на чём зиждется ваша вера, кроме традиций, да эмоций, надо уметь «</a:t>
            </a:r>
            <a:r>
              <a:rPr lang="ru-RU" altLang="en-US" i="1" dirty="0"/>
              <a:t>дать ответ с кротостью и благоговением</a:t>
            </a:r>
            <a:r>
              <a:rPr lang="ru-RU" altLang="en-US" dirty="0"/>
              <a:t>», т.е., не насилуя волю человека, а уважая за ним право принять своё, наверное, самое важное в жизни решение трезво, лично, ответственно и </a:t>
            </a:r>
            <a:r>
              <a:rPr lang="ru-RU" altLang="en-US" u="sng" dirty="0"/>
              <a:t>осведомлённо</a:t>
            </a:r>
            <a:r>
              <a:rPr lang="ru-RU" altLang="en-US" dirty="0"/>
              <a:t>. </a:t>
            </a:r>
            <a:endParaRPr lang="en-US" altLang="en-US" dirty="0"/>
          </a:p>
          <a:p>
            <a:pPr eaLnBrk="1" hangingPunct="1">
              <a:buFontTx/>
              <a:buNone/>
            </a:pPr>
            <a:endParaRPr lang="ru-RU" altLang="en-US" dirty="0">
              <a:latin typeface="Arial" pitchFamily="34" charset="0"/>
            </a:endParaRPr>
          </a:p>
          <a:p>
            <a:pPr eaLnBrk="1" hangingPunct="1"/>
            <a:r>
              <a:rPr lang="ru-RU" altLang="en-US" dirty="0">
                <a:latin typeface="Arial" pitchFamily="34" charset="0"/>
              </a:rPr>
              <a:t>Икона архимандрита </a:t>
            </a:r>
            <a:r>
              <a:rPr lang="ru-RU" altLang="en-US" dirty="0" err="1">
                <a:latin typeface="Arial" pitchFamily="34" charset="0"/>
              </a:rPr>
              <a:t>Зинона</a:t>
            </a:r>
            <a:r>
              <a:rPr lang="ru-RU" altLang="en-US" dirty="0">
                <a:latin typeface="Arial" pitchFamily="34" charset="0"/>
              </a:rPr>
              <a:t> </a:t>
            </a:r>
            <a:r>
              <a:rPr lang="ru-RU" altLang="en-US" i="1" dirty="0">
                <a:latin typeface="Arial" pitchFamily="34" charset="0"/>
              </a:rPr>
              <a:t>Апостол Петр, деталь</a:t>
            </a:r>
            <a:endParaRPr lang="en-US" altLang="en-US" i="1" dirty="0">
              <a:latin typeface="Arial" pitchFamily="34" charset="0"/>
            </a:endParaRPr>
          </a:p>
        </p:txBody>
      </p:sp>
    </p:spTree>
    <p:extLst>
      <p:ext uri="{BB962C8B-B14F-4D97-AF65-F5344CB8AC3E}">
        <p14:creationId xmlns:p14="http://schemas.microsoft.com/office/powerpoint/2010/main" val="2357049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6B7464-CCAF-4A8C-9D59-762FB0FC2153}" type="slidenum">
              <a:rPr lang="en-US" altLang="en-US" smtClean="0"/>
              <a:pPr>
                <a:defRPr/>
              </a:pPr>
              <a:t>7</a:t>
            </a:fld>
            <a:endParaRPr lang="en-US" altLang="en-US"/>
          </a:p>
        </p:txBody>
      </p:sp>
    </p:spTree>
    <p:extLst>
      <p:ext uri="{BB962C8B-B14F-4D97-AF65-F5344CB8AC3E}">
        <p14:creationId xmlns:p14="http://schemas.microsoft.com/office/powerpoint/2010/main" val="11434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a:ln>
            <a:miter lim="800000"/>
            <a:headEnd/>
            <a:tailEnd/>
          </a:ln>
        </p:spPr>
        <p:txBody>
          <a:bodyPr/>
          <a:lstStyle/>
          <a:p>
            <a:fld id="{8930CB07-E87A-4544-B23F-F62A75E633ED}" type="slidenum">
              <a:rPr lang="en-US" altLang="en-US" smtClean="0"/>
              <a:pPr/>
              <a:t>63</a:t>
            </a:fld>
            <a:endParaRPr lang="en-US" altLang="en-US"/>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noFill/>
        </p:spPr>
        <p:txBody>
          <a:bodyPr/>
          <a:lstStyle/>
          <a:p>
            <a:pPr eaLnBrk="1" hangingPunct="1"/>
            <a:r>
              <a:rPr lang="ru-RU" altLang="en-US" sz="1000" dirty="0"/>
              <a:t>Итак, мы установили, что в качестве исторических текстов, Новый Завет не имеет себе равных, и всё, что было написано в оригинале, дошло до нас, как ни одно другое повествование на свете. Если историки о каких-то событиях древности, вообще, что-то знают, то о событиях новозаветной истории, они знают из источников самых многочисленных и достоверных. </a:t>
            </a:r>
          </a:p>
          <a:p>
            <a:pPr eaLnBrk="1" hangingPunct="1"/>
            <a:r>
              <a:rPr lang="ru-RU" altLang="en-US" sz="1000" dirty="0"/>
              <a:t>Но правду ли говорят эти достоверные источники? Ведь самим фактом своего долгого и неприкосновенного существования Евангелие ещё не доказывает своей истинности.</a:t>
            </a:r>
          </a:p>
          <a:p>
            <a:pPr eaLnBrk="1" hangingPunct="1"/>
            <a:r>
              <a:rPr lang="ru-RU" altLang="en-US" sz="1000" dirty="0"/>
              <a:t>Откуда мы знаем, что Новый Завет описывает события, имевшие место в действительности и происходившие именно так, как они описаны: именно там, именно тогда и именно таким образом? Как, вообще, проверяется историческая состоятельность, правдивость того или иного письменного источника? И, соответственно, можем ли мы подвергнуть Новый Завет подобному же анализу? Этим и занимается вот уже около полутора столетий наука под названием «</a:t>
            </a:r>
            <a:r>
              <a:rPr lang="ru-RU" altLang="en-US" sz="1000" dirty="0" err="1"/>
              <a:t>древневедение</a:t>
            </a:r>
            <a:r>
              <a:rPr lang="ru-RU" altLang="en-US" sz="1000" dirty="0"/>
              <a:t>» или по-гречески – археология.</a:t>
            </a:r>
            <a:endParaRPr lang="en-US" altLang="en-US" sz="1000" dirty="0"/>
          </a:p>
        </p:txBody>
      </p:sp>
    </p:spTree>
    <p:extLst>
      <p:ext uri="{BB962C8B-B14F-4D97-AF65-F5344CB8AC3E}">
        <p14:creationId xmlns:p14="http://schemas.microsoft.com/office/powerpoint/2010/main" val="6758151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a:ln>
            <a:miter lim="800000"/>
            <a:headEnd/>
            <a:tailEnd/>
          </a:ln>
        </p:spPr>
        <p:txBody>
          <a:bodyPr/>
          <a:lstStyle/>
          <a:p>
            <a:fld id="{9907C912-689A-455A-BDB8-63317BCD1A0E}" type="slidenum">
              <a:rPr lang="en-US" altLang="en-US" smtClean="0"/>
              <a:pPr/>
              <a:t>64</a:t>
            </a:fld>
            <a:endParaRPr lang="en-US" altLang="en-US"/>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p:spPr>
        <p:txBody>
          <a:bodyPr/>
          <a:lstStyle/>
          <a:p>
            <a:pPr eaLnBrk="1" hangingPunct="1"/>
            <a:r>
              <a:rPr lang="ru-RU" altLang="en-US"/>
              <a:t>... не просто и не только выкапывающая буквально из-под земли независимые исторические свидетельства, но производящая их сравнительный анализ, поверяя один исторический источник другим, одну находку другой, одно свидетельство другим. </a:t>
            </a:r>
            <a:endParaRPr lang="en-US" altLang="en-US"/>
          </a:p>
          <a:p>
            <a:pPr eaLnBrk="1" hangingPunct="1"/>
            <a:endParaRPr lang="en-US" altLang="en-US"/>
          </a:p>
        </p:txBody>
      </p:sp>
    </p:spTree>
    <p:extLst>
      <p:ext uri="{BB962C8B-B14F-4D97-AF65-F5344CB8AC3E}">
        <p14:creationId xmlns:p14="http://schemas.microsoft.com/office/powerpoint/2010/main" val="39730840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27" tIns="48663" rIns="97327" bIns="48663" anchor="b"/>
          <a:lstStyle/>
          <a:p>
            <a:pPr algn="r" defTabSz="974725"/>
            <a:fld id="{F716E70F-4A56-4D8D-B0AC-F9D9594D41F9}" type="slidenum">
              <a:rPr lang="en-US" altLang="en-US" sz="1300"/>
              <a:pPr algn="r" defTabSz="974725"/>
              <a:t>65</a:t>
            </a:fld>
            <a:endParaRPr lang="en-US" altLang="en-US" sz="130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p:spPr>
        <p:txBody>
          <a:bodyPr lIns="97327" tIns="48663" rIns="97327" bIns="48663"/>
          <a:lstStyle/>
          <a:p>
            <a:pPr eaLnBrk="1" hangingPunct="1"/>
            <a:r>
              <a:rPr lang="en-US" sz="1200" b="0" i="0" u="none" strike="noStrike" kern="1200" dirty="0">
                <a:solidFill>
                  <a:schemeClr val="tx1"/>
                </a:solidFill>
                <a:latin typeface="Times New Roman" pitchFamily="18" charset="0"/>
                <a:ea typeface="+mn-ea"/>
                <a:cs typeface="+mn-cs"/>
              </a:rPr>
              <a:t>“…</a:t>
            </a:r>
            <a:r>
              <a:rPr lang="ru-RU" sz="1200" b="0" i="0" u="none" strike="noStrike" kern="1200" dirty="0">
                <a:solidFill>
                  <a:schemeClr val="tx1"/>
                </a:solidFill>
                <a:latin typeface="Times New Roman" pitchFamily="18" charset="0"/>
                <a:ea typeface="+mn-ea"/>
                <a:cs typeface="+mn-cs"/>
              </a:rPr>
              <a:t>как Слово стало плотью в определенном месте и в определенное время, так и текст Писания, да и всякое иное проявление веры, возникает и живет внутри исторического процесса, а значит, его внешние, исторические формы могут быть изучаемы с помощью обычных научных методик</a:t>
            </a:r>
            <a:r>
              <a:rPr lang="en-US" sz="1200" b="0" i="0" u="none" strike="noStrike" kern="1200" dirty="0">
                <a:solidFill>
                  <a:schemeClr val="tx1"/>
                </a:solidFill>
                <a:latin typeface="Times New Roman" pitchFamily="18" charset="0"/>
                <a:ea typeface="+mn-ea"/>
                <a:cs typeface="+mn-cs"/>
              </a:rPr>
              <a:t>”</a:t>
            </a:r>
            <a:r>
              <a:rPr lang="ru-RU" sz="1200" b="0" i="0" u="none" strike="noStrike" kern="1200" dirty="0">
                <a:solidFill>
                  <a:schemeClr val="tx1"/>
                </a:solidFill>
                <a:latin typeface="Times New Roman" pitchFamily="18" charset="0"/>
                <a:ea typeface="+mn-ea"/>
                <a:cs typeface="+mn-cs"/>
              </a:rPr>
              <a:t>.</a:t>
            </a:r>
            <a:r>
              <a:rPr lang="ru-RU" dirty="0"/>
              <a:t/>
            </a:r>
            <a:br>
              <a:rPr lang="ru-RU" dirty="0"/>
            </a:br>
            <a:r>
              <a:rPr lang="ru-RU" dirty="0"/>
              <a:t/>
            </a:r>
            <a:br>
              <a:rPr lang="ru-RU" dirty="0"/>
            </a:br>
            <a:r>
              <a:rPr lang="ru-RU" sz="1200" b="0" i="0" u="none" strike="noStrike" kern="1200" dirty="0">
                <a:solidFill>
                  <a:srgbClr val="001E3C"/>
                </a:solidFill>
                <a:latin typeface="Times New Roman" pitchFamily="18" charset="0"/>
                <a:ea typeface="+mn-ea"/>
                <a:cs typeface="+mn-cs"/>
              </a:rPr>
              <a:t>Этот текст взят из блога "Живое Предание: </a:t>
            </a:r>
            <a:r>
              <a:rPr lang="ru-RU" sz="1200" b="0" i="0" u="sng" kern="1200" dirty="0">
                <a:solidFill>
                  <a:srgbClr val="001E3C"/>
                </a:solidFill>
                <a:latin typeface="Times New Roman" pitchFamily="18" charset="0"/>
                <a:ea typeface="+mn-ea"/>
                <a:cs typeface="+mn-cs"/>
                <a:hlinkClick r:id="rId3">
                  <a:extLst>
                    <a:ext uri="{A12FA001-AC4F-418D-AE19-62706E023703}">
                      <ahyp:hlinkClr xmlns:ahyp="http://schemas.microsoft.com/office/drawing/2018/hyperlinkcolor" xmlns="" val="tx"/>
                    </a:ext>
                  </a:extLst>
                </a:hlinkClick>
              </a:rPr>
              <a:t>https://blog.predanie.ru/article/v-poiskah-sinteza/?fbclid=IwAR1GtenMz07JUaqs6LmGsbnT45nlaGF9z1snSgXPalGMVjca16oDmUmTPlw</a:t>
            </a:r>
            <a:r>
              <a:rPr lang="ru-RU" dirty="0">
                <a:solidFill>
                  <a:srgbClr val="001E3C"/>
                </a:solidFill>
              </a:rPr>
              <a:t/>
            </a:r>
            <a:br>
              <a:rPr lang="ru-RU" dirty="0">
                <a:solidFill>
                  <a:srgbClr val="001E3C"/>
                </a:solidFill>
              </a:rPr>
            </a:br>
            <a:r>
              <a:rPr lang="ru-RU" sz="1200" b="0" i="0" u="none" strike="noStrike" kern="1200" dirty="0">
                <a:solidFill>
                  <a:srgbClr val="001E3C"/>
                </a:solidFill>
                <a:latin typeface="Times New Roman" pitchFamily="18" charset="0"/>
                <a:ea typeface="+mn-ea"/>
                <a:cs typeface="+mn-cs"/>
              </a:rPr>
              <a:t>Церковь созидается нами</a:t>
            </a:r>
            <a:endParaRPr lang="en-US" altLang="en-US" dirty="0">
              <a:solidFill>
                <a:srgbClr val="001E3C"/>
              </a:solidFill>
              <a:latin typeface="Arial" pitchFamily="34" charset="0"/>
            </a:endParaRPr>
          </a:p>
          <a:p>
            <a:pPr eaLnBrk="1" hangingPunct="1"/>
            <a:endParaRPr lang="ru-RU" altLang="en-US" dirty="0">
              <a:latin typeface="Arial" pitchFamily="34" charset="0"/>
            </a:endParaRPr>
          </a:p>
        </p:txBody>
      </p:sp>
    </p:spTree>
    <p:extLst>
      <p:ext uri="{BB962C8B-B14F-4D97-AF65-F5344CB8AC3E}">
        <p14:creationId xmlns:p14="http://schemas.microsoft.com/office/powerpoint/2010/main" val="40619962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a:ln>
            <a:miter lim="800000"/>
            <a:headEnd/>
            <a:tailEnd/>
          </a:ln>
        </p:spPr>
        <p:txBody>
          <a:bodyPr/>
          <a:lstStyle/>
          <a:p>
            <a:fld id="{D2122045-F73A-4BA8-B206-22C3F1974B6C}" type="slidenum">
              <a:rPr lang="en-US" altLang="en-US" smtClean="0"/>
              <a:pPr/>
              <a:t>66</a:t>
            </a:fld>
            <a:endParaRPr lang="en-US" altLang="en-US"/>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p:spPr>
        <p:txBody>
          <a:bodyPr/>
          <a:lstStyle/>
          <a:p>
            <a:pPr eaLnBrk="1" hangingPunct="1"/>
            <a:r>
              <a:rPr lang="ru-RU" altLang="en-US" dirty="0"/>
              <a:t>Давайте же применим её изыскания к той истории, которую приводит в своём Евангелии апостол Лука: </a:t>
            </a:r>
            <a:r>
              <a:rPr lang="ru-RU" altLang="en-US" i="1" dirty="0">
                <a:solidFill>
                  <a:srgbClr val="FFD70E"/>
                </a:solidFill>
              </a:rPr>
              <a:t>«</a:t>
            </a:r>
            <a:r>
              <a:rPr lang="en-US" altLang="en-US" i="1" dirty="0">
                <a:solidFill>
                  <a:srgbClr val="FFD70E"/>
                </a:solidFill>
              </a:rPr>
              <a:t>В </a:t>
            </a:r>
            <a:r>
              <a:rPr lang="en-US" altLang="en-US" i="1" dirty="0" err="1">
                <a:solidFill>
                  <a:srgbClr val="FFD70E"/>
                </a:solidFill>
              </a:rPr>
              <a:t>пятнадцатый</a:t>
            </a:r>
            <a:r>
              <a:rPr lang="en-US" altLang="en-US" i="1" dirty="0">
                <a:solidFill>
                  <a:srgbClr val="FFD70E"/>
                </a:solidFill>
              </a:rPr>
              <a:t> </a:t>
            </a:r>
            <a:r>
              <a:rPr lang="en-US" altLang="en-US" i="1" dirty="0" err="1">
                <a:solidFill>
                  <a:srgbClr val="FFD70E"/>
                </a:solidFill>
              </a:rPr>
              <a:t>же</a:t>
            </a:r>
            <a:r>
              <a:rPr lang="en-US" altLang="en-US" i="1" dirty="0">
                <a:solidFill>
                  <a:srgbClr val="FFD70E"/>
                </a:solidFill>
              </a:rPr>
              <a:t> </a:t>
            </a:r>
            <a:r>
              <a:rPr lang="en-US" altLang="en-US" i="1" dirty="0" err="1">
                <a:solidFill>
                  <a:srgbClr val="FFD70E"/>
                </a:solidFill>
              </a:rPr>
              <a:t>год</a:t>
            </a:r>
            <a:r>
              <a:rPr lang="en-US" altLang="en-US" i="1" dirty="0">
                <a:solidFill>
                  <a:srgbClr val="FFD70E"/>
                </a:solidFill>
              </a:rPr>
              <a:t> </a:t>
            </a:r>
            <a:r>
              <a:rPr lang="en-US" altLang="en-US" i="1" dirty="0" err="1">
                <a:solidFill>
                  <a:srgbClr val="FFD70E"/>
                </a:solidFill>
              </a:rPr>
              <a:t>правления</a:t>
            </a:r>
            <a:r>
              <a:rPr lang="en-US" altLang="en-US" i="1" dirty="0">
                <a:solidFill>
                  <a:srgbClr val="FFD70E"/>
                </a:solidFill>
              </a:rPr>
              <a:t> </a:t>
            </a:r>
            <a:r>
              <a:rPr lang="en-US" altLang="en-US" i="1" dirty="0" err="1">
                <a:solidFill>
                  <a:srgbClr val="FFD70E"/>
                </a:solidFill>
              </a:rPr>
              <a:t>Тиверия</a:t>
            </a:r>
            <a:r>
              <a:rPr lang="en-US" altLang="en-US" i="1" dirty="0">
                <a:solidFill>
                  <a:srgbClr val="FFD70E"/>
                </a:solidFill>
              </a:rPr>
              <a:t> </a:t>
            </a:r>
            <a:r>
              <a:rPr lang="en-US" altLang="en-US" i="1" dirty="0" err="1">
                <a:solidFill>
                  <a:srgbClr val="FFD70E"/>
                </a:solidFill>
              </a:rPr>
              <a:t>кесаря</a:t>
            </a:r>
            <a:r>
              <a:rPr lang="en-US" altLang="en-US" i="1" dirty="0">
                <a:solidFill>
                  <a:srgbClr val="FFD70E"/>
                </a:solidFill>
              </a:rPr>
              <a:t>, </a:t>
            </a:r>
            <a:r>
              <a:rPr lang="en-US" altLang="en-US" i="1" dirty="0" err="1">
                <a:solidFill>
                  <a:srgbClr val="FFD70E"/>
                </a:solidFill>
              </a:rPr>
              <a:t>когда</a:t>
            </a:r>
            <a:r>
              <a:rPr lang="en-US" altLang="en-US" i="1" dirty="0">
                <a:solidFill>
                  <a:srgbClr val="FFD70E"/>
                </a:solidFill>
              </a:rPr>
              <a:t> </a:t>
            </a:r>
            <a:r>
              <a:rPr lang="en-US" altLang="en-US" i="1" dirty="0" err="1">
                <a:solidFill>
                  <a:srgbClr val="FFD70E"/>
                </a:solidFill>
              </a:rPr>
              <a:t>Понтий</a:t>
            </a:r>
            <a:r>
              <a:rPr lang="en-US" altLang="en-US" i="1" dirty="0">
                <a:solidFill>
                  <a:srgbClr val="FFD70E"/>
                </a:solidFill>
              </a:rPr>
              <a:t> </a:t>
            </a:r>
            <a:r>
              <a:rPr lang="en-US" altLang="en-US" i="1" dirty="0" err="1">
                <a:solidFill>
                  <a:srgbClr val="FFD70E"/>
                </a:solidFill>
              </a:rPr>
              <a:t>Пилат</a:t>
            </a:r>
            <a:r>
              <a:rPr lang="en-US" altLang="en-US" i="1" dirty="0">
                <a:solidFill>
                  <a:srgbClr val="FFD70E"/>
                </a:solidFill>
              </a:rPr>
              <a:t> </a:t>
            </a:r>
            <a:r>
              <a:rPr lang="en-US" altLang="en-US" i="1" dirty="0" err="1">
                <a:solidFill>
                  <a:srgbClr val="FFD70E"/>
                </a:solidFill>
              </a:rPr>
              <a:t>начальствовал</a:t>
            </a:r>
            <a:r>
              <a:rPr lang="en-US" altLang="en-US" i="1" dirty="0">
                <a:solidFill>
                  <a:srgbClr val="FFD70E"/>
                </a:solidFill>
              </a:rPr>
              <a:t> в </a:t>
            </a:r>
            <a:r>
              <a:rPr lang="en-US" altLang="en-US" i="1" dirty="0" err="1">
                <a:solidFill>
                  <a:srgbClr val="FFD70E"/>
                </a:solidFill>
              </a:rPr>
              <a:t>Иудее</a:t>
            </a:r>
            <a:r>
              <a:rPr lang="en-US" altLang="en-US" i="1" dirty="0">
                <a:solidFill>
                  <a:srgbClr val="FFD70E"/>
                </a:solidFill>
              </a:rPr>
              <a:t>, </a:t>
            </a:r>
            <a:r>
              <a:rPr lang="en-US" altLang="en-US" i="1" dirty="0" err="1">
                <a:solidFill>
                  <a:srgbClr val="FFD70E"/>
                </a:solidFill>
              </a:rPr>
              <a:t>Ирод</a:t>
            </a:r>
            <a:r>
              <a:rPr lang="en-US" altLang="en-US" i="1" dirty="0">
                <a:solidFill>
                  <a:srgbClr val="FFD70E"/>
                </a:solidFill>
              </a:rPr>
              <a:t> </a:t>
            </a:r>
            <a:r>
              <a:rPr lang="en-US" altLang="en-US" i="1" dirty="0" err="1">
                <a:solidFill>
                  <a:srgbClr val="FFD70E"/>
                </a:solidFill>
              </a:rPr>
              <a:t>был</a:t>
            </a:r>
            <a:r>
              <a:rPr lang="en-US" altLang="en-US" i="1" dirty="0">
                <a:solidFill>
                  <a:srgbClr val="FFD70E"/>
                </a:solidFill>
              </a:rPr>
              <a:t> </a:t>
            </a:r>
            <a:r>
              <a:rPr lang="en-US" altLang="en-US" i="1" dirty="0" err="1">
                <a:solidFill>
                  <a:srgbClr val="FFD70E"/>
                </a:solidFill>
              </a:rPr>
              <a:t>четвертовластником</a:t>
            </a:r>
            <a:r>
              <a:rPr lang="en-US" altLang="en-US" i="1" dirty="0">
                <a:solidFill>
                  <a:srgbClr val="FFD70E"/>
                </a:solidFill>
              </a:rPr>
              <a:t> в </a:t>
            </a:r>
            <a:r>
              <a:rPr lang="en-US" altLang="en-US" i="1" dirty="0" err="1">
                <a:solidFill>
                  <a:srgbClr val="FFD70E"/>
                </a:solidFill>
              </a:rPr>
              <a:t>Галилее</a:t>
            </a:r>
            <a:r>
              <a:rPr lang="en-US" altLang="en-US" i="1" dirty="0">
                <a:solidFill>
                  <a:srgbClr val="FFD70E"/>
                </a:solidFill>
              </a:rPr>
              <a:t>, </a:t>
            </a:r>
            <a:r>
              <a:rPr lang="en-US" altLang="en-US" i="1" dirty="0" err="1">
                <a:solidFill>
                  <a:srgbClr val="FFD70E"/>
                </a:solidFill>
              </a:rPr>
              <a:t>Филипп</a:t>
            </a:r>
            <a:r>
              <a:rPr lang="en-US" altLang="en-US" i="1" dirty="0">
                <a:solidFill>
                  <a:srgbClr val="FFD70E"/>
                </a:solidFill>
              </a:rPr>
              <a:t>, </a:t>
            </a:r>
            <a:r>
              <a:rPr lang="en-US" altLang="en-US" i="1" dirty="0" err="1">
                <a:solidFill>
                  <a:srgbClr val="FFD70E"/>
                </a:solidFill>
              </a:rPr>
              <a:t>брат</a:t>
            </a:r>
            <a:r>
              <a:rPr lang="en-US" altLang="en-US" i="1" dirty="0">
                <a:solidFill>
                  <a:srgbClr val="FFD70E"/>
                </a:solidFill>
              </a:rPr>
              <a:t> </a:t>
            </a:r>
            <a:r>
              <a:rPr lang="en-US" altLang="en-US" i="1" dirty="0" err="1">
                <a:solidFill>
                  <a:srgbClr val="FFD70E"/>
                </a:solidFill>
              </a:rPr>
              <a:t>его</a:t>
            </a:r>
            <a:r>
              <a:rPr lang="en-US" altLang="en-US" i="1" dirty="0">
                <a:solidFill>
                  <a:srgbClr val="FFD70E"/>
                </a:solidFill>
              </a:rPr>
              <a:t>, </a:t>
            </a:r>
            <a:r>
              <a:rPr lang="en-US" altLang="en-US" i="1" dirty="0" err="1">
                <a:solidFill>
                  <a:srgbClr val="FFD70E"/>
                </a:solidFill>
              </a:rPr>
              <a:t>четвертовластником</a:t>
            </a:r>
            <a:r>
              <a:rPr lang="en-US" altLang="en-US" i="1" dirty="0">
                <a:solidFill>
                  <a:srgbClr val="FFD70E"/>
                </a:solidFill>
              </a:rPr>
              <a:t> в </a:t>
            </a:r>
            <a:r>
              <a:rPr lang="en-US" altLang="en-US" i="1" dirty="0" err="1">
                <a:solidFill>
                  <a:srgbClr val="FFD70E"/>
                </a:solidFill>
              </a:rPr>
              <a:t>Итурее</a:t>
            </a:r>
            <a:r>
              <a:rPr lang="en-US" altLang="en-US" i="1" dirty="0">
                <a:solidFill>
                  <a:srgbClr val="FFD70E"/>
                </a:solidFill>
              </a:rPr>
              <a:t> и </a:t>
            </a:r>
            <a:r>
              <a:rPr lang="en-US" altLang="en-US" i="1" dirty="0" err="1">
                <a:solidFill>
                  <a:srgbClr val="FFD70E"/>
                </a:solidFill>
              </a:rPr>
              <a:t>Трахонитской</a:t>
            </a:r>
            <a:r>
              <a:rPr lang="en-US" altLang="en-US" i="1" dirty="0">
                <a:solidFill>
                  <a:srgbClr val="FFD70E"/>
                </a:solidFill>
              </a:rPr>
              <a:t> </a:t>
            </a:r>
            <a:r>
              <a:rPr lang="en-US" altLang="en-US" i="1" dirty="0" err="1">
                <a:solidFill>
                  <a:srgbClr val="FFD70E"/>
                </a:solidFill>
              </a:rPr>
              <a:t>области</a:t>
            </a:r>
            <a:r>
              <a:rPr lang="en-US" altLang="en-US" i="1" dirty="0">
                <a:solidFill>
                  <a:srgbClr val="FFD70E"/>
                </a:solidFill>
              </a:rPr>
              <a:t>, а </a:t>
            </a:r>
            <a:r>
              <a:rPr lang="en-US" altLang="en-US" i="1" dirty="0" err="1">
                <a:solidFill>
                  <a:srgbClr val="FFD70E"/>
                </a:solidFill>
              </a:rPr>
              <a:t>Лисаний</a:t>
            </a:r>
            <a:r>
              <a:rPr lang="en-US" altLang="en-US" i="1" dirty="0">
                <a:solidFill>
                  <a:srgbClr val="FFD70E"/>
                </a:solidFill>
              </a:rPr>
              <a:t> </a:t>
            </a:r>
            <a:r>
              <a:rPr lang="en-US" altLang="en-US" i="1" dirty="0" err="1">
                <a:solidFill>
                  <a:srgbClr val="FFD70E"/>
                </a:solidFill>
              </a:rPr>
              <a:t>четвертовластником</a:t>
            </a:r>
            <a:r>
              <a:rPr lang="en-US" altLang="en-US" i="1" dirty="0">
                <a:solidFill>
                  <a:srgbClr val="FFD70E"/>
                </a:solidFill>
              </a:rPr>
              <a:t> в </a:t>
            </a:r>
            <a:r>
              <a:rPr lang="en-US" altLang="en-US" i="1" dirty="0" err="1">
                <a:solidFill>
                  <a:srgbClr val="FFD70E"/>
                </a:solidFill>
              </a:rPr>
              <a:t>Авилинее</a:t>
            </a:r>
            <a:r>
              <a:rPr lang="en-US" altLang="en-US" i="1" dirty="0">
                <a:solidFill>
                  <a:srgbClr val="FFD70E"/>
                </a:solidFill>
              </a:rPr>
              <a:t>,</a:t>
            </a:r>
            <a:r>
              <a:rPr lang="ru-RU" altLang="en-US" i="1" dirty="0">
                <a:solidFill>
                  <a:srgbClr val="FFD70E"/>
                </a:solidFill>
              </a:rPr>
              <a:t> </a:t>
            </a:r>
            <a:r>
              <a:rPr lang="en-US" altLang="en-US" i="1" dirty="0" err="1">
                <a:solidFill>
                  <a:srgbClr val="FFD70E"/>
                </a:solidFill>
              </a:rPr>
              <a:t>при</a:t>
            </a:r>
            <a:r>
              <a:rPr lang="en-US" altLang="en-US" i="1" dirty="0">
                <a:solidFill>
                  <a:srgbClr val="FFD70E"/>
                </a:solidFill>
              </a:rPr>
              <a:t> </a:t>
            </a:r>
            <a:r>
              <a:rPr lang="en-US" altLang="en-US" i="1" dirty="0" err="1">
                <a:solidFill>
                  <a:srgbClr val="FFD70E"/>
                </a:solidFill>
              </a:rPr>
              <a:t>первосвященниках</a:t>
            </a:r>
            <a:r>
              <a:rPr lang="en-US" altLang="en-US" i="1" dirty="0">
                <a:solidFill>
                  <a:srgbClr val="FFD70E"/>
                </a:solidFill>
              </a:rPr>
              <a:t> </a:t>
            </a:r>
            <a:r>
              <a:rPr lang="en-US" altLang="en-US" i="1" dirty="0" err="1">
                <a:solidFill>
                  <a:srgbClr val="FFD70E"/>
                </a:solidFill>
              </a:rPr>
              <a:t>Анне</a:t>
            </a:r>
            <a:r>
              <a:rPr lang="en-US" altLang="en-US" i="1" dirty="0">
                <a:solidFill>
                  <a:srgbClr val="FFD70E"/>
                </a:solidFill>
              </a:rPr>
              <a:t> и </a:t>
            </a:r>
            <a:r>
              <a:rPr lang="en-US" altLang="en-US" i="1" dirty="0" err="1">
                <a:solidFill>
                  <a:srgbClr val="FFD70E"/>
                </a:solidFill>
              </a:rPr>
              <a:t>Каиафе</a:t>
            </a:r>
            <a:r>
              <a:rPr lang="ru-RU" altLang="en-US" i="1" dirty="0">
                <a:solidFill>
                  <a:srgbClr val="FFD70E"/>
                </a:solidFill>
              </a:rPr>
              <a:t>...» </a:t>
            </a:r>
            <a:r>
              <a:rPr lang="ru-RU" altLang="en-US" dirty="0"/>
              <a:t>(Лк. 3:1-2).</a:t>
            </a:r>
          </a:p>
          <a:p>
            <a:pPr eaLnBrk="1" hangingPunct="1"/>
            <a:r>
              <a:rPr lang="ru-RU" altLang="en-US" dirty="0"/>
              <a:t>Обратите внимание, как много упоминает в своём повествовании апостол Лука конкретных исторических имён, точных географических названий, как конкретна его хронология. Не «давным-давно, при царе-Горохе, в тридевятом царстве, в тридесятом государстве», а...</a:t>
            </a:r>
            <a:endParaRPr lang="en-US" altLang="en-US" dirty="0"/>
          </a:p>
        </p:txBody>
      </p:sp>
    </p:spTree>
    <p:extLst>
      <p:ext uri="{BB962C8B-B14F-4D97-AF65-F5344CB8AC3E}">
        <p14:creationId xmlns:p14="http://schemas.microsoft.com/office/powerpoint/2010/main" val="24118477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a:ln>
            <a:miter lim="800000"/>
            <a:headEnd/>
            <a:tailEnd/>
          </a:ln>
        </p:spPr>
        <p:txBody>
          <a:bodyPr/>
          <a:lstStyle/>
          <a:p>
            <a:fld id="{E8316C20-BD6E-4240-8FF0-6D53F22D8D3D}" type="slidenum">
              <a:rPr lang="en-US" altLang="en-US" smtClean="0"/>
              <a:pPr/>
              <a:t>67</a:t>
            </a:fld>
            <a:endParaRPr lang="en-US" altLang="en-US"/>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p:spPr>
        <p:txBody>
          <a:bodyPr/>
          <a:lstStyle/>
          <a:p>
            <a:pPr>
              <a:lnSpc>
                <a:spcPct val="110000"/>
              </a:lnSpc>
              <a:spcBef>
                <a:spcPct val="50000"/>
              </a:spcBef>
              <a:buFontTx/>
              <a:buChar char="•"/>
            </a:pPr>
            <a:r>
              <a:rPr lang="ru-RU" altLang="en-US" i="1">
                <a:solidFill>
                  <a:srgbClr val="FFD70E"/>
                </a:solidFill>
              </a:rPr>
              <a:t>«</a:t>
            </a:r>
            <a:r>
              <a:rPr lang="en-US" altLang="en-US" i="1">
                <a:solidFill>
                  <a:srgbClr val="FFD70E"/>
                </a:solidFill>
              </a:rPr>
              <a:t>В пятнадцатый же год правления Тиверия кесаря</a:t>
            </a:r>
            <a:r>
              <a:rPr lang="ru-RU" altLang="en-US" i="1">
                <a:solidFill>
                  <a:srgbClr val="FFD70E"/>
                </a:solidFill>
              </a:rPr>
              <a:t>...»</a:t>
            </a:r>
            <a:endParaRPr lang="en-US" altLang="en-US" i="1">
              <a:solidFill>
                <a:srgbClr val="FFD70E"/>
              </a:solidFill>
            </a:endParaRPr>
          </a:p>
          <a:p>
            <a:pPr eaLnBrk="1" hangingPunct="1"/>
            <a:endParaRPr lang="ru-RU" altLang="en-US" i="1"/>
          </a:p>
          <a:p>
            <a:pPr eaLnBrk="1" hangingPunct="1"/>
            <a:r>
              <a:rPr lang="ru-RU" altLang="en-US"/>
              <a:t>Почему было Луке так важно в данном случае упоминание царствования Тиберия,</a:t>
            </a:r>
            <a:endParaRPr lang="en-US" altLang="en-US"/>
          </a:p>
        </p:txBody>
      </p:sp>
    </p:spTree>
    <p:extLst>
      <p:ext uri="{BB962C8B-B14F-4D97-AF65-F5344CB8AC3E}">
        <p14:creationId xmlns:p14="http://schemas.microsoft.com/office/powerpoint/2010/main" val="20847787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a:ln>
            <a:miter lim="800000"/>
            <a:headEnd/>
            <a:tailEnd/>
          </a:ln>
        </p:spPr>
        <p:txBody>
          <a:bodyPr/>
          <a:lstStyle/>
          <a:p>
            <a:fld id="{6F30438B-83FE-41EA-8252-E08301241F7B}" type="slidenum">
              <a:rPr lang="en-US" altLang="en-US" smtClean="0"/>
              <a:pPr/>
              <a:t>68</a:t>
            </a:fld>
            <a:endParaRPr lang="en-US" altLang="en-US"/>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p:spPr>
        <p:txBody>
          <a:bodyPr/>
          <a:lstStyle/>
          <a:p>
            <a:pPr eaLnBrk="1" hangingPunct="1"/>
            <a:r>
              <a:rPr lang="ru-RU" altLang="en-US"/>
              <a:t>...области правления римского наместника Пилата,</a:t>
            </a:r>
            <a:endParaRPr lang="en-US" altLang="en-US"/>
          </a:p>
        </p:txBody>
      </p:sp>
    </p:spTree>
    <p:extLst>
      <p:ext uri="{BB962C8B-B14F-4D97-AF65-F5344CB8AC3E}">
        <p14:creationId xmlns:p14="http://schemas.microsoft.com/office/powerpoint/2010/main" val="37972550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a:ln>
            <a:miter lim="800000"/>
            <a:headEnd/>
            <a:tailEnd/>
          </a:ln>
        </p:spPr>
        <p:txBody>
          <a:bodyPr/>
          <a:lstStyle/>
          <a:p>
            <a:fld id="{44D1CC0D-1A6A-4D0F-84D4-CA091E2AC3BA}" type="slidenum">
              <a:rPr lang="en-US" altLang="en-US" smtClean="0"/>
              <a:pPr/>
              <a:t>69</a:t>
            </a:fld>
            <a:endParaRPr lang="en-US" altLang="en-US"/>
          </a:p>
        </p:txBody>
      </p:sp>
      <p:sp>
        <p:nvSpPr>
          <p:cNvPr id="477187" name="Rectangle 2"/>
          <p:cNvSpPr>
            <a:spLocks noGrp="1" noRot="1" noChangeAspect="1" noChangeArrowheads="1" noTextEdit="1"/>
          </p:cNvSpPr>
          <p:nvPr>
            <p:ph type="sldImg"/>
          </p:nvPr>
        </p:nvSpPr>
        <p:spPr>
          <a:ln/>
        </p:spPr>
      </p:sp>
      <p:sp>
        <p:nvSpPr>
          <p:cNvPr id="477188" name="Rectangle 3"/>
          <p:cNvSpPr>
            <a:spLocks noGrp="1" noChangeArrowheads="1"/>
          </p:cNvSpPr>
          <p:nvPr>
            <p:ph type="body" idx="1"/>
          </p:nvPr>
        </p:nvSpPr>
        <p:spPr>
          <a:noFill/>
        </p:spPr>
        <p:txBody>
          <a:bodyPr/>
          <a:lstStyle/>
          <a:p>
            <a:pPr eaLnBrk="1" hangingPunct="1"/>
            <a:r>
              <a:rPr lang="ru-RU" altLang="en-US"/>
              <a:t>...родственных и политических отношений между Иродом и Филиппом,</a:t>
            </a:r>
            <a:endParaRPr lang="en-US" altLang="en-US"/>
          </a:p>
        </p:txBody>
      </p:sp>
    </p:spTree>
    <p:extLst>
      <p:ext uri="{BB962C8B-B14F-4D97-AF65-F5344CB8AC3E}">
        <p14:creationId xmlns:p14="http://schemas.microsoft.com/office/powerpoint/2010/main" val="14998684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a:ln>
            <a:miter lim="800000"/>
            <a:headEnd/>
            <a:tailEnd/>
          </a:ln>
        </p:spPr>
        <p:txBody>
          <a:bodyPr/>
          <a:lstStyle/>
          <a:p>
            <a:fld id="{35F23472-0D2E-49FD-B00B-C7B6A8BABBE7}" type="slidenum">
              <a:rPr lang="en-US" altLang="en-US" smtClean="0"/>
              <a:pPr/>
              <a:t>70</a:t>
            </a:fld>
            <a:endParaRPr lang="en-US" altLang="en-US"/>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p:spPr>
        <p:txBody>
          <a:bodyPr/>
          <a:lstStyle/>
          <a:p>
            <a:pPr eaLnBrk="1" hangingPunct="1"/>
            <a:r>
              <a:rPr lang="ru-RU" altLang="en-US"/>
              <a:t>...имён первосвященников Анны, Каиафы и других исторических лиц?</a:t>
            </a:r>
            <a:endParaRPr lang="en-US" altLang="en-US"/>
          </a:p>
          <a:p>
            <a:pPr eaLnBrk="1" hangingPunct="1"/>
            <a:endParaRPr lang="en-US" altLang="en-US"/>
          </a:p>
        </p:txBody>
      </p:sp>
    </p:spTree>
    <p:extLst>
      <p:ext uri="{BB962C8B-B14F-4D97-AF65-F5344CB8AC3E}">
        <p14:creationId xmlns:p14="http://schemas.microsoft.com/office/powerpoint/2010/main" val="16832964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a:ln>
            <a:miter lim="800000"/>
            <a:headEnd/>
            <a:tailEnd/>
          </a:ln>
        </p:spPr>
        <p:txBody>
          <a:bodyPr/>
          <a:lstStyle/>
          <a:p>
            <a:fld id="{AE8DF415-6E05-4788-810A-1DE6EC8DF8D1}" type="slidenum">
              <a:rPr lang="en-US" altLang="en-US" smtClean="0"/>
              <a:pPr/>
              <a:t>71</a:t>
            </a:fld>
            <a:endParaRPr lang="en-US" altLang="en-US"/>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p:spPr>
        <p:txBody>
          <a:bodyPr/>
          <a:lstStyle/>
          <a:p>
            <a:pPr eaLnBrk="1" hangingPunct="1"/>
            <a:r>
              <a:rPr lang="ru-RU" altLang="en-US" dirty="0"/>
              <a:t>Заметьте, насколько отличен и стиль, и настрой повествования в знаменитом «Слове о полку Игореве». Упоминание имён в данном случае служит не столько для датировки и придания исторической достоверности повествованию, сколько для образности и живости характеров. Отсюда - непременность эпитетов, сопутствующих практически каждому из них: вещий Боян, старый Ярослав, храбрый Мстислав, красный (красивый) Роман Святославич и т.д.</a:t>
            </a:r>
            <a:r>
              <a:rPr lang="en-US" altLang="en-US" dirty="0"/>
              <a:t> </a:t>
            </a:r>
            <a:r>
              <a:rPr lang="ru-RU" altLang="en-US" dirty="0"/>
              <a:t>Да и сам автор «Слова» с первых же строк признаётся, что ему были известны лишь «былины» (жанр устного народного творчества), а не «были» (хроники) К былинам он, впрочем, обещает в своей собственной «песне</a:t>
            </a:r>
            <a:r>
              <a:rPr lang="ru-RU" altLang="en-US"/>
              <a:t>» уже ничего </a:t>
            </a:r>
            <a:r>
              <a:rPr lang="ru-RU" altLang="en-US" dirty="0"/>
              <a:t>от себя </a:t>
            </a:r>
            <a:r>
              <a:rPr lang="ru-RU" altLang="en-US"/>
              <a:t>не прибавлять.</a:t>
            </a:r>
            <a:endParaRPr lang="ru-RU" altLang="en-US" dirty="0"/>
          </a:p>
          <a:p>
            <a:pPr eaLnBrk="1" hangingPunct="1"/>
            <a:endParaRPr lang="ru-RU" altLang="en-US" dirty="0"/>
          </a:p>
          <a:p>
            <a:pPr eaLnBrk="1" hangingPunct="1"/>
            <a:r>
              <a:rPr lang="ru-RU" altLang="en-US" i="1" dirty="0"/>
              <a:t>Не </a:t>
            </a:r>
            <a:r>
              <a:rPr lang="ru-RU" altLang="en-US" i="1" dirty="0" err="1"/>
              <a:t>лепо</a:t>
            </a:r>
            <a:r>
              <a:rPr lang="ru-RU" altLang="en-US" i="1" dirty="0"/>
              <a:t> ли </a:t>
            </a:r>
            <a:r>
              <a:rPr lang="ru-RU" altLang="en-US" i="1" dirty="0" err="1"/>
              <a:t>ны</a:t>
            </a:r>
            <a:r>
              <a:rPr lang="ru-RU" altLang="en-US" i="1" dirty="0"/>
              <a:t> </a:t>
            </a:r>
            <a:r>
              <a:rPr lang="ru-RU" altLang="en-US" i="1" dirty="0" err="1"/>
              <a:t>бяшет</a:t>
            </a:r>
            <a:r>
              <a:rPr lang="ru-RU" altLang="en-US" i="1" dirty="0"/>
              <a:t>, </a:t>
            </a:r>
            <a:r>
              <a:rPr lang="ru-RU" altLang="en-US" i="1" dirty="0" err="1"/>
              <a:t>братие</a:t>
            </a:r>
            <a:r>
              <a:rPr lang="ru-RU" altLang="en-US" i="1" dirty="0"/>
              <a:t>, </a:t>
            </a:r>
            <a:r>
              <a:rPr lang="ru-RU" altLang="en-US" i="1" dirty="0" err="1"/>
              <a:t>нач</a:t>
            </a:r>
            <a:r>
              <a:rPr lang="ru-RU" altLang="en-US" i="1" dirty="0" err="1">
                <a:latin typeface="Arial" pitchFamily="34" charset="0"/>
              </a:rPr>
              <a:t>а</a:t>
            </a:r>
            <a:r>
              <a:rPr lang="ru-RU" altLang="en-US" i="1" dirty="0" err="1"/>
              <a:t>ти</a:t>
            </a:r>
            <a:r>
              <a:rPr lang="ru-RU" altLang="en-US" i="1" dirty="0"/>
              <a:t> старыми </a:t>
            </a:r>
            <a:r>
              <a:rPr lang="ru-RU" altLang="en-US" i="1" dirty="0" err="1"/>
              <a:t>словесы</a:t>
            </a:r>
            <a:r>
              <a:rPr lang="ru-RU" altLang="en-US" i="1" dirty="0"/>
              <a:t> трудных </a:t>
            </a:r>
            <a:r>
              <a:rPr lang="ru-RU" altLang="en-US" i="1" dirty="0" err="1"/>
              <a:t>повестий</a:t>
            </a:r>
            <a:r>
              <a:rPr lang="ru-RU" altLang="en-US" i="1" dirty="0"/>
              <a:t> о полку Игореве, Игоря </a:t>
            </a:r>
            <a:r>
              <a:rPr lang="ru-RU" altLang="en-US" i="1" dirty="0" err="1"/>
              <a:t>Святославлича</a:t>
            </a:r>
            <a:r>
              <a:rPr lang="ru-RU" altLang="en-US" i="1" dirty="0"/>
              <a:t>! </a:t>
            </a:r>
            <a:r>
              <a:rPr lang="ru-RU" altLang="en-US" i="1" dirty="0" err="1"/>
              <a:t>Начати</a:t>
            </a:r>
            <a:r>
              <a:rPr lang="ru-RU" altLang="en-US" i="1" dirty="0"/>
              <a:t> же </a:t>
            </a:r>
            <a:r>
              <a:rPr lang="ru-RU" altLang="en-US" i="1" dirty="0" err="1"/>
              <a:t>ся</a:t>
            </a:r>
            <a:r>
              <a:rPr lang="ru-RU" altLang="en-US" i="1" dirty="0"/>
              <a:t> той песни по </a:t>
            </a:r>
            <a:r>
              <a:rPr lang="ru-RU" altLang="en-US" i="1" dirty="0" err="1"/>
              <a:t>былинамь</a:t>
            </a:r>
            <a:r>
              <a:rPr lang="ru-RU" altLang="en-US" i="1" dirty="0"/>
              <a:t> сего времени, а не по </a:t>
            </a:r>
            <a:r>
              <a:rPr lang="ru-RU" altLang="en-US" i="1" dirty="0" err="1"/>
              <a:t>замышлению</a:t>
            </a:r>
            <a:r>
              <a:rPr lang="ru-RU" altLang="en-US" i="1" dirty="0"/>
              <a:t> </a:t>
            </a:r>
            <a:r>
              <a:rPr lang="ru-RU" altLang="en-US" i="1" dirty="0" err="1"/>
              <a:t>Бояню</a:t>
            </a:r>
            <a:r>
              <a:rPr lang="ru-RU" altLang="en-US" i="1" dirty="0"/>
              <a:t>! </a:t>
            </a:r>
            <a:r>
              <a:rPr lang="ru-RU" altLang="en-US" i="1" dirty="0" err="1"/>
              <a:t>Боян</a:t>
            </a:r>
            <a:r>
              <a:rPr lang="ru-RU" altLang="en-US" i="1" dirty="0"/>
              <a:t> </a:t>
            </a:r>
            <a:r>
              <a:rPr lang="ru-RU" altLang="en-US" i="1" dirty="0" err="1"/>
              <a:t>бо</a:t>
            </a:r>
            <a:r>
              <a:rPr lang="ru-RU" altLang="en-US" i="1" dirty="0"/>
              <a:t> вещий, </a:t>
            </a:r>
            <a:r>
              <a:rPr lang="ru-RU" altLang="en-US" i="1" dirty="0" err="1"/>
              <a:t>аще</a:t>
            </a:r>
            <a:r>
              <a:rPr lang="ru-RU" altLang="en-US" i="1" dirty="0"/>
              <a:t> кому </a:t>
            </a:r>
            <a:r>
              <a:rPr lang="ru-RU" altLang="en-US" i="1" dirty="0" err="1"/>
              <a:t>хотяше</a:t>
            </a:r>
            <a:r>
              <a:rPr lang="ru-RU" altLang="en-US" i="1" dirty="0"/>
              <a:t> песнь </a:t>
            </a:r>
            <a:r>
              <a:rPr lang="ru-RU" altLang="en-US" i="1" dirty="0" err="1"/>
              <a:t>творити</a:t>
            </a:r>
            <a:r>
              <a:rPr lang="ru-RU" altLang="en-US" i="1" dirty="0"/>
              <a:t>, то </a:t>
            </a:r>
            <a:r>
              <a:rPr lang="ru-RU" altLang="en-US" i="1" dirty="0" err="1"/>
              <a:t>растекашется</a:t>
            </a:r>
            <a:r>
              <a:rPr lang="ru-RU" altLang="en-US" i="1" dirty="0"/>
              <a:t> </a:t>
            </a:r>
            <a:r>
              <a:rPr lang="ru-RU" altLang="en-US" i="1" dirty="0" err="1"/>
              <a:t>мысию</a:t>
            </a:r>
            <a:r>
              <a:rPr lang="ru-RU" altLang="en-US" i="1" dirty="0"/>
              <a:t> по древу, серым волком по земли, </a:t>
            </a:r>
            <a:r>
              <a:rPr lang="ru-RU" altLang="en-US" i="1" dirty="0" err="1"/>
              <a:t>шизым</a:t>
            </a:r>
            <a:r>
              <a:rPr lang="ru-RU" altLang="en-US" i="1" dirty="0"/>
              <a:t> орлом под </a:t>
            </a:r>
            <a:r>
              <a:rPr lang="ru-RU" altLang="en-US" i="1" dirty="0" err="1"/>
              <a:t>облакы</a:t>
            </a:r>
            <a:r>
              <a:rPr lang="ru-RU" altLang="en-US" i="1" dirty="0"/>
              <a:t>. </a:t>
            </a:r>
            <a:r>
              <a:rPr lang="ru-RU" altLang="en-US" i="1" dirty="0" err="1"/>
              <a:t>Помняшеть</a:t>
            </a:r>
            <a:r>
              <a:rPr lang="ru-RU" altLang="en-US" i="1" dirty="0"/>
              <a:t> </a:t>
            </a:r>
            <a:r>
              <a:rPr lang="ru-RU" altLang="en-US" i="1" dirty="0" err="1"/>
              <a:t>бо</a:t>
            </a:r>
            <a:r>
              <a:rPr lang="ru-RU" altLang="en-US" i="1" dirty="0"/>
              <a:t> речь первых времен усобице, - тогда </a:t>
            </a:r>
            <a:r>
              <a:rPr lang="ru-RU" altLang="en-US" i="1" dirty="0" err="1"/>
              <a:t>пущашеть</a:t>
            </a:r>
            <a:r>
              <a:rPr lang="ru-RU" altLang="en-US" i="1" dirty="0"/>
              <a:t> 10 </a:t>
            </a:r>
            <a:r>
              <a:rPr lang="ru-RU" altLang="en-US" i="1" dirty="0" err="1"/>
              <a:t>соколовь</a:t>
            </a:r>
            <a:r>
              <a:rPr lang="ru-RU" altLang="en-US" i="1" dirty="0"/>
              <a:t> на стадо лебедей; который </a:t>
            </a:r>
            <a:r>
              <a:rPr lang="ru-RU" altLang="en-US" i="1" dirty="0" err="1"/>
              <a:t>дотечаше</a:t>
            </a:r>
            <a:r>
              <a:rPr lang="ru-RU" altLang="en-US" i="1" dirty="0"/>
              <a:t>, та </a:t>
            </a:r>
            <a:r>
              <a:rPr lang="ru-RU" altLang="en-US" i="1" dirty="0" err="1"/>
              <a:t>преди</a:t>
            </a:r>
            <a:r>
              <a:rPr lang="ru-RU" altLang="en-US" i="1" dirty="0"/>
              <a:t> песнь </a:t>
            </a:r>
            <a:r>
              <a:rPr lang="ru-RU" altLang="en-US" i="1" dirty="0" err="1"/>
              <a:t>пояше</a:t>
            </a:r>
            <a:r>
              <a:rPr lang="ru-RU" altLang="en-US" i="1" dirty="0"/>
              <a:t> старому Ярославу, храброму Мстиславу, иже </a:t>
            </a:r>
            <a:r>
              <a:rPr lang="ru-RU" altLang="en-US" i="1" dirty="0" err="1"/>
              <a:t>зареза</a:t>
            </a:r>
            <a:r>
              <a:rPr lang="ru-RU" altLang="en-US" i="1" dirty="0"/>
              <a:t> </a:t>
            </a:r>
            <a:r>
              <a:rPr lang="ru-RU" altLang="en-US" i="1" dirty="0" err="1"/>
              <a:t>Редедю</a:t>
            </a:r>
            <a:r>
              <a:rPr lang="ru-RU" altLang="en-US" i="1" dirty="0"/>
              <a:t> пред </a:t>
            </a:r>
            <a:r>
              <a:rPr lang="ru-RU" altLang="en-US" i="1" dirty="0" err="1"/>
              <a:t>полкы</a:t>
            </a:r>
            <a:r>
              <a:rPr lang="ru-RU" altLang="en-US" i="1" dirty="0"/>
              <a:t> </a:t>
            </a:r>
            <a:r>
              <a:rPr lang="ru-RU" altLang="en-US" i="1" dirty="0" err="1"/>
              <a:t>касожьскыми</a:t>
            </a:r>
            <a:r>
              <a:rPr lang="ru-RU" altLang="en-US" i="1" dirty="0"/>
              <a:t>, красному </a:t>
            </a:r>
            <a:r>
              <a:rPr lang="ru-RU" altLang="en-US" i="1" dirty="0" err="1"/>
              <a:t>Романови</a:t>
            </a:r>
            <a:r>
              <a:rPr lang="ru-RU" altLang="en-US" i="1" dirty="0"/>
              <a:t> </a:t>
            </a:r>
            <a:r>
              <a:rPr lang="ru-RU" altLang="en-US" i="1" dirty="0" err="1"/>
              <a:t>Святославличю</a:t>
            </a:r>
            <a:r>
              <a:rPr lang="ru-RU" altLang="en-US" i="1" dirty="0"/>
              <a:t>. </a:t>
            </a:r>
            <a:r>
              <a:rPr lang="ru-RU" altLang="en-US" i="1" dirty="0" err="1"/>
              <a:t>Боян</a:t>
            </a:r>
            <a:r>
              <a:rPr lang="ru-RU" altLang="en-US" i="1" dirty="0"/>
              <a:t> же, </a:t>
            </a:r>
            <a:r>
              <a:rPr lang="ru-RU" altLang="en-US" i="1" dirty="0" err="1"/>
              <a:t>братие</a:t>
            </a:r>
            <a:r>
              <a:rPr lang="ru-RU" altLang="en-US" i="1" dirty="0"/>
              <a:t>, не 10 </a:t>
            </a:r>
            <a:r>
              <a:rPr lang="ru-RU" altLang="en-US" i="1" dirty="0" err="1"/>
              <a:t>соколовь</a:t>
            </a:r>
            <a:r>
              <a:rPr lang="ru-RU" altLang="en-US" i="1" dirty="0"/>
              <a:t> на стадо лебедей </a:t>
            </a:r>
            <a:r>
              <a:rPr lang="ru-RU" altLang="en-US" i="1" dirty="0" err="1"/>
              <a:t>пущаше</a:t>
            </a:r>
            <a:r>
              <a:rPr lang="ru-RU" altLang="en-US" i="1" dirty="0"/>
              <a:t>, но своя </a:t>
            </a:r>
            <a:r>
              <a:rPr lang="ru-RU" altLang="en-US" i="1" dirty="0" err="1"/>
              <a:t>вещиа</a:t>
            </a:r>
            <a:r>
              <a:rPr lang="ru-RU" altLang="en-US" i="1" dirty="0"/>
              <a:t> персты на живая струны </a:t>
            </a:r>
            <a:r>
              <a:rPr lang="ru-RU" altLang="en-US" i="1" dirty="0" err="1"/>
              <a:t>воскладаше</a:t>
            </a:r>
            <a:r>
              <a:rPr lang="ru-RU" altLang="en-US" i="1" dirty="0"/>
              <a:t>; они же сами князем славу </a:t>
            </a:r>
            <a:r>
              <a:rPr lang="ru-RU" altLang="en-US" i="1" dirty="0" err="1"/>
              <a:t>рокотаху</a:t>
            </a:r>
            <a:r>
              <a:rPr lang="ru-RU" altLang="en-US" i="1" dirty="0"/>
              <a:t>.</a:t>
            </a:r>
            <a:endParaRPr lang="en-US" altLang="en-US" i="1" dirty="0"/>
          </a:p>
          <a:p>
            <a:pPr eaLnBrk="1" hangingPunct="1"/>
            <a:r>
              <a:rPr lang="ru-RU" altLang="en-US" dirty="0"/>
              <a:t>		- Слово о полку Игореве</a:t>
            </a:r>
            <a:endParaRPr lang="en-US" altLang="en-US" dirty="0"/>
          </a:p>
        </p:txBody>
      </p:sp>
    </p:spTree>
    <p:extLst>
      <p:ext uri="{BB962C8B-B14F-4D97-AF65-F5344CB8AC3E}">
        <p14:creationId xmlns:p14="http://schemas.microsoft.com/office/powerpoint/2010/main" val="18181986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27" tIns="48663" rIns="97327" bIns="48663" anchor="b"/>
          <a:lstStyle/>
          <a:p>
            <a:pPr algn="r" defTabSz="974725"/>
            <a:fld id="{F716E70F-4A56-4D8D-B0AC-F9D9594D41F9}" type="slidenum">
              <a:rPr lang="en-US" altLang="en-US" sz="1300"/>
              <a:pPr algn="r" defTabSz="974725"/>
              <a:t>72</a:t>
            </a:fld>
            <a:endParaRPr lang="en-US" altLang="en-US" sz="130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p:spPr>
        <p:txBody>
          <a:bodyPr lIns="97327" tIns="48663" rIns="97327" bIns="48663"/>
          <a:lstStyle/>
          <a:p>
            <a:pPr eaLnBrk="1" hangingPunct="1"/>
            <a:r>
              <a:rPr lang="ru-RU" altLang="en-US" dirty="0">
                <a:latin typeface="Arial" pitchFamily="34" charset="0"/>
              </a:rPr>
              <a:t>Не былинам и не басням следуют в своём изложении событий святые апостолы, авторы новозаветных текстов, а личному свидетельству! </a:t>
            </a:r>
          </a:p>
          <a:p>
            <a:pPr eaLnBrk="1" hangingPunct="1"/>
            <a:endParaRPr lang="ru-RU" altLang="en-US" dirty="0">
              <a:latin typeface="Arial" pitchFamily="34" charset="0"/>
            </a:endParaRPr>
          </a:p>
          <a:p>
            <a:pPr>
              <a:lnSpc>
                <a:spcPct val="110000"/>
              </a:lnSpc>
              <a:spcBef>
                <a:spcPct val="50000"/>
              </a:spcBef>
            </a:pPr>
            <a:r>
              <a:rPr lang="ru-RU" altLang="en-US" i="1" dirty="0">
                <a:solidFill>
                  <a:srgbClr val="FFD60E"/>
                </a:solidFill>
                <a:latin typeface="Arial" pitchFamily="34" charset="0"/>
              </a:rPr>
              <a:t>«</a:t>
            </a:r>
            <a:r>
              <a:rPr lang="ru-RU" altLang="en-US" i="1" dirty="0">
                <a:solidFill>
                  <a:srgbClr val="FFD70E"/>
                </a:solidFill>
                <a:latin typeface="Arial" pitchFamily="34" charset="0"/>
              </a:rPr>
              <a:t>Ибо мы возвестили вам силу и пришествие Господа нашего Иисуса Христа, не хитросплетенным басням </a:t>
            </a:r>
            <a:r>
              <a:rPr lang="ru-RU" altLang="en-US" i="1" dirty="0" err="1">
                <a:solidFill>
                  <a:srgbClr val="FFD70E"/>
                </a:solidFill>
                <a:latin typeface="Arial" pitchFamily="34" charset="0"/>
              </a:rPr>
              <a:t>последуя</a:t>
            </a:r>
            <a:r>
              <a:rPr lang="ru-RU" altLang="en-US" i="1" dirty="0">
                <a:solidFill>
                  <a:srgbClr val="FFD70E"/>
                </a:solidFill>
                <a:latin typeface="Arial" pitchFamily="34" charset="0"/>
              </a:rPr>
              <a:t>, но быв очевидцами Его величия»</a:t>
            </a:r>
            <a:r>
              <a:rPr lang="en-US" altLang="en-US" i="1" dirty="0">
                <a:solidFill>
                  <a:srgbClr val="FFD70E"/>
                </a:solidFill>
                <a:latin typeface="Arial" pitchFamily="34" charset="0"/>
              </a:rPr>
              <a:t>.</a:t>
            </a:r>
            <a:endParaRPr lang="ru-RU" altLang="en-US" i="1" dirty="0">
              <a:solidFill>
                <a:srgbClr val="FFD70E"/>
              </a:solidFill>
              <a:latin typeface="Arial" pitchFamily="34" charset="0"/>
            </a:endParaRPr>
          </a:p>
          <a:p>
            <a:pPr algn="ctr">
              <a:spcBef>
                <a:spcPct val="50000"/>
              </a:spcBef>
            </a:pPr>
            <a:r>
              <a:rPr lang="ru-RU" altLang="en-US" dirty="0">
                <a:solidFill>
                  <a:schemeClr val="bg1"/>
                </a:solidFill>
                <a:latin typeface="Arial" pitchFamily="34" charset="0"/>
              </a:rPr>
              <a:t>– 2-е Послание св. Апостола</a:t>
            </a:r>
            <a:r>
              <a:rPr lang="en-US" altLang="en-US" dirty="0">
                <a:solidFill>
                  <a:schemeClr val="bg1"/>
                </a:solidFill>
                <a:latin typeface="Arial" pitchFamily="34" charset="0"/>
              </a:rPr>
              <a:t> </a:t>
            </a:r>
            <a:r>
              <a:rPr lang="ru-RU" altLang="en-US" dirty="0">
                <a:solidFill>
                  <a:schemeClr val="bg1"/>
                </a:solidFill>
                <a:latin typeface="Arial" pitchFamily="34" charset="0"/>
              </a:rPr>
              <a:t>Петра 1:16</a:t>
            </a:r>
            <a:endParaRPr lang="en-US" altLang="en-US" dirty="0">
              <a:solidFill>
                <a:schemeClr val="bg1"/>
              </a:solidFill>
              <a:latin typeface="Arial" pitchFamily="34" charset="0"/>
            </a:endParaRPr>
          </a:p>
          <a:p>
            <a:pPr>
              <a:lnSpc>
                <a:spcPct val="110000"/>
              </a:lnSpc>
              <a:spcBef>
                <a:spcPct val="50000"/>
              </a:spcBef>
            </a:pPr>
            <a:endParaRPr lang="en-US" altLang="en-US" dirty="0">
              <a:solidFill>
                <a:srgbClr val="FFD70E"/>
              </a:solidFill>
              <a:latin typeface="Arial" pitchFamily="34" charset="0"/>
            </a:endParaRPr>
          </a:p>
          <a:p>
            <a:pPr eaLnBrk="1" hangingPunct="1"/>
            <a:endParaRPr lang="ru-RU" altLang="en-US" dirty="0">
              <a:latin typeface="Arial" pitchFamily="34" charset="0"/>
            </a:endParaRPr>
          </a:p>
        </p:txBody>
      </p:sp>
    </p:spTree>
    <p:extLst>
      <p:ext uri="{BB962C8B-B14F-4D97-AF65-F5344CB8AC3E}">
        <p14:creationId xmlns:p14="http://schemas.microsoft.com/office/powerpoint/2010/main" val="263796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a:ln>
            <a:miter lim="800000"/>
            <a:headEnd/>
            <a:tailEnd/>
          </a:ln>
        </p:spPr>
        <p:txBody>
          <a:bodyPr/>
          <a:lstStyle/>
          <a:p>
            <a:fld id="{E550622C-997F-4231-9877-90C69020867D}" type="slidenum">
              <a:rPr lang="en-US" altLang="en-US" smtClean="0"/>
              <a:pPr/>
              <a:t>10</a:t>
            </a:fld>
            <a:endParaRPr lang="en-US" alt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23367030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a:ln>
            <a:miter lim="800000"/>
            <a:headEnd/>
            <a:tailEnd/>
          </a:ln>
        </p:spPr>
        <p:txBody>
          <a:bodyPr/>
          <a:lstStyle/>
          <a:p>
            <a:fld id="{F2C04A95-088B-447C-A455-C372F7ECDD84}" type="slidenum">
              <a:rPr lang="en-US" altLang="en-US" smtClean="0"/>
              <a:pPr/>
              <a:t>73</a:t>
            </a:fld>
            <a:endParaRPr lang="en-US" altLang="en-US"/>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p:spPr>
        <p:txBody>
          <a:bodyPr/>
          <a:lstStyle/>
          <a:p>
            <a:pPr eaLnBrk="1" hangingPunct="1"/>
            <a:r>
              <a:rPr lang="ru-RU" altLang="en-US" dirty="0"/>
              <a:t>Сколько раз, например, слышны были обвинения Евангелия в его, якобы, неисторичности на том основании, что имя одного из центральных действующих лиц его повествования – прокуратора Иудеи Понтия Пилата (</a:t>
            </a:r>
            <a:r>
              <a:rPr lang="ru-RU" altLang="en-US" dirty="0">
                <a:latin typeface="Arial" pitchFamily="34" charset="0"/>
              </a:rPr>
              <a:t>вышедшего</a:t>
            </a:r>
            <a:r>
              <a:rPr lang="ru-RU" altLang="en-US" dirty="0"/>
              <a:t>, как мы помним, </a:t>
            </a:r>
            <a:r>
              <a:rPr lang="ru-RU" altLang="en-US" dirty="0">
                <a:latin typeface="Arial" pitchFamily="34" charset="0"/>
              </a:rPr>
              <a:t>ранним утром </a:t>
            </a:r>
            <a:r>
              <a:rPr lang="ru-RU" altLang="en-US" dirty="0"/>
              <a:t>четырнадцатого числа весеннего месяца нисана в крыт</a:t>
            </a:r>
            <a:r>
              <a:rPr lang="ru-RU" altLang="en-US" dirty="0">
                <a:latin typeface="Arial" pitchFamily="34" charset="0"/>
              </a:rPr>
              <a:t>ую</a:t>
            </a:r>
            <a:r>
              <a:rPr lang="ru-RU" altLang="en-US" dirty="0"/>
              <a:t> колоннад</a:t>
            </a:r>
            <a:r>
              <a:rPr lang="ru-RU" altLang="en-US" dirty="0">
                <a:latin typeface="Arial" pitchFamily="34" charset="0"/>
              </a:rPr>
              <a:t>у</a:t>
            </a:r>
            <a:r>
              <a:rPr lang="ru-RU" altLang="en-US" dirty="0"/>
              <a:t> </a:t>
            </a:r>
            <a:r>
              <a:rPr lang="en-US" altLang="en-US" dirty="0" err="1"/>
              <a:t>между</a:t>
            </a:r>
            <a:r>
              <a:rPr lang="en-US" altLang="en-US" dirty="0"/>
              <a:t> </a:t>
            </a:r>
            <a:r>
              <a:rPr lang="en-US" altLang="en-US" dirty="0" err="1"/>
              <a:t>двумя</a:t>
            </a:r>
            <a:r>
              <a:rPr lang="en-US" altLang="en-US" dirty="0"/>
              <a:t> </a:t>
            </a:r>
            <a:r>
              <a:rPr lang="en-US" altLang="en-US" dirty="0" err="1"/>
              <a:t>крыльями</a:t>
            </a:r>
            <a:r>
              <a:rPr lang="ru-RU" altLang="en-US" dirty="0"/>
              <a:t> дворца Ирода Великого</a:t>
            </a:r>
            <a:r>
              <a:rPr lang="ru-RU" altLang="en-US" dirty="0">
                <a:latin typeface="Arial" pitchFamily="34" charset="0"/>
              </a:rPr>
              <a:t> </a:t>
            </a:r>
            <a:r>
              <a:rPr lang="ru-RU" altLang="en-US" dirty="0"/>
              <a:t>– М.А. Булгаков, «Мастер и Маргарита»). Его имя ни в одном источнике безотносительно к суду над Христом не упоминается. Действительно, скандал! Уж не вымышленный ли это персонаж? Как же нам с ним поступить?</a:t>
            </a:r>
          </a:p>
          <a:p>
            <a:pPr eaLnBrk="1" hangingPunct="1"/>
            <a:endParaRPr lang="ru-RU" altLang="en-US" dirty="0"/>
          </a:p>
          <a:p>
            <a:pPr eaLnBrk="1" hangingPunct="1"/>
            <a:r>
              <a:rPr lang="ru-RU" altLang="en-US" dirty="0"/>
              <a:t>Николай Николаевич Ге, </a:t>
            </a:r>
            <a:r>
              <a:rPr lang="ru-RU" altLang="en-US" i="1" dirty="0"/>
              <a:t>Что есть истина? </a:t>
            </a:r>
            <a:r>
              <a:rPr lang="ru-RU" altLang="en-US" dirty="0"/>
              <a:t>(1890), холст, масло. Третьяковская Галерея, Москва</a:t>
            </a:r>
            <a:endParaRPr lang="en-US" altLang="en-US" dirty="0"/>
          </a:p>
          <a:p>
            <a:pPr eaLnBrk="1" hangingPunct="1"/>
            <a:endParaRPr lang="ru-RU" altLang="en-US" dirty="0"/>
          </a:p>
        </p:txBody>
      </p:sp>
    </p:spTree>
    <p:extLst>
      <p:ext uri="{BB962C8B-B14F-4D97-AF65-F5344CB8AC3E}">
        <p14:creationId xmlns:p14="http://schemas.microsoft.com/office/powerpoint/2010/main" val="4588584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a:ln>
            <a:miter lim="800000"/>
            <a:headEnd/>
            <a:tailEnd/>
          </a:ln>
        </p:spPr>
        <p:txBody>
          <a:bodyPr/>
          <a:lstStyle/>
          <a:p>
            <a:fld id="{511C21A9-C31C-4B6B-B5FA-420066C99DCB}" type="slidenum">
              <a:rPr lang="en-US" altLang="en-US" smtClean="0"/>
              <a:pPr/>
              <a:t>74</a:t>
            </a:fld>
            <a:endParaRPr lang="en-US" altLang="en-US"/>
          </a:p>
        </p:txBody>
      </p:sp>
      <p:sp>
        <p:nvSpPr>
          <p:cNvPr id="483331" name="Rectangle 2"/>
          <p:cNvSpPr>
            <a:spLocks noGrp="1" noRot="1" noChangeAspect="1" noChangeArrowheads="1" noTextEdit="1"/>
          </p:cNvSpPr>
          <p:nvPr>
            <p:ph type="sldImg"/>
          </p:nvPr>
        </p:nvSpPr>
        <p:spPr>
          <a:ln/>
        </p:spPr>
      </p:sp>
      <p:sp>
        <p:nvSpPr>
          <p:cNvPr id="483332" name="Rectangle 3"/>
          <p:cNvSpPr>
            <a:spLocks noGrp="1" noChangeArrowheads="1"/>
          </p:cNvSpPr>
          <p:nvPr>
            <p:ph type="body" idx="1"/>
          </p:nvPr>
        </p:nvSpPr>
        <p:spPr>
          <a:noFill/>
        </p:spPr>
        <p:txBody>
          <a:bodyPr/>
          <a:lstStyle/>
          <a:p>
            <a:pPr eaLnBrk="1" hangingPunct="1">
              <a:buFontTx/>
              <a:buChar char="•"/>
            </a:pPr>
            <a:r>
              <a:rPr lang="ru-RU" altLang="en-US" dirty="0"/>
              <a:t>По мнению археолога Миллара Бюрроуза следует вооружиться заступом и пожаловать на раскопки. Впрочем, самому копать не обязательно – достаточно открыть журнал «Обзор Библейской Археологии» </a:t>
            </a:r>
            <a:r>
              <a:rPr lang="en-US" altLang="en-US" dirty="0"/>
              <a:t>(BAR)</a:t>
            </a:r>
            <a:r>
              <a:rPr lang="ru-RU" altLang="en-US" dirty="0"/>
              <a:t>, печатающий материалы археологов, занимающихся этим периодом истории, в т.ч., мусульман, иудеев, христиан, атеистов. </a:t>
            </a:r>
          </a:p>
          <a:p>
            <a:pPr eaLnBrk="1" hangingPunct="1">
              <a:buFontTx/>
              <a:buChar char="•"/>
            </a:pPr>
            <a:r>
              <a:rPr lang="ru-RU" altLang="en-US" dirty="0"/>
              <a:t>Согласно этому уважаемому среди историков изданию, в городе Кесария</a:t>
            </a:r>
            <a:r>
              <a:rPr lang="en-US" altLang="en-US" dirty="0"/>
              <a:t> </a:t>
            </a:r>
            <a:r>
              <a:rPr lang="ru-RU" altLang="en-US" dirty="0"/>
              <a:t>Маритима</a:t>
            </a:r>
            <a:r>
              <a:rPr lang="ru-RU" altLang="en-US" baseline="0" dirty="0"/>
              <a:t> (т.е., «приморская»)</a:t>
            </a:r>
            <a:r>
              <a:rPr lang="ru-RU" altLang="en-US" dirty="0"/>
              <a:t>, построенном царём Иродом для иудеев, но несуществующем ныне, был при раскопках найден камень с высеченной на нём надписью: </a:t>
            </a:r>
          </a:p>
          <a:p>
            <a:pPr eaLnBrk="1" hangingPunct="1"/>
            <a:endParaRPr lang="ru-RU" altLang="en-US" dirty="0"/>
          </a:p>
          <a:p>
            <a:pPr eaLnBrk="1" hangingPunct="1"/>
            <a:r>
              <a:rPr lang="ru-RU" altLang="en-US" dirty="0"/>
              <a:t>***</a:t>
            </a:r>
          </a:p>
          <a:p>
            <a:pPr eaLnBrk="1" hangingPunct="1"/>
            <a:r>
              <a:rPr lang="ru-RU" altLang="en-US" dirty="0"/>
              <a:t>«Сохранилась всего одна надпись, где упомянуто имя Пилата. Она была найдена в 1961 г. итальянскими археологами при раскопках театра в Кесарии. Каменная плита с остатками надписи была использована при его ремонте. Отчетливо видны конечные части трех строк:</a:t>
            </a:r>
          </a:p>
          <a:p>
            <a:pPr eaLnBrk="1" hangingPunct="1"/>
            <a:r>
              <a:rPr lang="ru-RU" altLang="en-US" dirty="0"/>
              <a:t>]</a:t>
            </a:r>
            <a:r>
              <a:rPr lang="en-US" altLang="en-US" dirty="0"/>
              <a:t>S</a:t>
            </a:r>
            <a:r>
              <a:rPr lang="ru-RU" altLang="en-US" dirty="0"/>
              <a:t> </a:t>
            </a:r>
            <a:r>
              <a:rPr lang="en-US" altLang="en-US" dirty="0" err="1"/>
              <a:t>TIBERIEVM</a:t>
            </a:r>
            <a:endParaRPr lang="en-US" altLang="en-US" dirty="0"/>
          </a:p>
          <a:p>
            <a:pPr eaLnBrk="1" hangingPunct="1"/>
            <a:r>
              <a:rPr lang="en-US" altLang="en-US" dirty="0" err="1"/>
              <a:t>PON</a:t>
            </a:r>
            <a:r>
              <a:rPr lang="ru-RU" altLang="en-US" dirty="0"/>
              <a:t>]</a:t>
            </a:r>
            <a:r>
              <a:rPr lang="en-US" altLang="en-US" dirty="0" err="1"/>
              <a:t>TIVS</a:t>
            </a:r>
            <a:r>
              <a:rPr lang="ru-RU" altLang="en-US" dirty="0"/>
              <a:t> </a:t>
            </a:r>
            <a:r>
              <a:rPr lang="en-US" altLang="en-US" dirty="0" err="1"/>
              <a:t>PILATVS</a:t>
            </a:r>
            <a:endParaRPr lang="en-US" altLang="en-US" dirty="0"/>
          </a:p>
          <a:p>
            <a:pPr eaLnBrk="1" hangingPunct="1"/>
            <a:r>
              <a:rPr lang="en-US" altLang="en-US" dirty="0" err="1"/>
              <a:t>PRAEF</a:t>
            </a:r>
            <a:r>
              <a:rPr lang="ru-RU" altLang="en-US" dirty="0"/>
              <a:t>]</a:t>
            </a:r>
            <a:r>
              <a:rPr lang="en-US" altLang="en-US" dirty="0" err="1"/>
              <a:t>ECTVS</a:t>
            </a:r>
            <a:r>
              <a:rPr lang="ru-RU" altLang="en-US" dirty="0"/>
              <a:t> </a:t>
            </a:r>
            <a:r>
              <a:rPr lang="en-US" altLang="en-US" dirty="0" err="1"/>
              <a:t>IVD</a:t>
            </a:r>
            <a:r>
              <a:rPr lang="ru-RU" altLang="en-US" dirty="0"/>
              <a:t>[</a:t>
            </a:r>
            <a:r>
              <a:rPr lang="en-US" altLang="en-US" dirty="0"/>
              <a:t>EA</a:t>
            </a:r>
            <a:r>
              <a:rPr lang="ru-RU" altLang="en-US" dirty="0"/>
              <a:t>]</a:t>
            </a:r>
            <a:r>
              <a:rPr lang="en-US" altLang="en-US" dirty="0"/>
              <a:t>E</a:t>
            </a:r>
          </a:p>
          <a:p>
            <a:pPr eaLnBrk="1" hangingPunct="1"/>
            <a:r>
              <a:rPr lang="en-US" altLang="en-US" dirty="0" err="1"/>
              <a:t>Tiberieum</a:t>
            </a:r>
            <a:r>
              <a:rPr lang="ru-RU" altLang="en-US" dirty="0"/>
              <a:t> в первой строке - очевидно, храм в честь императора Тиберия, построенный при Пилате, чему, собственно, и посвящена надпись. В настоящее время ее можно видеть в Музее Израиля в Иерусалиме».</a:t>
            </a:r>
            <a:r>
              <a:rPr lang="en-US" altLang="en-US" i="1" dirty="0" err="1"/>
              <a:t>Библейская</a:t>
            </a:r>
            <a:r>
              <a:rPr lang="en-US" altLang="en-US" i="1" dirty="0"/>
              <a:t> </a:t>
            </a:r>
            <a:r>
              <a:rPr lang="en-US" altLang="en-US" i="1" dirty="0" err="1"/>
              <a:t>Археология</a:t>
            </a:r>
            <a:r>
              <a:rPr lang="en-US" altLang="en-US" dirty="0"/>
              <a:t>.</a:t>
            </a:r>
            <a:r>
              <a:rPr lang="ru-RU" altLang="en-US" dirty="0"/>
              <a:t> </a:t>
            </a:r>
            <a:r>
              <a:rPr lang="en-US" altLang="en-US" dirty="0"/>
              <a:t>G. Ernest Wright</a:t>
            </a:r>
            <a:r>
              <a:rPr lang="ru-RU" altLang="en-US" dirty="0"/>
              <a:t> </a:t>
            </a:r>
            <a:r>
              <a:rPr lang="en-US" altLang="en-US" dirty="0"/>
              <a:t>(Biblical Archaeology, Philadelphia, 196</a:t>
            </a:r>
            <a:r>
              <a:rPr lang="ru-RU" altLang="en-US" dirty="0"/>
              <a:t>2</a:t>
            </a:r>
            <a:r>
              <a:rPr lang="en-US" altLang="en-US" dirty="0"/>
              <a:t>)</a:t>
            </a:r>
            <a:r>
              <a:rPr lang="ru-RU" altLang="en-US" dirty="0"/>
              <a:t> </a:t>
            </a:r>
            <a:r>
              <a:rPr lang="en-US" altLang="en-US" dirty="0" err="1"/>
              <a:t>пер</a:t>
            </a:r>
            <a:r>
              <a:rPr lang="ru-RU" altLang="en-US" dirty="0"/>
              <a:t>.</a:t>
            </a:r>
            <a:r>
              <a:rPr lang="en-US" altLang="en-US" dirty="0"/>
              <a:t> с </a:t>
            </a:r>
            <a:r>
              <a:rPr lang="en-US" altLang="en-US" dirty="0" err="1"/>
              <a:t>английского</a:t>
            </a:r>
            <a:r>
              <a:rPr lang="en-US" altLang="en-US" dirty="0"/>
              <a:t> А. </a:t>
            </a:r>
            <a:r>
              <a:rPr lang="en-US" altLang="en-US" dirty="0" err="1"/>
              <a:t>Чех</a:t>
            </a:r>
            <a:r>
              <a:rPr lang="ru-RU" altLang="en-US" dirty="0"/>
              <a:t>,</a:t>
            </a:r>
            <a:r>
              <a:rPr lang="en-US" altLang="en-US" dirty="0"/>
              <a:t> </a:t>
            </a:r>
            <a:r>
              <a:rPr lang="en-US" altLang="en-US" dirty="0" err="1"/>
              <a:t>http://enoth.narod.ru/Bible/Wright_09.htm</a:t>
            </a:r>
            <a:r>
              <a:rPr lang="ru-RU" altLang="en-US" dirty="0"/>
              <a:t> </a:t>
            </a:r>
          </a:p>
          <a:p>
            <a:pPr eaLnBrk="1" hangingPunct="1"/>
            <a:endParaRPr lang="ru-RU" altLang="en-US" dirty="0"/>
          </a:p>
          <a:p>
            <a:pPr eaLnBrk="1" hangingPunct="1"/>
            <a:r>
              <a:rPr lang="ru-RU" altLang="en-US" dirty="0"/>
              <a:t>См. т.ж.: Библейская археология, Прот. Ростислав Снегирёв, М. 2007, стр. 396</a:t>
            </a:r>
            <a:endParaRPr lang="en-US" altLang="en-US" dirty="0"/>
          </a:p>
          <a:p>
            <a:pPr eaLnBrk="1" hangingPunct="1"/>
            <a:endParaRPr lang="en-US" altLang="en-US" dirty="0"/>
          </a:p>
        </p:txBody>
      </p:sp>
    </p:spTree>
    <p:extLst>
      <p:ext uri="{BB962C8B-B14F-4D97-AF65-F5344CB8AC3E}">
        <p14:creationId xmlns:p14="http://schemas.microsoft.com/office/powerpoint/2010/main" val="18309803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a:ln>
            <a:miter lim="800000"/>
            <a:headEnd/>
            <a:tailEnd/>
          </a:ln>
        </p:spPr>
        <p:txBody>
          <a:bodyPr/>
          <a:lstStyle/>
          <a:p>
            <a:fld id="{827535F3-AF61-484E-934B-524992EA2315}" type="slidenum">
              <a:rPr lang="en-US" altLang="en-US" smtClean="0"/>
              <a:pPr/>
              <a:t>75</a:t>
            </a:fld>
            <a:endParaRPr lang="en-US" altLang="en-US"/>
          </a:p>
        </p:txBody>
      </p:sp>
      <p:sp>
        <p:nvSpPr>
          <p:cNvPr id="484355" name="Rectangle 2"/>
          <p:cNvSpPr>
            <a:spLocks noGrp="1" noRot="1" noChangeAspect="1" noChangeArrowheads="1" noTextEdit="1"/>
          </p:cNvSpPr>
          <p:nvPr>
            <p:ph type="sldImg"/>
          </p:nvPr>
        </p:nvSpPr>
        <p:spPr>
          <a:ln/>
        </p:spPr>
      </p:sp>
      <p:sp>
        <p:nvSpPr>
          <p:cNvPr id="484356" name="Rectangle 3"/>
          <p:cNvSpPr>
            <a:spLocks noGrp="1" noChangeArrowheads="1"/>
          </p:cNvSpPr>
          <p:nvPr>
            <p:ph type="body" idx="1"/>
          </p:nvPr>
        </p:nvSpPr>
        <p:spPr>
          <a:noFill/>
        </p:spPr>
        <p:txBody>
          <a:bodyPr/>
          <a:lstStyle/>
          <a:p>
            <a:pPr eaLnBrk="1" hangingPunct="1"/>
            <a:r>
              <a:rPr lang="ru-RU" altLang="en-US" dirty="0"/>
              <a:t>«</a:t>
            </a:r>
            <a:r>
              <a:rPr lang="ru-RU" altLang="en-US" i="1" dirty="0"/>
              <a:t>Понтий Пилат, наместник в Иудее, посвятил народу Кесарии храм в честь Тиберия</a:t>
            </a:r>
            <a:r>
              <a:rPr lang="ru-RU" altLang="en-US" dirty="0"/>
              <a:t>». </a:t>
            </a:r>
          </a:p>
          <a:p>
            <a:pPr eaLnBrk="1" hangingPunct="1">
              <a:buFontTx/>
              <a:buChar char="•"/>
            </a:pPr>
            <a:r>
              <a:rPr lang="ru-RU" altLang="en-US" dirty="0"/>
              <a:t>Вот уж, поистине, коли люди не воздают славы Господу, то «камни возопиют» (</a:t>
            </a:r>
            <a:r>
              <a:rPr lang="en-US" altLang="en-US" dirty="0" err="1"/>
              <a:t>Лук</a:t>
            </a:r>
            <a:r>
              <a:rPr lang="ru-RU" altLang="en-US" dirty="0"/>
              <a:t>. </a:t>
            </a:r>
            <a:r>
              <a:rPr lang="en-US" altLang="en-US" dirty="0"/>
              <a:t>19</a:t>
            </a:r>
            <a:r>
              <a:rPr lang="ru-RU" altLang="en-US" dirty="0"/>
              <a:t>:</a:t>
            </a:r>
            <a:r>
              <a:rPr lang="en-US" altLang="en-US" dirty="0"/>
              <a:t>39</a:t>
            </a:r>
            <a:r>
              <a:rPr lang="ru-RU" altLang="en-US" dirty="0"/>
              <a:t>-</a:t>
            </a:r>
            <a:r>
              <a:rPr lang="en-US" altLang="en-US" dirty="0"/>
              <a:t>40</a:t>
            </a:r>
            <a:r>
              <a:rPr lang="ru-RU" altLang="en-US" dirty="0"/>
              <a:t>), свидетельствуя об истинности Его слова! </a:t>
            </a:r>
          </a:p>
        </p:txBody>
      </p:sp>
    </p:spTree>
    <p:extLst>
      <p:ext uri="{BB962C8B-B14F-4D97-AF65-F5344CB8AC3E}">
        <p14:creationId xmlns:p14="http://schemas.microsoft.com/office/powerpoint/2010/main" val="21867047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a:ln>
            <a:miter lim="800000"/>
            <a:headEnd/>
            <a:tailEnd/>
          </a:ln>
        </p:spPr>
        <p:txBody>
          <a:bodyPr/>
          <a:lstStyle/>
          <a:p>
            <a:fld id="{652590D6-6ACB-471F-A324-0B34170BA695}" type="slidenum">
              <a:rPr lang="en-US" altLang="en-US" smtClean="0"/>
              <a:pPr/>
              <a:t>76</a:t>
            </a:fld>
            <a:endParaRPr lang="en-US" altLang="en-US"/>
          </a:p>
        </p:txBody>
      </p:sp>
      <p:sp>
        <p:nvSpPr>
          <p:cNvPr id="485379" name="Rectangle 2"/>
          <p:cNvSpPr>
            <a:spLocks noGrp="1" noRot="1" noChangeAspect="1" noChangeArrowheads="1" noTextEdit="1"/>
          </p:cNvSpPr>
          <p:nvPr>
            <p:ph type="sldImg"/>
          </p:nvPr>
        </p:nvSpPr>
        <p:spPr>
          <a:ln/>
        </p:spPr>
      </p:sp>
      <p:sp>
        <p:nvSpPr>
          <p:cNvPr id="485380" name="Rectangle 3"/>
          <p:cNvSpPr>
            <a:spLocks noGrp="1" noChangeArrowheads="1"/>
          </p:cNvSpPr>
          <p:nvPr>
            <p:ph type="body" idx="1"/>
          </p:nvPr>
        </p:nvSpPr>
        <p:spPr>
          <a:noFill/>
        </p:spPr>
        <p:txBody>
          <a:bodyPr/>
          <a:lstStyle/>
          <a:p>
            <a:pPr eaLnBrk="1" hangingPunct="1"/>
            <a:endParaRPr lang="ru-RU" altLang="en-US" dirty="0"/>
          </a:p>
        </p:txBody>
      </p:sp>
    </p:spTree>
    <p:extLst>
      <p:ext uri="{BB962C8B-B14F-4D97-AF65-F5344CB8AC3E}">
        <p14:creationId xmlns:p14="http://schemas.microsoft.com/office/powerpoint/2010/main" val="33709149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a:ln>
            <a:miter lim="800000"/>
            <a:headEnd/>
            <a:tailEnd/>
          </a:ln>
        </p:spPr>
        <p:txBody>
          <a:bodyPr/>
          <a:lstStyle/>
          <a:p>
            <a:fld id="{09478D8C-8734-4382-9C22-8A28B7410046}" type="slidenum">
              <a:rPr lang="en-US" altLang="en-US" smtClean="0"/>
              <a:pPr/>
              <a:t>77</a:t>
            </a:fld>
            <a:endParaRPr lang="en-US" altLang="en-US"/>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noFill/>
        </p:spPr>
        <p:txBody>
          <a:bodyPr/>
          <a:lstStyle/>
          <a:p>
            <a:pPr eaLnBrk="1" hangingPunct="1">
              <a:buFontTx/>
              <a:buChar char="•"/>
            </a:pPr>
            <a:r>
              <a:rPr lang="ru-RU" altLang="en-US" dirty="0"/>
              <a:t>Представьте изумление археологов, когда на одном из них они прочли имя своего старинного знакомца – священника </a:t>
            </a:r>
            <a:r>
              <a:rPr lang="ru-RU" altLang="en-US" dirty="0" err="1"/>
              <a:t>Каиафы</a:t>
            </a:r>
            <a:r>
              <a:rPr lang="ru-RU" altLang="en-US" dirty="0"/>
              <a:t>, председательствовавшего на суде над Христом. </a:t>
            </a:r>
            <a:endParaRPr lang="en-US" altLang="en-US" dirty="0"/>
          </a:p>
          <a:p>
            <a:pPr eaLnBrk="1" hangingPunct="1">
              <a:buFontTx/>
              <a:buChar char="•"/>
            </a:pPr>
            <a:r>
              <a:rPr lang="ru-RU" altLang="en-US" dirty="0"/>
              <a:t>Евангелист Лука ведь мог бы и не упомянуть его имени, и тогда у историков могли возникнуть вполне законные основания подозревать его в вымысле и подделке. Но ведь упомянул же. Археологи могли бы и не найти </a:t>
            </a:r>
            <a:r>
              <a:rPr lang="ru-RU" altLang="en-US" dirty="0" err="1"/>
              <a:t>оссуария</a:t>
            </a:r>
            <a:r>
              <a:rPr lang="ru-RU" altLang="en-US" dirty="0"/>
              <a:t> </a:t>
            </a:r>
            <a:r>
              <a:rPr lang="ru-RU" altLang="en-US" dirty="0" err="1"/>
              <a:t>Каиафы</a:t>
            </a:r>
            <a:r>
              <a:rPr lang="ru-RU" altLang="en-US" dirty="0"/>
              <a:t>, и тогда </a:t>
            </a:r>
            <a:r>
              <a:rPr lang="ru-RU" altLang="en-US" dirty="0" err="1"/>
              <a:t>Каиафа</a:t>
            </a:r>
            <a:r>
              <a:rPr lang="ru-RU" altLang="en-US" dirty="0"/>
              <a:t>, а вместе с ним и все его деяния могли бы законно считаться  вымышленными. Но ведь – нашли же </a:t>
            </a:r>
            <a:r>
              <a:rPr lang="ru-RU" altLang="en-US" dirty="0" err="1"/>
              <a:t>оссуарий</a:t>
            </a:r>
            <a:r>
              <a:rPr lang="ru-RU" altLang="en-US" dirty="0"/>
              <a:t>. Похоже, если мы будем иметь дело с фактами, а не с предположениями – как и полагается уважающей себя науке – то апостола-евангелиста Луку всё-таки придётся признать вполне основательным историком I в. по Р.Х.</a:t>
            </a:r>
            <a:endParaRPr lang="en-US" altLang="en-US" dirty="0"/>
          </a:p>
          <a:p>
            <a:pPr eaLnBrk="1" hangingPunct="1"/>
            <a:endParaRPr lang="en-US" altLang="en-US" dirty="0"/>
          </a:p>
        </p:txBody>
      </p:sp>
    </p:spTree>
    <p:extLst>
      <p:ext uri="{BB962C8B-B14F-4D97-AF65-F5344CB8AC3E}">
        <p14:creationId xmlns:p14="http://schemas.microsoft.com/office/powerpoint/2010/main" val="12813079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a:ln>
            <a:miter lim="800000"/>
            <a:headEnd/>
            <a:tailEnd/>
          </a:ln>
        </p:spPr>
        <p:txBody>
          <a:bodyPr/>
          <a:lstStyle/>
          <a:p>
            <a:fld id="{EB659CF8-E8E9-45A1-B4C8-DDFD98AEF61B}" type="slidenum">
              <a:rPr lang="en-US" altLang="en-US" smtClean="0"/>
              <a:pPr/>
              <a:t>78</a:t>
            </a:fld>
            <a:endParaRPr lang="en-US" altLang="en-US"/>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p:spPr>
        <p:txBody>
          <a:bodyPr/>
          <a:lstStyle/>
          <a:p>
            <a:pPr eaLnBrk="1" hangingPunct="1"/>
            <a:r>
              <a:rPr lang="ru-RU" altLang="en-US" dirty="0"/>
              <a:t>И уже совсем недавнее открытие – ему нет и трёх лет: оссуарий «Иакова, сына Иосифова, брата Иисусова».</a:t>
            </a:r>
            <a:endParaRPr lang="en-US" altLang="en-US" dirty="0"/>
          </a:p>
          <a:p>
            <a:pPr eaLnBrk="1" hangingPunct="1"/>
            <a:r>
              <a:rPr lang="ru-RU" altLang="en-US" dirty="0"/>
              <a:t>Понятно, что ввиду недавности находки, и, конечно, ввиду радикальности её свидетельства, вокруг этой надписи ломаются академические копия и полыхают, уже, впрочем, переставшие быть сугубо академическими, страсти (коллекционер, приобретший находку, надеется вернуть половину уплаченной им суммы, через суд пытаясь доказать, что часть надписи, а именно, слова «брат Иисуса», поддельная. Оссуарий он, впрочем, возвращать не собирается). </a:t>
            </a:r>
          </a:p>
          <a:p>
            <a:pPr eaLnBrk="1" hangingPunct="1"/>
            <a:r>
              <a:rPr lang="ru-RU" altLang="en-US" dirty="0"/>
              <a:t>Но мы подождём. 2000 лет ждали, ещё несколько лет подождём. </a:t>
            </a:r>
            <a:endParaRPr lang="en-US" altLang="en-US" dirty="0"/>
          </a:p>
          <a:p>
            <a:pPr eaLnBrk="1" hangingPunct="1"/>
            <a:r>
              <a:rPr lang="ru-RU" altLang="en-US" dirty="0">
                <a:latin typeface="Arial" pitchFamily="34" charset="0"/>
              </a:rPr>
              <a:t>Согласно иной версии (</a:t>
            </a:r>
            <a:r>
              <a:rPr lang="en-US" altLang="en-US" dirty="0">
                <a:latin typeface="Arial" pitchFamily="34" charset="0"/>
              </a:rPr>
              <a:t>https://www.foxnews.com/science/forgery-case-of-the-century-resolved-decade-long-war-over-biblical-artifacts-ends</a:t>
            </a:r>
            <a:r>
              <a:rPr lang="ru-RU" altLang="en-US" dirty="0">
                <a:latin typeface="Arial" pitchFamily="34" charset="0"/>
              </a:rPr>
              <a:t>) оссуарий был конфискован в 2005 году израильским властями у Одеда Голана, под предлогом как раз того, что он является подлинным и не может поэтому находиться в частной коллекции, а коллекционер при этом был обвинён в подделке нескольких других древностей. </a:t>
            </a:r>
            <a:endParaRPr lang="en-US" altLang="en-US" dirty="0">
              <a:latin typeface="Arial" pitchFamily="34" charset="0"/>
            </a:endParaRPr>
          </a:p>
          <a:p>
            <a:pPr eaLnBrk="1" hangingPunct="1"/>
            <a:r>
              <a:rPr lang="en-US" altLang="en-US" dirty="0"/>
              <a:t>- Biblical Archeology Review, Jul-Aug 2012, p. 26-33, 62, 64 – “Brother of Jesus Inscription is Authentic”</a:t>
            </a:r>
          </a:p>
          <a:p>
            <a:pPr eaLnBrk="1" hangingPunct="1"/>
            <a:endParaRPr lang="en-US" altLang="en-US" dirty="0"/>
          </a:p>
        </p:txBody>
      </p:sp>
    </p:spTree>
    <p:extLst>
      <p:ext uri="{BB962C8B-B14F-4D97-AF65-F5344CB8AC3E}">
        <p14:creationId xmlns:p14="http://schemas.microsoft.com/office/powerpoint/2010/main" val="27630295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a:ln>
            <a:miter lim="800000"/>
            <a:headEnd/>
            <a:tailEnd/>
          </a:ln>
        </p:spPr>
        <p:txBody>
          <a:bodyPr/>
          <a:lstStyle/>
          <a:p>
            <a:fld id="{550272E5-98FE-4899-9E50-8D4F75834B06}" type="slidenum">
              <a:rPr lang="en-US" altLang="en-US" smtClean="0"/>
              <a:pPr/>
              <a:t>79</a:t>
            </a:fld>
            <a:endParaRPr lang="en-US" altLang="en-US"/>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p:spPr>
        <p:txBody>
          <a:bodyPr/>
          <a:lstStyle/>
          <a:p>
            <a:pPr eaLnBrk="1" hangingPunct="1"/>
            <a:r>
              <a:rPr lang="ru-RU" altLang="en-US" dirty="0"/>
              <a:t>«Резюмируя</a:t>
            </a:r>
            <a:r>
              <a:rPr lang="ru-RU" altLang="en-US" baseline="0" dirty="0"/>
              <a:t> сказанное, можно утверждать: состояние науки на сегодняшний день таково, что побуждает склониться к признанию и оссуария, и надписи на нём подлинным – т.е. Относящимся к </a:t>
            </a:r>
            <a:r>
              <a:rPr lang="en-US" altLang="en-US" baseline="0" dirty="0"/>
              <a:t>I</a:t>
            </a:r>
            <a:r>
              <a:rPr lang="ru-RU" altLang="en-US" baseline="0" dirty="0"/>
              <a:t> в. по Р.Х.. Но связан ли этот оссуарий непосредственно со св. Ап. Иаковом, братом Господним по плоти?</a:t>
            </a:r>
          </a:p>
          <a:p>
            <a:pPr eaLnBrk="1" hangingPunct="1"/>
            <a:r>
              <a:rPr lang="ru-RU" altLang="en-US" baseline="0" dirty="0"/>
              <a:t>Профессор Камиль Фанч (</a:t>
            </a:r>
            <a:r>
              <a:rPr lang="en-US" altLang="en-US" baseline="0" dirty="0" err="1"/>
              <a:t>Camul</a:t>
            </a:r>
            <a:r>
              <a:rPr lang="en-US" altLang="en-US" baseline="0" dirty="0"/>
              <a:t> </a:t>
            </a:r>
            <a:r>
              <a:rPr lang="en-US" altLang="en-US" baseline="0" dirty="0" err="1"/>
              <a:t>Funchs</a:t>
            </a:r>
            <a:r>
              <a:rPr lang="en-US" altLang="en-US" baseline="0" dirty="0"/>
              <a:t>)</a:t>
            </a:r>
            <a:r>
              <a:rPr lang="ru-RU" altLang="en-US" baseline="0" dirty="0"/>
              <a:t>, декан факультета статистики Тель-Авивского университета провёл статистическое исследование, основанное на анализе частотности употребления имён Иисуса, Иакова и Иосифа в тексте Священнго Писания Нового Завета, чтобы выяснить, сколько людей по имени Иаков могло проживать в Иерусалиме </a:t>
            </a:r>
            <a:r>
              <a:rPr lang="en-US" altLang="en-US" baseline="0" dirty="0"/>
              <a:t>I</a:t>
            </a:r>
            <a:r>
              <a:rPr lang="ru-RU" altLang="en-US" baseline="0" dirty="0"/>
              <a:t> в. по Р.Х. и иметь отца по имени Иосих и брата по имени Иисус. Статистические рассчёты дали число 1,71, что означает, что таких людей с именем Иаков могло быть не больше двух, а строго говоря, - только один</a:t>
            </a:r>
            <a:r>
              <a:rPr lang="ru-RU" altLang="en-US" i="1" baseline="0" dirty="0"/>
              <a:t>».</a:t>
            </a:r>
          </a:p>
          <a:p>
            <a:r>
              <a:rPr lang="ru-RU" altLang="en-US" i="1" baseline="0" dirty="0"/>
              <a:t>- </a:t>
            </a:r>
            <a:r>
              <a:rPr lang="en-US" altLang="en-US" i="1" baseline="0" dirty="0" err="1"/>
              <a:t>Lemaire</a:t>
            </a:r>
            <a:r>
              <a:rPr lang="en-US" altLang="en-US" i="1" baseline="0" dirty="0"/>
              <a:t> A. Israel Antiquities Authority’s Report Deeply Flawed, </a:t>
            </a:r>
            <a:r>
              <a:rPr lang="ru-RU" altLang="en-US" i="1" baseline="0" dirty="0"/>
              <a:t>цит. по </a:t>
            </a:r>
            <a:r>
              <a:rPr lang="en-US" sz="1200" i="1" kern="1200" baseline="0" dirty="0" err="1">
                <a:solidFill>
                  <a:schemeClr val="tx1"/>
                </a:solidFill>
                <a:latin typeface="Times New Roman" pitchFamily="18" charset="0"/>
                <a:ea typeface="+mn-ea"/>
                <a:cs typeface="+mn-cs"/>
              </a:rPr>
              <a:t>Rahmani</a:t>
            </a:r>
            <a:r>
              <a:rPr lang="en-US" sz="1200" i="1" kern="1200" baseline="0" dirty="0">
                <a:solidFill>
                  <a:schemeClr val="tx1"/>
                </a:solidFill>
                <a:latin typeface="Times New Roman" pitchFamily="18" charset="0"/>
                <a:ea typeface="+mn-ea"/>
                <a:cs typeface="+mn-cs"/>
              </a:rPr>
              <a:t> L .Y. A Catalogue of Jewish Ossuaries in the Collection of the State of Israel . </a:t>
            </a:r>
            <a:r>
              <a:rPr lang="en-US" sz="1200" i="1" kern="1200" baseline="0" dirty="0" err="1">
                <a:solidFill>
                  <a:schemeClr val="tx1"/>
                </a:solidFill>
                <a:latin typeface="Times New Roman" pitchFamily="18" charset="0"/>
                <a:ea typeface="+mn-ea"/>
                <a:cs typeface="+mn-cs"/>
              </a:rPr>
              <a:t>Jerusalaim</a:t>
            </a:r>
            <a:r>
              <a:rPr lang="en-US" sz="1200" i="1" kern="1200" baseline="0" dirty="0">
                <a:solidFill>
                  <a:schemeClr val="tx1"/>
                </a:solidFill>
                <a:latin typeface="Times New Roman" pitchFamily="18" charset="0"/>
                <a:ea typeface="+mn-ea"/>
                <a:cs typeface="+mn-cs"/>
              </a:rPr>
              <a:t>, 1999,</a:t>
            </a:r>
            <a:r>
              <a:rPr lang="ru-RU" sz="1200" i="1" kern="1200" baseline="0" dirty="0">
                <a:solidFill>
                  <a:schemeClr val="tx1"/>
                </a:solidFill>
                <a:latin typeface="Times New Roman" pitchFamily="18" charset="0"/>
                <a:ea typeface="+mn-ea"/>
                <a:cs typeface="+mn-cs"/>
              </a:rPr>
              <a:t> </a:t>
            </a:r>
            <a:r>
              <a:rPr lang="en-US" sz="1200" kern="1200" baseline="0" dirty="0">
                <a:solidFill>
                  <a:schemeClr val="tx1"/>
                </a:solidFill>
                <a:latin typeface="Times New Roman" pitchFamily="18" charset="0"/>
                <a:ea typeface="+mn-ea"/>
                <a:cs typeface="+mn-cs"/>
              </a:rPr>
              <a:t>p . 293.</a:t>
            </a:r>
            <a:endParaRPr lang="en-US" altLang="en-US" i="1" dirty="0"/>
          </a:p>
        </p:txBody>
      </p:sp>
    </p:spTree>
    <p:extLst>
      <p:ext uri="{BB962C8B-B14F-4D97-AF65-F5344CB8AC3E}">
        <p14:creationId xmlns:p14="http://schemas.microsoft.com/office/powerpoint/2010/main" val="3262455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a:ln>
            <a:miter lim="800000"/>
            <a:headEnd/>
            <a:tailEnd/>
          </a:ln>
        </p:spPr>
        <p:txBody>
          <a:bodyPr/>
          <a:lstStyle/>
          <a:p>
            <a:fld id="{F0A955FF-5456-4232-9BD0-2EBDC6B6BA85}" type="slidenum">
              <a:rPr lang="en-US" altLang="en-US" smtClean="0"/>
              <a:pPr/>
              <a:t>80</a:t>
            </a:fld>
            <a:endParaRPr lang="en-US" altLang="en-US"/>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p:spPr>
        <p:txBody>
          <a:bodyPr/>
          <a:lstStyle/>
          <a:p>
            <a:pPr eaLnBrk="1" hangingPunct="1"/>
            <a:r>
              <a:rPr lang="ru-RU" altLang="en-US" dirty="0"/>
              <a:t>Впрочем, это всё – Новый Завет, т.е., относительно недавняя часть истории (каких-то 2000 лет), скажете вы. Ну, не скажете, так подумаете, что вот, например, какое значительное место в ветхозаветной истории и в новозаветной символике занимает печальная судьба двух городов Содома и Гоморры, но ведь ни на одной древней карте, ни в одном историческом документе, кроме библейских, про эти города – ни слуху, ни духу. </a:t>
            </a:r>
          </a:p>
          <a:p>
            <a:pPr eaLnBrk="1" hangingPunct="1">
              <a:buFontTx/>
              <a:buChar char="•"/>
            </a:pPr>
            <a:r>
              <a:rPr lang="ru-RU" altLang="en-US" dirty="0"/>
              <a:t>Впрочем, так было до совсем недавних пор (1974), когда раскопки города Эбла дали совершенно фантастический результат. Была обнаружены останки – не крепости, не дворца и даже не храма, а всего</a:t>
            </a:r>
            <a:r>
              <a:rPr lang="ru-RU" altLang="en-US" dirty="0">
                <a:latin typeface="Arial" pitchFamily="34" charset="0"/>
              </a:rPr>
              <a:t>-</a:t>
            </a:r>
            <a:r>
              <a:rPr lang="ru-RU" altLang="en-US" dirty="0"/>
              <a:t>навсего городской библиотеки... </a:t>
            </a:r>
            <a:endParaRPr lang="ru-RU" altLang="en-US" dirty="0">
              <a:latin typeface="Arial" pitchFamily="34" charset="0"/>
            </a:endParaRPr>
          </a:p>
          <a:p>
            <a:pPr eaLnBrk="1" hangingPunct="1">
              <a:buFontTx/>
              <a:buChar char="•"/>
            </a:pPr>
            <a:endParaRPr lang="ru-RU" altLang="en-US" dirty="0">
              <a:latin typeface="Arial" pitchFamily="34" charset="0"/>
            </a:endParaRPr>
          </a:p>
          <a:p>
            <a:pPr eaLnBrk="1" hangingPunct="1">
              <a:buFontTx/>
              <a:buChar char="•"/>
            </a:pPr>
            <a:r>
              <a:rPr lang="ru-RU" altLang="en-US" dirty="0">
                <a:latin typeface="Arial" pitchFamily="34" charset="0"/>
              </a:rPr>
              <a:t>Джон Мартин (1789 – 1854), </a:t>
            </a:r>
            <a:r>
              <a:rPr lang="ru-RU" altLang="en-US" i="1" dirty="0">
                <a:latin typeface="Arial" pitchFamily="34" charset="0"/>
              </a:rPr>
              <a:t>Содом и Гоморра</a:t>
            </a:r>
            <a:endParaRPr lang="en-US" altLang="en-US" i="1" dirty="0">
              <a:latin typeface="Arial" pitchFamily="34" charset="0"/>
            </a:endParaRPr>
          </a:p>
        </p:txBody>
      </p:sp>
    </p:spTree>
    <p:extLst>
      <p:ext uri="{BB962C8B-B14F-4D97-AF65-F5344CB8AC3E}">
        <p14:creationId xmlns:p14="http://schemas.microsoft.com/office/powerpoint/2010/main" val="266473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a:ln>
            <a:miter lim="800000"/>
            <a:headEnd/>
            <a:tailEnd/>
          </a:ln>
        </p:spPr>
        <p:txBody>
          <a:bodyPr/>
          <a:lstStyle/>
          <a:p>
            <a:fld id="{835BA12C-3D3D-42A7-80FE-D8D4C65E8EE7}" type="slidenum">
              <a:rPr lang="en-US" altLang="en-US" smtClean="0"/>
              <a:pPr/>
              <a:t>81</a:t>
            </a:fld>
            <a:endParaRPr lang="en-US" altLang="en-US"/>
          </a:p>
        </p:txBody>
      </p:sp>
      <p:sp>
        <p:nvSpPr>
          <p:cNvPr id="490499" name="Rectangle 2"/>
          <p:cNvSpPr>
            <a:spLocks noGrp="1" noChangeArrowheads="1"/>
          </p:cNvSpPr>
          <p:nvPr>
            <p:ph type="body" idx="1"/>
          </p:nvPr>
        </p:nvSpPr>
        <p:spPr>
          <a:noFill/>
        </p:spPr>
        <p:txBody>
          <a:bodyPr/>
          <a:lstStyle/>
          <a:p>
            <a:pPr eaLnBrk="1" hangingPunct="1"/>
            <a:r>
              <a:rPr lang="ru-RU" altLang="en-US"/>
              <a:t>При правильном хранении такие таблички – практически вечный носитель информации. </a:t>
            </a:r>
            <a:endParaRPr lang="en-US" altLang="en-US"/>
          </a:p>
        </p:txBody>
      </p:sp>
    </p:spTree>
    <p:extLst>
      <p:ext uri="{BB962C8B-B14F-4D97-AF65-F5344CB8AC3E}">
        <p14:creationId xmlns:p14="http://schemas.microsoft.com/office/powerpoint/2010/main" val="13312457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a:ln>
            <a:miter lim="800000"/>
            <a:headEnd/>
            <a:tailEnd/>
          </a:ln>
        </p:spPr>
        <p:txBody>
          <a:bodyPr/>
          <a:lstStyle/>
          <a:p>
            <a:fld id="{38378D9D-1024-4FF0-9770-2C0B254AB569}" type="slidenum">
              <a:rPr lang="en-US" altLang="en-US" smtClean="0"/>
              <a:pPr/>
              <a:t>82</a:t>
            </a:fld>
            <a:endParaRPr lang="en-US" altLang="en-US"/>
          </a:p>
        </p:txBody>
      </p:sp>
      <p:sp>
        <p:nvSpPr>
          <p:cNvPr id="491523" name="Rectangle 2"/>
          <p:cNvSpPr>
            <a:spLocks noGrp="1" noRot="1" noChangeAspect="1" noChangeArrowheads="1" noTextEdit="1"/>
          </p:cNvSpPr>
          <p:nvPr>
            <p:ph type="sldImg"/>
          </p:nvPr>
        </p:nvSpPr>
        <p:spPr>
          <a:ln/>
        </p:spPr>
      </p:sp>
      <p:sp>
        <p:nvSpPr>
          <p:cNvPr id="491524" name="Rectangle 3"/>
          <p:cNvSpPr>
            <a:spLocks noGrp="1" noChangeArrowheads="1"/>
          </p:cNvSpPr>
          <p:nvPr>
            <p:ph type="body" idx="1"/>
          </p:nvPr>
        </p:nvSpPr>
        <p:spPr>
          <a:noFill/>
        </p:spPr>
        <p:txBody>
          <a:bodyPr/>
          <a:lstStyle/>
          <a:p>
            <a:pPr eaLnBrk="1" hangingPunct="1"/>
            <a:r>
              <a:rPr lang="ru-RU" altLang="en-US" dirty="0"/>
              <a:t>О подобной находке археолог может только мечтать, но для многих критиков Библии она таила величайшее разочарование, ибо в табличках упоминаются, как ни в чём не бывало, живейшие торговые отношения, существовавшие между царством Эбла и... </a:t>
            </a:r>
          </a:p>
          <a:p>
            <a:pPr eaLnBrk="1" hangingPunct="1">
              <a:buFontTx/>
              <a:buChar char="•"/>
            </a:pPr>
            <a:r>
              <a:rPr lang="ru-RU" altLang="en-US" dirty="0"/>
              <a:t>городами Содом и Гоморра. </a:t>
            </a:r>
          </a:p>
          <a:p>
            <a:pPr eaLnBrk="1" hangingPunct="1"/>
            <a:r>
              <a:rPr lang="ru-RU" altLang="en-US" dirty="0"/>
              <a:t>Причём, самое для скептиков печальное заключалось в том, что по времени таблички относились к до 2500 г.г. до Р.Х., т.е., ко временам, предшествовавшим жизни библейского патриарха Авраама. Нашлись, впрочем, и критики, тут же возопившие: ну и что же, дескать, что города эти были когда-то однажды упомянуты, но ведь – не найдены же! Куда же, дескать, они потом-то подевались, как корова языком слизнула?</a:t>
            </a:r>
          </a:p>
          <a:p>
            <a:pPr eaLnBrk="1" hangingPunct="1">
              <a:buFontTx/>
              <a:buChar char="•"/>
            </a:pPr>
            <a:r>
              <a:rPr lang="ru-RU" altLang="en-US" dirty="0"/>
              <a:t>Но мы-то про эту «корову» можем прочитать очень подробно в 18-19 главах книги Бытия, где горестная участь этих когда-то славных торговых городов описана в устрашающих подробностях, не оставляющих места для подобных вопросов.</a:t>
            </a:r>
          </a:p>
          <a:p>
            <a:pPr eaLnBrk="1" hangingPunct="1">
              <a:buFontTx/>
              <a:buChar char="•"/>
            </a:pPr>
            <a:endParaRPr lang="ru-RU" altLang="en-US" dirty="0"/>
          </a:p>
          <a:p>
            <a:pPr eaLnBrk="1" hangingPunct="1"/>
            <a:r>
              <a:rPr lang="ru-RU" altLang="en-US" dirty="0"/>
              <a:t>***</a:t>
            </a:r>
          </a:p>
          <a:p>
            <a:pPr eaLnBrk="1" hangingPunct="1"/>
            <a:r>
              <a:rPr lang="ru-RU" altLang="en-US" dirty="0"/>
              <a:t>«Ещё один пример важности этих находок относится к 14 главе книги Бытия, которая в течение долгих лет считалась исторически ненадёжной. Победа Авраама над Кедорлаомером и месопотамскими царями считалась вымыслом, а пять городов Равнины (Содом, Гоморра, Адма, Севоим и Сигор) — легендарными. </a:t>
            </a:r>
          </a:p>
          <a:p>
            <a:pPr eaLnBrk="1" hangingPunct="1"/>
            <a:r>
              <a:rPr lang="ru-RU" altLang="en-US" dirty="0"/>
              <a:t>В архивах Эблы, однако, были обнаружены ссылки на все эти пять городов, а на одной табличке они перечислены в том же порядке, что в книге Бытия 14. Содержание табличек отражает культуру патриархального периода и описывает — как и книга Бытия — процветание этой области до катастрофы, о которой повествуется в Быт. 19.»</a:t>
            </a:r>
          </a:p>
          <a:p>
            <a:pPr eaLnBrk="1" hangingPunct="1"/>
            <a:r>
              <a:rPr lang="ru-RU" altLang="en-US" dirty="0"/>
              <a:t>	 Дж. Макдауэлл. </a:t>
            </a:r>
            <a:r>
              <a:rPr lang="ru-RU" altLang="en-US" i="1" dirty="0"/>
              <a:t>Неоспоримые свидетельства.</a:t>
            </a:r>
            <a:r>
              <a:rPr lang="ru-RU" altLang="en-US" dirty="0"/>
              <a:t> М, СП Соваминко 1992. </a:t>
            </a:r>
            <a:r>
              <a:rPr lang="en-US" altLang="en-US" dirty="0"/>
              <a:t>www</a:t>
            </a:r>
            <a:r>
              <a:rPr lang="ru-RU" altLang="en-US" dirty="0"/>
              <a:t>.</a:t>
            </a:r>
            <a:r>
              <a:rPr lang="en-US" altLang="en-US" dirty="0" err="1"/>
              <a:t>pravoslavie</a:t>
            </a:r>
            <a:r>
              <a:rPr lang="ru-RU" altLang="en-US" dirty="0"/>
              <a:t>-</a:t>
            </a:r>
            <a:r>
              <a:rPr lang="en-US" altLang="en-US" dirty="0" err="1"/>
              <a:t>islam</a:t>
            </a:r>
            <a:r>
              <a:rPr lang="ru-RU" altLang="en-US" dirty="0"/>
              <a:t>.</a:t>
            </a:r>
            <a:r>
              <a:rPr lang="en-US" altLang="en-US" dirty="0"/>
              <a:t>ru</a:t>
            </a:r>
            <a:r>
              <a:rPr lang="ru-RU" altLang="en-US" dirty="0"/>
              <a:t>/</a:t>
            </a:r>
            <a:r>
              <a:rPr lang="en-US" altLang="en-US" dirty="0" err="1"/>
              <a:t>svidet</a:t>
            </a:r>
            <a:r>
              <a:rPr lang="ru-RU" altLang="en-US" dirty="0"/>
              <a:t>.</a:t>
            </a:r>
            <a:r>
              <a:rPr lang="en-US" altLang="en-US" dirty="0" err="1"/>
              <a:t>htm</a:t>
            </a:r>
            <a:endParaRPr lang="en-US" altLang="en-US" dirty="0"/>
          </a:p>
        </p:txBody>
      </p:sp>
    </p:spTree>
    <p:extLst>
      <p:ext uri="{BB962C8B-B14F-4D97-AF65-F5344CB8AC3E}">
        <p14:creationId xmlns:p14="http://schemas.microsoft.com/office/powerpoint/2010/main" val="210215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6B7464-CCAF-4A8C-9D59-762FB0FC2153}" type="slidenum">
              <a:rPr lang="en-US" altLang="en-US" smtClean="0"/>
              <a:pPr>
                <a:defRPr/>
              </a:pPr>
              <a:t>11</a:t>
            </a:fld>
            <a:endParaRPr lang="en-US" altLang="en-US"/>
          </a:p>
        </p:txBody>
      </p:sp>
    </p:spTree>
    <p:extLst>
      <p:ext uri="{BB962C8B-B14F-4D97-AF65-F5344CB8AC3E}">
        <p14:creationId xmlns:p14="http://schemas.microsoft.com/office/powerpoint/2010/main" val="25294394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a:ln>
            <a:miter lim="800000"/>
            <a:headEnd/>
            <a:tailEnd/>
          </a:ln>
        </p:spPr>
        <p:txBody>
          <a:bodyPr/>
          <a:lstStyle/>
          <a:p>
            <a:fld id="{38378D9D-1024-4FF0-9770-2C0B254AB569}" type="slidenum">
              <a:rPr lang="en-US" altLang="en-US" smtClean="0"/>
              <a:pPr/>
              <a:t>83</a:t>
            </a:fld>
            <a:endParaRPr lang="en-US" altLang="en-US"/>
          </a:p>
        </p:txBody>
      </p:sp>
      <p:sp>
        <p:nvSpPr>
          <p:cNvPr id="491523" name="Rectangle 2"/>
          <p:cNvSpPr>
            <a:spLocks noGrp="1" noRot="1" noChangeAspect="1" noChangeArrowheads="1" noTextEdit="1"/>
          </p:cNvSpPr>
          <p:nvPr>
            <p:ph type="sldImg"/>
          </p:nvPr>
        </p:nvSpPr>
        <p:spPr>
          <a:ln/>
        </p:spPr>
      </p:sp>
      <p:sp>
        <p:nvSpPr>
          <p:cNvPr id="491524" name="Rectangle 3"/>
          <p:cNvSpPr>
            <a:spLocks noGrp="1" noChangeArrowheads="1"/>
          </p:cNvSpPr>
          <p:nvPr>
            <p:ph type="body" idx="1"/>
          </p:nvPr>
        </p:nvSpPr>
        <p:spPr>
          <a:noFill/>
        </p:spPr>
        <p:txBody>
          <a:bodyPr/>
          <a:lstStyle/>
          <a:p>
            <a:r>
              <a:rPr lang="en-US" sz="1200" b="0" i="1" u="none" strike="noStrike" kern="1200" dirty="0">
                <a:solidFill>
                  <a:schemeClr val="tx1"/>
                </a:solidFill>
                <a:latin typeface="Times New Roman" pitchFamily="18" charset="0"/>
                <a:ea typeface="+mn-ea"/>
                <a:cs typeface="+mn-cs"/>
              </a:rPr>
              <a:t>By </a:t>
            </a:r>
            <a:r>
              <a:rPr lang="en-US" sz="1200" b="0" i="1" u="none" strike="noStrike" kern="1200" dirty="0" err="1">
                <a:solidFill>
                  <a:schemeClr val="tx1"/>
                </a:solidFill>
                <a:latin typeface="Times New Roman" pitchFamily="18" charset="0"/>
                <a:ea typeface="+mn-ea"/>
                <a:cs typeface="+mn-cs"/>
              </a:rPr>
              <a:t>Batya</a:t>
            </a:r>
            <a:r>
              <a:rPr lang="en-US" sz="1200" b="0" i="1" u="none" strike="noStrike" kern="1200" dirty="0">
                <a:solidFill>
                  <a:schemeClr val="tx1"/>
                </a:solidFill>
                <a:latin typeface="Times New Roman" pitchFamily="18" charset="0"/>
                <a:ea typeface="+mn-ea"/>
                <a:cs typeface="+mn-cs"/>
              </a:rPr>
              <a:t> </a:t>
            </a:r>
            <a:r>
              <a:rPr lang="en-US" sz="1200" b="0" i="1" u="none" strike="noStrike" kern="1200" dirty="0" err="1">
                <a:solidFill>
                  <a:schemeClr val="tx1"/>
                </a:solidFill>
                <a:latin typeface="Times New Roman" pitchFamily="18" charset="0"/>
                <a:ea typeface="+mn-ea"/>
                <a:cs typeface="+mn-cs"/>
              </a:rPr>
              <a:t>Jerenberg</a:t>
            </a:r>
            <a:r>
              <a:rPr lang="en-US" sz="1200" b="0" i="1" u="none" strike="noStrike" kern="1200" dirty="0">
                <a:solidFill>
                  <a:schemeClr val="tx1"/>
                </a:solidFill>
                <a:latin typeface="Times New Roman" pitchFamily="18" charset="0"/>
                <a:ea typeface="+mn-ea"/>
                <a:cs typeface="+mn-cs"/>
              </a:rPr>
              <a:t>, World Israel News</a:t>
            </a:r>
            <a:endParaRPr lang="en-US" sz="1200" b="0" i="0" u="none" strike="noStrike" kern="1200" dirty="0">
              <a:solidFill>
                <a:schemeClr val="tx1"/>
              </a:solidFill>
              <a:latin typeface="Times New Roman" pitchFamily="18" charset="0"/>
              <a:ea typeface="+mn-ea"/>
              <a:cs typeface="+mn-cs"/>
            </a:endParaRPr>
          </a:p>
          <a:p>
            <a:r>
              <a:rPr lang="en-US" sz="1200" b="0" i="0" u="none" strike="noStrike" kern="1200" dirty="0">
                <a:solidFill>
                  <a:schemeClr val="tx1"/>
                </a:solidFill>
                <a:latin typeface="Times New Roman" pitchFamily="18" charset="0"/>
                <a:ea typeface="+mn-ea"/>
                <a:cs typeface="+mn-cs"/>
              </a:rPr>
              <a:t>Archaeologists excavating the Bronze Age city of Tall el-</a:t>
            </a:r>
            <a:r>
              <a:rPr lang="en-US" sz="1200" b="0" i="0" u="none" strike="noStrike" kern="1200" dirty="0" err="1">
                <a:solidFill>
                  <a:schemeClr val="tx1"/>
                </a:solidFill>
                <a:latin typeface="Times New Roman" pitchFamily="18" charset="0"/>
                <a:ea typeface="+mn-ea"/>
                <a:cs typeface="+mn-cs"/>
              </a:rPr>
              <a:t>Hammam</a:t>
            </a:r>
            <a:r>
              <a:rPr lang="en-US" sz="1200" b="0" i="0" u="none" strike="noStrike" kern="1200" dirty="0">
                <a:solidFill>
                  <a:schemeClr val="tx1"/>
                </a:solidFill>
                <a:latin typeface="Times New Roman" pitchFamily="18" charset="0"/>
                <a:ea typeface="+mn-ea"/>
                <a:cs typeface="+mn-cs"/>
              </a:rPr>
              <a:t> in Jordan believe it to be the biblical city of Sodom, destroyed some 3,700 years ago.</a:t>
            </a:r>
          </a:p>
          <a:p>
            <a:r>
              <a:rPr lang="en-US" sz="1200" b="0" i="0" u="none" strike="noStrike" kern="1200" dirty="0">
                <a:solidFill>
                  <a:schemeClr val="tx1"/>
                </a:solidFill>
                <a:latin typeface="Times New Roman" pitchFamily="18" charset="0"/>
                <a:ea typeface="+mn-ea"/>
                <a:cs typeface="+mn-cs"/>
              </a:rPr>
              <a:t>According to the Bible, God obliterated the sinful cities of Sodom and Gomorrah and the plain upon which they stood by raining down on them “brimstone and fire.”</a:t>
            </a:r>
          </a:p>
          <a:p>
            <a:r>
              <a:rPr lang="en-US" sz="1200" b="0" i="0" u="none" strike="noStrike" kern="1200" dirty="0">
                <a:solidFill>
                  <a:schemeClr val="tx1"/>
                </a:solidFill>
                <a:latin typeface="Times New Roman" pitchFamily="18" charset="0"/>
                <a:ea typeface="+mn-ea"/>
                <a:cs typeface="+mn-cs"/>
              </a:rPr>
              <a:t>…archaeologists as saying there are clear indications that a meteorite exploded in the air above what is now the Middle </a:t>
            </a:r>
            <a:r>
              <a:rPr lang="en-US" sz="1200" b="0" i="0" u="none" strike="noStrike" kern="1200" dirty="0" err="1">
                <a:solidFill>
                  <a:schemeClr val="tx1"/>
                </a:solidFill>
                <a:latin typeface="Times New Roman" pitchFamily="18" charset="0"/>
                <a:ea typeface="+mn-ea"/>
                <a:cs typeface="+mn-cs"/>
              </a:rPr>
              <a:t>Ghor</a:t>
            </a:r>
            <a:r>
              <a:rPr lang="en-US" sz="1200" b="0" i="0" u="none" strike="noStrike" kern="1200" dirty="0">
                <a:solidFill>
                  <a:schemeClr val="tx1"/>
                </a:solidFill>
                <a:latin typeface="Times New Roman" pitchFamily="18" charset="0"/>
                <a:ea typeface="+mn-ea"/>
                <a:cs typeface="+mn-cs"/>
              </a:rPr>
              <a:t> plain, wiping out a civilization that existed there for over 2,500 years.</a:t>
            </a:r>
          </a:p>
          <a:p>
            <a:r>
              <a:rPr lang="en-US" sz="1200" b="0" i="0" u="none" strike="noStrike" kern="1200" dirty="0">
                <a:solidFill>
                  <a:schemeClr val="tx1"/>
                </a:solidFill>
                <a:latin typeface="Times New Roman" pitchFamily="18" charset="0"/>
                <a:ea typeface="+mn-ea"/>
                <a:cs typeface="+mn-cs"/>
              </a:rPr>
              <a:t>Archaeologist Phillip Silvia of Trinity Southwest University presented the findings on November 15th at the annual meeting of the American Schools of Oriental Research. He and colleague Steven Collins say that the damage to the structures as well as to the 100-foot-thick and 50-feet-high walls around Tall el-</a:t>
            </a:r>
            <a:r>
              <a:rPr lang="en-US" sz="1200" b="0" i="0" u="none" strike="noStrike" kern="1200" dirty="0" err="1">
                <a:solidFill>
                  <a:schemeClr val="tx1"/>
                </a:solidFill>
                <a:latin typeface="Times New Roman" pitchFamily="18" charset="0"/>
                <a:ea typeface="+mn-ea"/>
                <a:cs typeface="+mn-cs"/>
              </a:rPr>
              <a:t>Hammam</a:t>
            </a:r>
            <a:r>
              <a:rPr lang="en-US" sz="1200" b="0" i="0" u="none" strike="noStrike" kern="1200" dirty="0">
                <a:solidFill>
                  <a:schemeClr val="tx1"/>
                </a:solidFill>
                <a:latin typeface="Times New Roman" pitchFamily="18" charset="0"/>
                <a:ea typeface="+mn-ea"/>
                <a:cs typeface="+mn-cs"/>
              </a:rPr>
              <a:t> was directional, which supports the theory of an immensely strong shock wave hitting the city from a mid-air explosion.</a:t>
            </a:r>
          </a:p>
          <a:p>
            <a:r>
              <a:rPr lang="en-US" sz="1200" b="0" i="0" u="none" strike="noStrike" kern="1200" dirty="0">
                <a:solidFill>
                  <a:schemeClr val="tx1"/>
                </a:solidFill>
                <a:latin typeface="Times New Roman" pitchFamily="18" charset="0"/>
                <a:ea typeface="+mn-ea"/>
                <a:cs typeface="+mn-cs"/>
              </a:rPr>
              <a:t>The huge magnitude of the blast destroyed an area of no less than 500 square kilometers. It is estimated to have been the equivalent of a 10-megaton nuclear warhead exploding about one kilometer above the ground.</a:t>
            </a:r>
          </a:p>
          <a:p>
            <a:r>
              <a:rPr lang="en-US" sz="1200" b="0" i="0" u="none" strike="noStrike" kern="1200" dirty="0">
                <a:solidFill>
                  <a:schemeClr val="tx1"/>
                </a:solidFill>
                <a:latin typeface="Times New Roman" pitchFamily="18" charset="0"/>
                <a:ea typeface="+mn-ea"/>
                <a:cs typeface="+mn-cs"/>
              </a:rPr>
              <a:t>A thick layer of ash that covers the site indicates that a fire had consumed the city. However, the discovery of a pottery shard with one side melted to glass shows that it was no petro-chemical blaze, perhaps set off by an earthquake, which was the prevailing theory as to what had destroyed the ancient city.</a:t>
            </a:r>
          </a:p>
          <a:p>
            <a:r>
              <a:rPr lang="en-US" sz="1200" b="0" i="0" u="none" strike="noStrike" kern="1200" dirty="0">
                <a:solidFill>
                  <a:schemeClr val="tx1"/>
                </a:solidFill>
                <a:latin typeface="Times New Roman" pitchFamily="18" charset="0"/>
                <a:ea typeface="+mn-ea"/>
                <a:cs typeface="+mn-cs"/>
              </a:rPr>
              <a:t>A study of the glass side of the shard shows that it had been exposed to a temperature of 8,000-12,000 degrees Celsius. In addition, the glass layer was only one millimeter thick, meaning that the concentrated burst of heat must have happened quickly, taking less than a few milliseconds.</a:t>
            </a:r>
          </a:p>
          <a:p>
            <a:r>
              <a:rPr lang="en-US" sz="1200" b="0" i="0" u="none" strike="noStrike" kern="1200" dirty="0">
                <a:solidFill>
                  <a:schemeClr val="tx1"/>
                </a:solidFill>
                <a:latin typeface="Times New Roman" pitchFamily="18" charset="0"/>
                <a:ea typeface="+mn-ea"/>
                <a:cs typeface="+mn-cs"/>
              </a:rPr>
              <a:t>Another proof that the city was destroyed by a meteorite explosion, the archaeologists say, is the discovery of a “melt rock” – three different rocks melted together, about a pound in weight and, like the shard, covered in glass. It, too, must have been exposed to intense heat, though for a few seconds longer than the clay piece.</a:t>
            </a:r>
          </a:p>
          <a:p>
            <a:r>
              <a:rPr lang="en-US" sz="1200" b="0" i="0" u="none" strike="noStrike" kern="1200" dirty="0">
                <a:solidFill>
                  <a:schemeClr val="tx1"/>
                </a:solidFill>
                <a:latin typeface="Times New Roman" pitchFamily="18" charset="0"/>
                <a:ea typeface="+mn-ea"/>
                <a:cs typeface="+mn-cs"/>
              </a:rPr>
              <a:t>The final proof that a meteorite had destroyed the city, according to the archaeologists, is the fact that the area – described in both the bible and historically as rich agriculturally – was not </a:t>
            </a:r>
            <a:r>
              <a:rPr lang="en-US" sz="1200" b="0" i="0" u="none" strike="noStrike" kern="1200" dirty="0" err="1">
                <a:solidFill>
                  <a:schemeClr val="tx1"/>
                </a:solidFill>
                <a:latin typeface="Times New Roman" pitchFamily="18" charset="0"/>
                <a:ea typeface="+mn-ea"/>
                <a:cs typeface="+mn-cs"/>
              </a:rPr>
              <a:t>reinhabited</a:t>
            </a:r>
            <a:r>
              <a:rPr lang="en-US" sz="1200" b="0" i="0" u="none" strike="noStrike" kern="1200" dirty="0">
                <a:solidFill>
                  <a:schemeClr val="tx1"/>
                </a:solidFill>
                <a:latin typeface="Times New Roman" pitchFamily="18" charset="0"/>
                <a:ea typeface="+mn-ea"/>
                <a:cs typeface="+mn-cs"/>
              </a:rPr>
              <a:t> for the next 700 years because the soil’s consistency had completely changed. Soil samples below and above the ash level were analyzed geochemically and found to contain three to four times the salt content allowing for the growth of wheat and barley.</a:t>
            </a:r>
          </a:p>
          <a:p>
            <a:r>
              <a:rPr lang="en-US" sz="1200" b="0" i="0" u="none" strike="noStrike" kern="1200" dirty="0">
                <a:solidFill>
                  <a:schemeClr val="tx1"/>
                </a:solidFill>
                <a:latin typeface="Times New Roman" pitchFamily="18" charset="0"/>
                <a:ea typeface="+mn-ea"/>
                <a:cs typeface="+mn-cs"/>
              </a:rPr>
              <a:t>The scientists theorize that the shock wave from the meteor blast spread a layer of salt from the nearby Dead Sea throughout the area, making the land agriculturally useless for centuries.</a:t>
            </a:r>
          </a:p>
        </p:txBody>
      </p:sp>
    </p:spTree>
    <p:extLst>
      <p:ext uri="{BB962C8B-B14F-4D97-AF65-F5344CB8AC3E}">
        <p14:creationId xmlns:p14="http://schemas.microsoft.com/office/powerpoint/2010/main" val="4355780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a:ln>
            <a:miter lim="800000"/>
            <a:headEnd/>
            <a:tailEnd/>
          </a:ln>
        </p:spPr>
        <p:txBody>
          <a:bodyPr/>
          <a:lstStyle/>
          <a:p>
            <a:fld id="{8FC25E3B-E15A-4AB5-ACAF-6FB9171C38DB}" type="slidenum">
              <a:rPr lang="en-US" altLang="en-US" smtClean="0"/>
              <a:pPr/>
              <a:t>84</a:t>
            </a:fld>
            <a:endParaRPr lang="en-US" altLang="en-US"/>
          </a:p>
        </p:txBody>
      </p:sp>
      <p:sp>
        <p:nvSpPr>
          <p:cNvPr id="492547" name="Rectangle 2"/>
          <p:cNvSpPr>
            <a:spLocks noGrp="1" noRot="1" noChangeAspect="1" noChangeArrowheads="1" noTextEdit="1"/>
          </p:cNvSpPr>
          <p:nvPr>
            <p:ph type="sldImg"/>
          </p:nvPr>
        </p:nvSpPr>
        <p:spPr>
          <a:ln/>
        </p:spPr>
      </p:sp>
      <p:sp>
        <p:nvSpPr>
          <p:cNvPr id="492548" name="Rectangle 3"/>
          <p:cNvSpPr>
            <a:spLocks noGrp="1" noChangeArrowheads="1"/>
          </p:cNvSpPr>
          <p:nvPr>
            <p:ph type="body" idx="1"/>
          </p:nvPr>
        </p:nvSpPr>
        <p:spPr>
          <a:noFill/>
        </p:spPr>
        <p:txBody>
          <a:bodyPr/>
          <a:lstStyle/>
          <a:p>
            <a:pPr eaLnBrk="1" hangingPunct="1"/>
            <a:r>
              <a:rPr lang="ru-RU" altLang="en-US" dirty="0"/>
              <a:t>В то время тут находились колодцы, теперь же, после уничтожения города содомитян, вся эта долина обратилась в озеро, носящее название «Асфальтового»</a:t>
            </a:r>
            <a:r>
              <a:rPr lang="en-US" altLang="en-US" dirty="0"/>
              <a:t> - </a:t>
            </a:r>
            <a:r>
              <a:rPr lang="ru-RU" altLang="en-US" dirty="0"/>
              <a:t>Иосиф Флавий, Иудейская война, гл. 9 </a:t>
            </a:r>
            <a:endParaRPr lang="en-US" altLang="en-US" dirty="0"/>
          </a:p>
        </p:txBody>
      </p:sp>
    </p:spTree>
    <p:extLst>
      <p:ext uri="{BB962C8B-B14F-4D97-AF65-F5344CB8AC3E}">
        <p14:creationId xmlns:p14="http://schemas.microsoft.com/office/powerpoint/2010/main" val="7564976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C9A671E5-6DD6-4384-8C52-9987D3571754}" type="slidenum">
              <a:rPr lang="en-US" altLang="en-US" sz="1300"/>
              <a:pPr algn="r" defTabSz="974725"/>
              <a:t>85</a:t>
            </a:fld>
            <a:endParaRPr lang="en-US" altLang="en-US" sz="130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noFill/>
        </p:spPr>
        <p:txBody>
          <a:bodyPr/>
          <a:lstStyle/>
          <a:p>
            <a:pPr eaLnBrk="1" hangingPunct="1"/>
            <a:r>
              <a:rPr lang="ru-RU" altLang="en-US" dirty="0"/>
              <a:t>Впрочем, фантазия у скептиков работает бурно, и не успевает наука разделаться с одним «аргументом», как они производят новые. </a:t>
            </a:r>
            <a:endParaRPr lang="en-US" altLang="en-US" dirty="0"/>
          </a:p>
          <a:p>
            <a:pPr eaLnBrk="1" hangingPunct="1">
              <a:buFontTx/>
              <a:buChar char="•"/>
            </a:pPr>
            <a:r>
              <a:rPr lang="ru-RU" altLang="en-US" dirty="0"/>
              <a:t>Вот, например, один из последних, возникших, по-видимому, в академической среде и в течение десятилетий бытовавший среди студентов и преподавателей университетов и колледжей. Суть его заключается в том, что Христос, согласно Новому Завету, был буквально пригвождён ко кресту, а в те времена, дескать, гвозди были слишком дороги, и потому распятого не пригвождали, а привязывали ко кресту. Лишь в конце второго столетия римляне стали, якобы, прибивать казнённых гвоздями, а раз так, то и Евангелие от Луки следует датировать II веком, а Луку, выдающего себя за очевидца, отныне считать лгуном и шарлатаном. Самое печальное в данном случае, что фантазия эта продолж</a:t>
            </a:r>
            <a:r>
              <a:rPr lang="ru-RU" altLang="en-US" dirty="0">
                <a:latin typeface="Arial" pitchFamily="34" charset="0"/>
              </a:rPr>
              <a:t>ает</a:t>
            </a:r>
            <a:r>
              <a:rPr lang="ru-RU" altLang="en-US" dirty="0"/>
              <a:t> распространяться и кочевать из одной публикации в другую в течение десятилетий, несмотря на то, что ещё в 1968 году в окрестностях Иерусалима были обнаружены останки жертвы этой страшной казни. </a:t>
            </a:r>
          </a:p>
          <a:p>
            <a:pPr eaLnBrk="1" hangingPunct="1">
              <a:buFontTx/>
              <a:buChar char="•"/>
            </a:pPr>
            <a:endParaRPr lang="ru-RU" altLang="en-US" dirty="0"/>
          </a:p>
          <a:p>
            <a:r>
              <a:rPr lang="ru-RU" altLang="en-US" dirty="0"/>
              <a:t>	Икона</a:t>
            </a:r>
            <a:r>
              <a:rPr lang="ru-RU" altLang="en-US" baseline="0" dirty="0"/>
              <a:t> «Распятие», к</a:t>
            </a:r>
            <a:r>
              <a:rPr lang="ru-RU" dirty="0"/>
              <a:t>онец </a:t>
            </a:r>
            <a:r>
              <a:rPr lang="en-US" dirty="0"/>
              <a:t>XIV </a:t>
            </a:r>
            <a:r>
              <a:rPr lang="ru-RU" dirty="0"/>
              <a:t>века, московская школа, </a:t>
            </a:r>
            <a:r>
              <a:rPr lang="en-US" altLang="en-US" dirty="0" err="1"/>
              <a:t>www.icon-art.info/masterpiece.php?lng=ru&amp;mst_id=356</a:t>
            </a:r>
            <a:endParaRPr lang="en-US" altLang="en-US" dirty="0"/>
          </a:p>
        </p:txBody>
      </p:sp>
    </p:spTree>
    <p:extLst>
      <p:ext uri="{BB962C8B-B14F-4D97-AF65-F5344CB8AC3E}">
        <p14:creationId xmlns:p14="http://schemas.microsoft.com/office/powerpoint/2010/main" val="28933163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a:ln>
            <a:miter lim="800000"/>
            <a:headEnd/>
            <a:tailEnd/>
          </a:ln>
        </p:spPr>
        <p:txBody>
          <a:bodyPr/>
          <a:lstStyle/>
          <a:p>
            <a:fld id="{DFF890C7-F29B-4821-99E5-F45D1D24887F}" type="slidenum">
              <a:rPr lang="en-US" altLang="en-US" smtClean="0"/>
              <a:pPr/>
              <a:t>86</a:t>
            </a:fld>
            <a:endParaRPr lang="en-US" altLang="en-US"/>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p:spPr>
        <p:txBody>
          <a:bodyPr/>
          <a:lstStyle/>
          <a:p>
            <a:pPr eaLnBrk="1" hangingPunct="1">
              <a:buFontTx/>
              <a:buChar char="•"/>
            </a:pPr>
            <a:r>
              <a:rPr lang="ru-RU" altLang="en-US" dirty="0"/>
              <a:t>На снимке видно, как были пробиты железным гвоздём – да-да, именно гвоздём – ноги распятого; </a:t>
            </a:r>
          </a:p>
          <a:p>
            <a:pPr eaLnBrk="1" hangingPunct="1">
              <a:buFontTx/>
              <a:buChar char="•"/>
            </a:pPr>
            <a:r>
              <a:rPr lang="ru-RU" altLang="en-US" dirty="0"/>
              <a:t>видна шляпка гвоздя </a:t>
            </a:r>
          </a:p>
          <a:p>
            <a:pPr eaLnBrk="1" hangingPunct="1">
              <a:buFontTx/>
              <a:buChar char="•"/>
            </a:pPr>
            <a:r>
              <a:rPr lang="ru-RU" altLang="en-US" dirty="0"/>
              <a:t>и его остриё, загнувшееся от того, что попало в сук дерева, так что в оссуарий ногу жертвы пришлось положить вместе с гвоздём.  </a:t>
            </a:r>
          </a:p>
          <a:p>
            <a:pPr eaLnBrk="1" hangingPunct="1">
              <a:buFontTx/>
              <a:buChar char="•"/>
            </a:pPr>
            <a:r>
              <a:rPr lang="ru-RU" altLang="en-US" dirty="0"/>
              <a:t>Место казни – гора Скопус в окрестностях Иерусалима, дата – 42 г. по Р.Х. (метод радио-углеродной датировки), т.е., приблизительно 10-15 лет после Христа. И эта находка давно известна, в том числе, очевидно, и тем, кто читает курс истории в университетах и колледжах, но продолжает распространять расхожие мифы и легенды. </a:t>
            </a:r>
            <a:endParaRPr lang="en-US" altLang="en-US" dirty="0"/>
          </a:p>
          <a:p>
            <a:pPr eaLnBrk="1" hangingPunct="1">
              <a:buFontTx/>
              <a:buChar char="•"/>
            </a:pPr>
            <a:r>
              <a:rPr lang="ru-RU" altLang="en-US" dirty="0"/>
              <a:t>Сомневаться</a:t>
            </a:r>
            <a:r>
              <a:rPr lang="ru-RU" altLang="en-US" baseline="0" dirty="0"/>
              <a:t> в том, что распятие происходило именно так, как оно описано в Евангелии, нет никаких оснований.</a:t>
            </a:r>
            <a:endParaRPr lang="ru-RU" altLang="en-US" dirty="0"/>
          </a:p>
          <a:p>
            <a:pPr eaLnBrk="1" hangingPunct="1">
              <a:buFontTx/>
              <a:buChar char="•"/>
            </a:pPr>
            <a:endParaRPr lang="ru-RU" altLang="en-US" dirty="0"/>
          </a:p>
          <a:p>
            <a:pPr eaLnBrk="1" hangingPunct="1"/>
            <a:r>
              <a:rPr lang="ru-RU" altLang="en-US" dirty="0"/>
              <a:t>	</a:t>
            </a:r>
            <a:r>
              <a:rPr lang="en-US" altLang="en-US" dirty="0" err="1"/>
              <a:t>Вассилис</a:t>
            </a:r>
            <a:r>
              <a:rPr lang="en-US" altLang="en-US" dirty="0"/>
              <a:t> </a:t>
            </a:r>
            <a:r>
              <a:rPr lang="en-US" altLang="en-US" dirty="0" err="1"/>
              <a:t>Цаферис</a:t>
            </a:r>
            <a:r>
              <a:rPr lang="ru-RU" altLang="en-US" dirty="0"/>
              <a:t>, </a:t>
            </a:r>
            <a:r>
              <a:rPr lang="en-US" altLang="en-US" dirty="0" err="1"/>
              <a:t>Vassilios</a:t>
            </a:r>
            <a:r>
              <a:rPr lang="en-US" altLang="en-US" dirty="0"/>
              <a:t> </a:t>
            </a:r>
            <a:r>
              <a:rPr lang="en-US" altLang="en-US" dirty="0" err="1"/>
              <a:t>Tzaferis</a:t>
            </a:r>
            <a:r>
              <a:rPr lang="en-US" altLang="en-US" dirty="0"/>
              <a:t>, “Crucifixion—The Archaeological Evidence,” </a:t>
            </a:r>
            <a:r>
              <a:rPr lang="en-US" altLang="en-US" i="1" dirty="0"/>
              <a:t>Biblical Archaeology Review</a:t>
            </a:r>
            <a:r>
              <a:rPr lang="en-US" altLang="en-US" dirty="0"/>
              <a:t> 9 (Jan/Feb 1985):44-53 </a:t>
            </a:r>
          </a:p>
          <a:p>
            <a:pPr eaLnBrk="1" hangingPunct="1"/>
            <a:endParaRPr lang="en-US" altLang="en-US" dirty="0"/>
          </a:p>
          <a:p>
            <a:pPr eaLnBrk="1" hangingPunct="1"/>
            <a:r>
              <a:rPr lang="ru-RU" altLang="en-US" dirty="0">
                <a:latin typeface="Arial" pitchFamily="34" charset="0"/>
              </a:rPr>
              <a:t>Надпись на оссуарии, в котором обнаружен этот артефакт: </a:t>
            </a:r>
            <a:r>
              <a:rPr lang="ru-RU" dirty="0" err="1"/>
              <a:t>Йоханан</a:t>
            </a:r>
            <a:r>
              <a:rPr lang="ru-RU" dirty="0"/>
              <a:t> Бен </a:t>
            </a:r>
            <a:r>
              <a:rPr lang="ru-RU" dirty="0" err="1"/>
              <a:t>Хагалгал</a:t>
            </a:r>
            <a:r>
              <a:rPr lang="ru-RU" dirty="0"/>
              <a:t> </a:t>
            </a:r>
            <a:endParaRPr lang="en-US" altLang="en-US" dirty="0"/>
          </a:p>
        </p:txBody>
      </p:sp>
    </p:spTree>
    <p:extLst>
      <p:ext uri="{BB962C8B-B14F-4D97-AF65-F5344CB8AC3E}">
        <p14:creationId xmlns:p14="http://schemas.microsoft.com/office/powerpoint/2010/main" val="27126788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a:ln>
            <a:miter lim="800000"/>
            <a:headEnd/>
            <a:tailEnd/>
          </a:ln>
        </p:spPr>
        <p:txBody>
          <a:bodyPr/>
          <a:lstStyle/>
          <a:p>
            <a:fld id="{56E423A7-A886-4BB6-BC06-A43F63A14CC4}" type="slidenum">
              <a:rPr lang="en-US" altLang="en-US" smtClean="0"/>
              <a:pPr/>
              <a:t>87</a:t>
            </a:fld>
            <a:endParaRPr lang="en-US" altLang="en-US"/>
          </a:p>
        </p:txBody>
      </p:sp>
      <p:sp>
        <p:nvSpPr>
          <p:cNvPr id="498691"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p:txBody>
          <a:bodyPr/>
          <a:lstStyle/>
          <a:p>
            <a:pPr eaLnBrk="1" hangingPunct="1">
              <a:defRPr/>
            </a:pPr>
            <a:r>
              <a:rPr lang="ru-RU" altLang="en-US" dirty="0"/>
              <a:t>Когда историк честен, то оказывается не важно, к какому вероисповеданию он принадлежит.</a:t>
            </a:r>
            <a:endParaRPr lang="ru-RU" altLang="en-US" dirty="0">
              <a:latin typeface="Arial" panose="020B0604020202020204" pitchFamily="34" charset="0"/>
            </a:endParaRPr>
          </a:p>
          <a:p>
            <a:pPr eaLnBrk="1" hangingPunct="1">
              <a:defRPr/>
            </a:pPr>
            <a:r>
              <a:rPr lang="ru-RU" altLang="en-US" dirty="0">
                <a:solidFill>
                  <a:schemeClr val="bg1"/>
                </a:solidFill>
                <a:effectLst>
                  <a:outerShdw blurRad="38100" dist="38100" dir="2700000" algn="tl">
                    <a:srgbClr val="C0C0C0"/>
                  </a:outerShdw>
                </a:effectLst>
                <a:latin typeface="Arial" panose="020B0604020202020204" pitchFamily="34" charset="0"/>
              </a:rPr>
              <a:t>«История в изложении Луки является непревзойдённой по её достоверности... </a:t>
            </a:r>
            <a:r>
              <a:rPr lang="en-US" altLang="en-US" dirty="0">
                <a:solidFill>
                  <a:schemeClr val="bg1"/>
                </a:solidFill>
                <a:effectLst>
                  <a:outerShdw blurRad="38100" dist="38100" dir="2700000" algn="tl">
                    <a:srgbClr val="C0C0C0"/>
                  </a:outerShdw>
                </a:effectLst>
                <a:latin typeface="Arial" panose="020B0604020202020204" pitchFamily="34" charset="0"/>
              </a:rPr>
              <a:t>[</a:t>
            </a:r>
            <a:r>
              <a:rPr lang="ru-RU" altLang="en-US" dirty="0">
                <a:solidFill>
                  <a:schemeClr val="bg1"/>
                </a:solidFill>
                <a:effectLst>
                  <a:outerShdw blurRad="38100" dist="38100" dir="2700000" algn="tl">
                    <a:srgbClr val="C0C0C0"/>
                  </a:outerShdw>
                </a:effectLst>
                <a:latin typeface="Arial" panose="020B0604020202020204" pitchFamily="34" charset="0"/>
              </a:rPr>
              <a:t>Лука</a:t>
            </a:r>
            <a:r>
              <a:rPr lang="en-US" altLang="en-US" dirty="0">
                <a:solidFill>
                  <a:schemeClr val="bg1"/>
                </a:solidFill>
                <a:effectLst>
                  <a:outerShdw blurRad="38100" dist="38100" dir="2700000" algn="tl">
                    <a:srgbClr val="C0C0C0"/>
                  </a:outerShdw>
                </a:effectLst>
                <a:latin typeface="Arial" panose="020B0604020202020204" pitchFamily="34" charset="0"/>
              </a:rPr>
              <a:t>]</a:t>
            </a:r>
            <a:r>
              <a:rPr lang="ru-RU" altLang="en-US" dirty="0">
                <a:solidFill>
                  <a:schemeClr val="bg1"/>
                </a:solidFill>
                <a:effectLst>
                  <a:outerShdw blurRad="38100" dist="38100" dir="2700000" algn="tl">
                    <a:srgbClr val="C0C0C0"/>
                  </a:outerShdw>
                </a:effectLst>
                <a:latin typeface="Arial" panose="020B0604020202020204" pitchFamily="34" charset="0"/>
              </a:rPr>
              <a:t> – </a:t>
            </a:r>
            <a:r>
              <a:rPr lang="ru-RU" sz="1200" kern="1200" dirty="0">
                <a:solidFill>
                  <a:schemeClr val="tx1"/>
                </a:solidFill>
                <a:latin typeface="Times New Roman" pitchFamily="18" charset="0"/>
                <a:ea typeface="+mn-ea"/>
                <a:cs typeface="+mn-cs"/>
              </a:rPr>
              <a:t>историком самого высшего разряда в ряду других величайших историков</a:t>
            </a:r>
            <a:r>
              <a:rPr lang="ru-RU" altLang="en-US" dirty="0">
                <a:solidFill>
                  <a:schemeClr val="bg1"/>
                </a:solidFill>
                <a:effectLst>
                  <a:outerShdw blurRad="38100" dist="38100" dir="2700000" algn="tl">
                    <a:srgbClr val="C0C0C0"/>
                  </a:outerShdw>
                </a:effectLst>
                <a:latin typeface="Arial" panose="020B0604020202020204" pitchFamily="34" charset="0"/>
              </a:rPr>
              <a:t>», не допустивший по словам Дж.</a:t>
            </a:r>
            <a:r>
              <a:rPr lang="ru-RU" altLang="en-US" baseline="0" dirty="0">
                <a:solidFill>
                  <a:schemeClr val="bg1"/>
                </a:solidFill>
                <a:effectLst>
                  <a:outerShdw blurRad="38100" dist="38100" dir="2700000" algn="tl">
                    <a:srgbClr val="C0C0C0"/>
                  </a:outerShdw>
                </a:effectLst>
                <a:latin typeface="Arial" panose="020B0604020202020204" pitchFamily="34" charset="0"/>
              </a:rPr>
              <a:t> </a:t>
            </a:r>
            <a:r>
              <a:rPr lang="ru-RU" altLang="en-US" baseline="0" dirty="0" err="1">
                <a:solidFill>
                  <a:schemeClr val="bg1"/>
                </a:solidFill>
                <a:effectLst>
                  <a:outerShdw blurRad="38100" dist="38100" dir="2700000" algn="tl">
                    <a:srgbClr val="C0C0C0"/>
                  </a:outerShdw>
                </a:effectLst>
                <a:latin typeface="Arial" panose="020B0604020202020204" pitchFamily="34" charset="0"/>
              </a:rPr>
              <a:t>Мак-Гарви</a:t>
            </a:r>
            <a:r>
              <a:rPr lang="ru-RU" altLang="en-US" baseline="0" dirty="0">
                <a:solidFill>
                  <a:schemeClr val="bg1"/>
                </a:solidFill>
                <a:effectLst>
                  <a:outerShdw blurRad="38100" dist="38100" dir="2700000" algn="tl">
                    <a:srgbClr val="C0C0C0"/>
                  </a:outerShdw>
                </a:effectLst>
                <a:latin typeface="Arial" panose="020B0604020202020204" pitchFamily="34" charset="0"/>
              </a:rPr>
              <a:t> </a:t>
            </a:r>
            <a:r>
              <a:rPr lang="ru-RU" altLang="en-US" dirty="0">
                <a:solidFill>
                  <a:schemeClr val="bg1"/>
                </a:solidFill>
                <a:effectLst>
                  <a:outerShdw blurRad="38100" dist="38100" dir="2700000" algn="tl">
                    <a:srgbClr val="C0C0C0"/>
                  </a:outerShdw>
                </a:effectLst>
                <a:latin typeface="Arial" panose="020B0604020202020204" pitchFamily="34" charset="0"/>
              </a:rPr>
              <a:t>ни единой ошибки при описании девяти островов, тридцати двух стран, пятидесяти четырёх городов. </a:t>
            </a:r>
          </a:p>
          <a:p>
            <a:pPr marL="0" marR="0" indent="0" algn="l" defTabSz="914400" rtl="0" eaLnBrk="1" fontAlgn="base" latinLnBrk="0" hangingPunct="1">
              <a:lnSpc>
                <a:spcPct val="100000"/>
              </a:lnSpc>
              <a:spcBef>
                <a:spcPct val="30000"/>
              </a:spcBef>
              <a:spcAft>
                <a:spcPct val="0"/>
              </a:spcAft>
              <a:buClrTx/>
              <a:buSzTx/>
              <a:buFontTx/>
              <a:buNone/>
              <a:tabLst/>
              <a:defRPr/>
            </a:pPr>
            <a:r>
              <a:rPr lang="ru-RU" altLang="en-US" dirty="0">
                <a:solidFill>
                  <a:schemeClr val="bg1"/>
                </a:solidFill>
                <a:effectLst>
                  <a:outerShdw blurRad="38100" dist="38100" dir="2700000" algn="tl">
                    <a:srgbClr val="C0C0C0"/>
                  </a:outerShdw>
                </a:effectLst>
                <a:latin typeface="Arial" panose="020B0604020202020204" pitchFamily="34" charset="0"/>
              </a:rPr>
              <a:t>- </a:t>
            </a:r>
            <a:r>
              <a:rPr lang="en-US" altLang="en-US" dirty="0">
                <a:effectLst>
                  <a:outerShdw blurRad="38100" dist="38100" dir="2700000" algn="tl">
                    <a:srgbClr val="C0C0C0"/>
                  </a:outerShdw>
                </a:effectLst>
                <a:hlinkClick r:id="rId3"/>
              </a:rPr>
              <a:t>William M. Ramsey</a:t>
            </a:r>
            <a:r>
              <a:rPr lang="ru-RU" altLang="en-US" dirty="0">
                <a:effectLst>
                  <a:outerShdw blurRad="38100" dist="38100" dir="2700000" algn="tl">
                    <a:srgbClr val="C0C0C0"/>
                  </a:outerShdw>
                </a:effectLst>
                <a:latin typeface="Arial" panose="020B0604020202020204" pitchFamily="34" charset="0"/>
              </a:rPr>
              <a:t>, </a:t>
            </a:r>
            <a:r>
              <a:rPr lang="en-US" altLang="en-US" dirty="0">
                <a:effectLst>
                  <a:outerShdw blurRad="38100" dist="38100" dir="2700000" algn="tl">
                    <a:srgbClr val="C0C0C0"/>
                  </a:outerShdw>
                </a:effectLst>
              </a:rPr>
              <a:t>St. Paul the Traveler and Roman Citizen</a:t>
            </a:r>
            <a:r>
              <a:rPr lang="en-US" altLang="en-US" dirty="0">
                <a:effectLst>
                  <a:outerShdw blurRad="38100" dist="38100" dir="2700000" algn="tl">
                    <a:srgbClr val="C0C0C0"/>
                  </a:outerShdw>
                </a:effectLst>
                <a:latin typeface="Arial" panose="020B0604020202020204" pitchFamily="34" charset="0"/>
              </a:rPr>
              <a:t>,</a:t>
            </a:r>
            <a:r>
              <a:rPr lang="ru-RU" altLang="en-US" dirty="0">
                <a:effectLst>
                  <a:outerShdw blurRad="38100" dist="38100" dir="2700000" algn="tl">
                    <a:srgbClr val="C0C0C0"/>
                  </a:outerShdw>
                </a:effectLst>
                <a:latin typeface="Arial" panose="020B0604020202020204" pitchFamily="34" charset="0"/>
              </a:rPr>
              <a:t> </a:t>
            </a:r>
            <a:r>
              <a:rPr lang="en-US" altLang="en-US" dirty="0">
                <a:effectLst>
                  <a:outerShdw blurRad="38100" dist="38100" dir="2700000" algn="tl">
                    <a:srgbClr val="C0C0C0"/>
                  </a:outerShdw>
                </a:effectLst>
                <a:latin typeface="Arial" panose="020B0604020202020204" pitchFamily="34" charset="0"/>
              </a:rPr>
              <a:t>New York: G. </a:t>
            </a:r>
            <a:r>
              <a:rPr lang="en-US" altLang="en-US" dirty="0" err="1">
                <a:effectLst>
                  <a:outerShdw blurRad="38100" dist="38100" dir="2700000" algn="tl">
                    <a:srgbClr val="C0C0C0"/>
                  </a:outerShdw>
                </a:effectLst>
                <a:latin typeface="Arial" panose="020B0604020202020204" pitchFamily="34" charset="0"/>
              </a:rPr>
              <a:t>Ptunam’s</a:t>
            </a:r>
            <a:r>
              <a:rPr lang="en-US" altLang="en-US" dirty="0">
                <a:effectLst>
                  <a:outerShdw blurRad="38100" dist="38100" dir="2700000" algn="tl">
                    <a:srgbClr val="C0C0C0"/>
                  </a:outerShdw>
                </a:effectLst>
                <a:latin typeface="Arial" panose="020B0604020202020204" pitchFamily="34" charset="0"/>
              </a:rPr>
              <a:t> Sons, 1894, </a:t>
            </a:r>
            <a:r>
              <a:rPr lang="ru-RU" altLang="en-US" dirty="0" err="1">
                <a:effectLst>
                  <a:outerShdw blurRad="38100" dist="38100" dir="2700000" algn="tl">
                    <a:srgbClr val="C0C0C0"/>
                  </a:outerShdw>
                </a:effectLst>
                <a:latin typeface="Arial" panose="020B0604020202020204" pitchFamily="34" charset="0"/>
              </a:rPr>
              <a:t>ст</a:t>
            </a:r>
            <a:r>
              <a:rPr lang="en-US" altLang="en-US" dirty="0">
                <a:effectLst>
                  <a:outerShdw blurRad="38100" dist="38100" dir="2700000" algn="tl">
                    <a:srgbClr val="C0C0C0"/>
                  </a:outerShdw>
                </a:effectLst>
                <a:latin typeface="Arial" panose="020B0604020202020204" pitchFamily="34" charset="0"/>
              </a:rPr>
              <a:t>р</a:t>
            </a:r>
            <a:r>
              <a:rPr lang="ru-RU" altLang="en-US" dirty="0">
                <a:effectLst>
                  <a:outerShdw blurRad="38100" dist="38100" dir="2700000" algn="tl">
                    <a:srgbClr val="C0C0C0"/>
                  </a:outerShdw>
                </a:effectLst>
                <a:latin typeface="Arial" panose="020B0604020202020204" pitchFamily="34" charset="0"/>
              </a:rPr>
              <a:t>. 8 (</a:t>
            </a:r>
            <a:r>
              <a:rPr lang="en-US" altLang="en-US" dirty="0">
                <a:effectLst>
                  <a:outerShdw blurRad="38100" dist="38100" dir="2700000" algn="tl">
                    <a:srgbClr val="C0C0C0"/>
                  </a:outerShdw>
                </a:effectLst>
              </a:rPr>
              <a:t>William M. Ramsey</a:t>
            </a:r>
            <a:r>
              <a:rPr lang="ru-RU" altLang="en-US" dirty="0">
                <a:effectLst>
                  <a:outerShdw blurRad="38100" dist="38100" dir="2700000" algn="tl">
                    <a:srgbClr val="C0C0C0"/>
                  </a:outerShdw>
                </a:effectLst>
                <a:latin typeface="Arial" panose="020B0604020202020204" pitchFamily="34" charset="0"/>
              </a:rPr>
              <a:t>, </a:t>
            </a:r>
            <a:r>
              <a:rPr lang="en-US" altLang="en-US" dirty="0">
                <a:effectLst>
                  <a:outerShdw blurRad="38100" dist="38100" dir="2700000" algn="tl">
                    <a:srgbClr val="C0C0C0"/>
                  </a:outerShdw>
                </a:effectLst>
              </a:rPr>
              <a:t>St. Paul the Traveler and Roman Citizen</a:t>
            </a:r>
            <a:r>
              <a:rPr lang="en-US" altLang="en-US" dirty="0">
                <a:effectLst>
                  <a:outerShdw blurRad="38100" dist="38100" dir="2700000" algn="tl">
                    <a:srgbClr val="C0C0C0"/>
                  </a:outerShdw>
                </a:effectLst>
                <a:latin typeface="Arial" panose="020B0604020202020204" pitchFamily="34" charset="0"/>
              </a:rPr>
              <a:t>,</a:t>
            </a:r>
            <a:r>
              <a:rPr lang="ru-RU" altLang="en-US" dirty="0">
                <a:effectLst>
                  <a:outerShdw blurRad="38100" dist="38100" dir="2700000" algn="tl">
                    <a:srgbClr val="C0C0C0"/>
                  </a:outerShdw>
                </a:effectLst>
                <a:latin typeface="Arial" panose="020B0604020202020204" pitchFamily="34" charset="0"/>
              </a:rPr>
              <a:t> </a:t>
            </a:r>
            <a:r>
              <a:rPr lang="en-US" altLang="en-US" dirty="0" err="1">
                <a:effectLst>
                  <a:outerShdw blurRad="38100" dist="38100" dir="2700000" algn="tl">
                    <a:srgbClr val="C0C0C0"/>
                  </a:outerShdw>
                </a:effectLst>
              </a:rPr>
              <a:t>Kregel</a:t>
            </a:r>
            <a:r>
              <a:rPr lang="en-US" altLang="en-US" dirty="0">
                <a:effectLst>
                  <a:outerShdw blurRad="38100" dist="38100" dir="2700000" algn="tl">
                    <a:srgbClr val="C0C0C0"/>
                  </a:outerShdw>
                </a:effectLst>
              </a:rPr>
              <a:t> Classics</a:t>
            </a:r>
            <a:r>
              <a:rPr lang="en-US" altLang="en-US" dirty="0">
                <a:effectLst>
                  <a:outerShdw blurRad="38100" dist="38100" dir="2700000" algn="tl">
                    <a:srgbClr val="C0C0C0"/>
                  </a:outerShdw>
                </a:effectLst>
                <a:latin typeface="Arial" panose="020B0604020202020204" pitchFamily="34" charset="0"/>
              </a:rPr>
              <a:t>,</a:t>
            </a:r>
            <a:r>
              <a:rPr lang="ru-RU" altLang="en-US" dirty="0">
                <a:effectLst>
                  <a:outerShdw blurRad="38100" dist="38100" dir="2700000" algn="tl">
                    <a:srgbClr val="C0C0C0"/>
                  </a:outerShdw>
                </a:effectLst>
                <a:latin typeface="Arial" panose="020B0604020202020204" pitchFamily="34" charset="0"/>
              </a:rPr>
              <a:t> </a:t>
            </a:r>
            <a:r>
              <a:rPr lang="en-US" altLang="en-US" dirty="0">
                <a:effectLst>
                  <a:outerShdw blurRad="38100" dist="38100" dir="2700000" algn="tl">
                    <a:srgbClr val="C0C0C0"/>
                  </a:outerShdw>
                </a:effectLst>
              </a:rPr>
              <a:t>2001</a:t>
            </a:r>
            <a:r>
              <a:rPr lang="en-US" altLang="en-US" dirty="0">
                <a:effectLst>
                  <a:outerShdw blurRad="38100" dist="38100" dir="2700000" algn="tl">
                    <a:srgbClr val="C0C0C0"/>
                  </a:outerShdw>
                </a:effectLst>
                <a:latin typeface="Arial" panose="020B0604020202020204" pitchFamily="34" charset="0"/>
              </a:rPr>
              <a:t>)</a:t>
            </a:r>
          </a:p>
          <a:p>
            <a:pPr eaLnBrk="1" hangingPunct="1">
              <a:defRPr/>
            </a:pPr>
            <a:r>
              <a:rPr lang="ru-RU" dirty="0">
                <a:solidFill>
                  <a:schemeClr val="bg1"/>
                </a:solidFill>
                <a:effectLst>
                  <a:outerShdw blurRad="38100" dist="38100" dir="2700000" algn="tl">
                    <a:srgbClr val="C0C0C0"/>
                  </a:outerShdw>
                </a:effectLst>
                <a:latin typeface="Arial" panose="020B0604020202020204" pitchFamily="34" charset="0"/>
              </a:rPr>
              <a:t>- </a:t>
            </a:r>
            <a:r>
              <a:rPr lang="en-US" dirty="0" err="1"/>
              <a:t>McGarvey</a:t>
            </a:r>
            <a:r>
              <a:rPr lang="en-US" dirty="0"/>
              <a:t>, J.W. Lands of the Bible. </a:t>
            </a:r>
            <a:r>
              <a:rPr lang="en-US" dirty="0" err="1"/>
              <a:t>Lippencott</a:t>
            </a:r>
            <a:r>
              <a:rPr lang="en-US" dirty="0"/>
              <a:t> &amp; Co. Philadelphia. 1881. p 201.</a:t>
            </a:r>
            <a:endParaRPr lang="ru-RU" altLang="en-US" dirty="0">
              <a:solidFill>
                <a:schemeClr val="bg1"/>
              </a:solidFill>
              <a:effectLst>
                <a:outerShdw blurRad="38100" dist="38100" dir="2700000" algn="tl">
                  <a:srgbClr val="C0C0C0"/>
                </a:outerShdw>
              </a:effectLst>
              <a:latin typeface="Arial" panose="020B0604020202020204" pitchFamily="34" charset="0"/>
            </a:endParaRPr>
          </a:p>
        </p:txBody>
      </p:sp>
    </p:spTree>
    <p:extLst>
      <p:ext uri="{BB962C8B-B14F-4D97-AF65-F5344CB8AC3E}">
        <p14:creationId xmlns:p14="http://schemas.microsoft.com/office/powerpoint/2010/main" val="14585002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a:ln>
            <a:miter lim="800000"/>
            <a:headEnd/>
            <a:tailEnd/>
          </a:ln>
        </p:spPr>
        <p:txBody>
          <a:bodyPr/>
          <a:lstStyle/>
          <a:p>
            <a:fld id="{D7AFA4BF-3F31-4CE9-A561-0284C6165357}" type="slidenum">
              <a:rPr lang="en-US" altLang="en-US" smtClean="0"/>
              <a:pPr/>
              <a:t>88</a:t>
            </a:fld>
            <a:endParaRPr lang="en-US" altLang="en-US"/>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p:spPr>
        <p:txBody>
          <a:bodyPr/>
          <a:lstStyle/>
          <a:p>
            <a:pPr eaLnBrk="1" hangingPunct="1"/>
            <a:r>
              <a:rPr lang="ru-RU" altLang="en-US" dirty="0"/>
              <a:t>Христиане, благодаря обнаруживаемым историческим свидетельствам, утверждаются в своей вере.</a:t>
            </a:r>
          </a:p>
          <a:p>
            <a:pPr>
              <a:lnSpc>
                <a:spcPct val="90000"/>
              </a:lnSpc>
              <a:spcBef>
                <a:spcPct val="50000"/>
              </a:spcBef>
              <a:buFontTx/>
              <a:buChar char="•"/>
            </a:pPr>
            <a:r>
              <a:rPr lang="ru-RU" altLang="en-US" dirty="0">
                <a:solidFill>
                  <a:srgbClr val="FFD60E"/>
                </a:solidFill>
              </a:rPr>
              <a:t>«</a:t>
            </a:r>
            <a:r>
              <a:rPr lang="ru-RU" altLang="en-US" i="1" dirty="0">
                <a:solidFill>
                  <a:srgbClr val="FFD60E"/>
                </a:solidFill>
              </a:rPr>
              <a:t>Археологические разработки бесспорно утверждают в нас уверенность в надёжности свидетельств Писания. Уважение многих археологов к Библии значительно возросло в результате их участия в раскопках в земле Палестины</a:t>
            </a:r>
            <a:r>
              <a:rPr lang="ru-RU" altLang="en-US" dirty="0">
                <a:solidFill>
                  <a:srgbClr val="FFD60E"/>
                </a:solidFill>
              </a:rPr>
              <a:t>».</a:t>
            </a:r>
            <a:r>
              <a:rPr lang="ru-RU" altLang="en-US" dirty="0">
                <a:solidFill>
                  <a:schemeClr val="bg1"/>
                </a:solidFill>
              </a:rPr>
              <a:t>–</a:t>
            </a:r>
            <a:r>
              <a:rPr lang="en-US" altLang="en-US" dirty="0">
                <a:solidFill>
                  <a:schemeClr val="bg1"/>
                </a:solidFill>
              </a:rPr>
              <a:t> </a:t>
            </a:r>
            <a:r>
              <a:rPr lang="ru-RU" altLang="en-US" dirty="0">
                <a:solidFill>
                  <a:schemeClr val="bg1"/>
                </a:solidFill>
              </a:rPr>
              <a:t>Д-р Миллар Бюрроуз, Йельский университет</a:t>
            </a:r>
            <a:endParaRPr lang="en-US" altLang="en-US" dirty="0">
              <a:solidFill>
                <a:schemeClr val="bg1"/>
              </a:solidFill>
            </a:endParaRPr>
          </a:p>
          <a:p>
            <a:pPr eaLnBrk="1" hangingPunct="1"/>
            <a:r>
              <a:rPr lang="ru-RU" altLang="en-US" dirty="0"/>
              <a:t>		</a:t>
            </a:r>
            <a:r>
              <a:rPr lang="en-US" altLang="en-US" dirty="0"/>
              <a:t>Millar Burrows, </a:t>
            </a:r>
            <a:r>
              <a:rPr lang="en-US" altLang="en-US" i="1" dirty="0"/>
              <a:t>What Mean These Stones?</a:t>
            </a:r>
            <a:r>
              <a:rPr lang="en-US" altLang="en-US" dirty="0"/>
              <a:t> (New York: Meridian Books, 1956), p. 1. </a:t>
            </a:r>
          </a:p>
          <a:p>
            <a:pPr eaLnBrk="1" hangingPunct="1"/>
            <a:endParaRPr lang="en-US" alt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Scholarship Opportunities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The Biblical Archaeology Society, publisher of BAR, offers scholarships of $1,500 every year to people who would otherwise not be able to volunteer. To apply, simply send a letter to BAS Dig Scholarships, 4710 41st St., NW, Washington, DC 20016, or send it by email to bas@bib-arch.org, stating who you are, where and why you want to excavate, and why you should be selected for a scholarship. List your mailing address, phone number and email, as well as the names, addresses, email address and phone numbers of two references. Applications must be received by March 14,2017.</a:t>
            </a:r>
          </a:p>
        </p:txBody>
      </p:sp>
    </p:spTree>
    <p:extLst>
      <p:ext uri="{BB962C8B-B14F-4D97-AF65-F5344CB8AC3E}">
        <p14:creationId xmlns:p14="http://schemas.microsoft.com/office/powerpoint/2010/main" val="6017222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B7AEBBCB-09AC-4C25-8069-DE388201CBE8}" type="slidenum">
              <a:rPr lang="en-US" altLang="en-US" sz="1300"/>
              <a:pPr algn="r" defTabSz="974725"/>
              <a:t>89</a:t>
            </a:fld>
            <a:endParaRPr lang="en-US" altLang="en-US" sz="130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p:spPr>
        <p:txBody>
          <a:bodyPr/>
          <a:lstStyle/>
          <a:p>
            <a:pPr eaLnBrk="1" hangingPunct="1"/>
            <a:r>
              <a:rPr lang="ru-RU" altLang="en-US" dirty="0"/>
              <a:t>«</a:t>
            </a:r>
            <a:r>
              <a:rPr lang="en-US" altLang="en-US" dirty="0" err="1"/>
              <a:t>Эти</a:t>
            </a:r>
            <a:r>
              <a:rPr lang="en-US" altLang="en-US" dirty="0"/>
              <a:t> </a:t>
            </a:r>
            <a:r>
              <a:rPr lang="en-US" altLang="en-US" dirty="0" err="1"/>
              <a:t>материальные</a:t>
            </a:r>
            <a:r>
              <a:rPr lang="en-US" altLang="en-US" dirty="0"/>
              <a:t> </a:t>
            </a:r>
            <a:r>
              <a:rPr lang="en-US" altLang="en-US" dirty="0" err="1"/>
              <a:t>предметы</a:t>
            </a:r>
            <a:r>
              <a:rPr lang="en-US" altLang="en-US" dirty="0"/>
              <a:t> </a:t>
            </a:r>
            <a:r>
              <a:rPr lang="en-US" altLang="en-US" dirty="0" err="1"/>
              <a:t>представляют</a:t>
            </a:r>
            <a:r>
              <a:rPr lang="en-US" altLang="en-US" dirty="0"/>
              <a:t> </a:t>
            </a:r>
            <a:r>
              <a:rPr lang="en-US" altLang="en-US" dirty="0" err="1"/>
              <a:t>собою</a:t>
            </a:r>
            <a:r>
              <a:rPr lang="en-US" altLang="en-US" dirty="0"/>
              <a:t> в </a:t>
            </a:r>
            <a:r>
              <a:rPr lang="en-US" altLang="en-US" dirty="0" err="1"/>
              <a:t>некотором</a:t>
            </a:r>
            <a:r>
              <a:rPr lang="en-US" altLang="en-US" dirty="0"/>
              <a:t> </a:t>
            </a:r>
            <a:r>
              <a:rPr lang="en-US" altLang="en-US" dirty="0" err="1"/>
              <a:t>роде</a:t>
            </a:r>
            <a:r>
              <a:rPr lang="en-US" altLang="en-US" dirty="0"/>
              <a:t> </a:t>
            </a:r>
            <a:r>
              <a:rPr lang="en-US" altLang="en-US" i="1" dirty="0" err="1"/>
              <a:t>зримое</a:t>
            </a:r>
            <a:r>
              <a:rPr lang="en-US" altLang="en-US" i="1" dirty="0"/>
              <a:t> </a:t>
            </a:r>
            <a:r>
              <a:rPr lang="en-US" altLang="en-US" i="1" dirty="0" err="1"/>
              <a:t>подтверждение</a:t>
            </a:r>
            <a:r>
              <a:rPr lang="en-US" altLang="en-US" i="1" dirty="0"/>
              <a:t> </a:t>
            </a:r>
            <a:r>
              <a:rPr lang="en-US" altLang="en-US" i="1" dirty="0" err="1"/>
              <a:t>нашей</a:t>
            </a:r>
            <a:r>
              <a:rPr lang="en-US" altLang="en-US" i="1" dirty="0"/>
              <a:t> </a:t>
            </a:r>
            <a:r>
              <a:rPr lang="en-US" altLang="en-US" i="1" dirty="0" err="1"/>
              <a:t>веры</a:t>
            </a:r>
            <a:r>
              <a:rPr lang="en-US" altLang="en-US" dirty="0"/>
              <a:t>, с </a:t>
            </a:r>
            <a:r>
              <a:rPr lang="en-US" altLang="en-US" dirty="0" err="1"/>
              <a:t>помощью</a:t>
            </a:r>
            <a:r>
              <a:rPr lang="en-US" altLang="en-US" dirty="0"/>
              <a:t> </a:t>
            </a:r>
            <a:r>
              <a:rPr lang="en-US" altLang="en-US" dirty="0" err="1"/>
              <a:t>которого</a:t>
            </a:r>
            <a:r>
              <a:rPr lang="en-US" altLang="en-US" dirty="0"/>
              <a:t> </a:t>
            </a:r>
            <a:r>
              <a:rPr lang="en-US" altLang="en-US" dirty="0" err="1"/>
              <a:t>мы</a:t>
            </a:r>
            <a:r>
              <a:rPr lang="en-US" altLang="en-US" dirty="0"/>
              <a:t> </a:t>
            </a:r>
            <a:r>
              <a:rPr lang="en-US" altLang="en-US" dirty="0" err="1"/>
              <a:t>понимаем</a:t>
            </a:r>
            <a:r>
              <a:rPr lang="en-US" altLang="en-US" dirty="0"/>
              <a:t>, </a:t>
            </a:r>
            <a:r>
              <a:rPr lang="en-US" altLang="en-US" dirty="0" err="1"/>
              <a:t>что</a:t>
            </a:r>
            <a:r>
              <a:rPr lang="en-US" altLang="en-US" dirty="0"/>
              <a:t> в </a:t>
            </a:r>
            <a:r>
              <a:rPr lang="en-US" altLang="en-US" dirty="0" err="1"/>
              <a:t>Евангелиях</a:t>
            </a:r>
            <a:r>
              <a:rPr lang="en-US" altLang="en-US" dirty="0"/>
              <a:t> </a:t>
            </a:r>
            <a:r>
              <a:rPr lang="en-US" altLang="en-US" dirty="0" err="1"/>
              <a:t>содержится</a:t>
            </a:r>
            <a:r>
              <a:rPr lang="en-US" altLang="en-US" dirty="0"/>
              <a:t> </a:t>
            </a:r>
            <a:r>
              <a:rPr lang="en-US" altLang="en-US" dirty="0" err="1"/>
              <a:t>именно</a:t>
            </a:r>
            <a:r>
              <a:rPr lang="en-US" altLang="en-US" dirty="0"/>
              <a:t> </a:t>
            </a:r>
            <a:r>
              <a:rPr lang="en-US" altLang="en-US" dirty="0" err="1"/>
              <a:t>исторический</a:t>
            </a:r>
            <a:r>
              <a:rPr lang="en-US" altLang="en-US" dirty="0"/>
              <a:t>, а </a:t>
            </a:r>
            <a:r>
              <a:rPr lang="en-US" altLang="en-US" dirty="0" err="1"/>
              <a:t>не</a:t>
            </a:r>
            <a:r>
              <a:rPr lang="en-US" altLang="en-US" dirty="0"/>
              <a:t> </a:t>
            </a:r>
            <a:r>
              <a:rPr lang="en-US" altLang="en-US" dirty="0" err="1"/>
              <a:t>мифологический</a:t>
            </a:r>
            <a:r>
              <a:rPr lang="en-US" altLang="en-US" dirty="0"/>
              <a:t> </a:t>
            </a:r>
            <a:r>
              <a:rPr lang="en-US" altLang="en-US" dirty="0" err="1"/>
              <a:t>рассказ</a:t>
            </a:r>
            <a:r>
              <a:rPr lang="en-US" altLang="en-US" dirty="0"/>
              <a:t>. </a:t>
            </a:r>
            <a:r>
              <a:rPr lang="en-US" altLang="en-US" dirty="0" err="1"/>
              <a:t>Они</a:t>
            </a:r>
            <a:r>
              <a:rPr lang="en-US" altLang="en-US" dirty="0"/>
              <a:t> </a:t>
            </a:r>
            <a:r>
              <a:rPr lang="en-US" altLang="en-US" dirty="0" err="1"/>
              <a:t>являются</a:t>
            </a:r>
            <a:r>
              <a:rPr lang="en-US" altLang="en-US" dirty="0"/>
              <a:t> </a:t>
            </a:r>
            <a:r>
              <a:rPr lang="en-US" altLang="en-US" dirty="0" err="1"/>
              <a:t>одним</a:t>
            </a:r>
            <a:r>
              <a:rPr lang="en-US" altLang="en-US" dirty="0"/>
              <a:t> </a:t>
            </a:r>
            <a:r>
              <a:rPr lang="en-US" altLang="en-US" dirty="0" err="1"/>
              <a:t>из</a:t>
            </a:r>
            <a:r>
              <a:rPr lang="en-US" altLang="en-US" dirty="0"/>
              <a:t> </a:t>
            </a:r>
            <a:r>
              <a:rPr lang="en-US" altLang="en-US" dirty="0" err="1"/>
              <a:t>свидетельств</a:t>
            </a:r>
            <a:r>
              <a:rPr lang="en-US" altLang="en-US" dirty="0"/>
              <a:t> </a:t>
            </a:r>
            <a:r>
              <a:rPr lang="en-US" altLang="en-US" dirty="0" err="1"/>
              <a:t>подлинности</a:t>
            </a:r>
            <a:r>
              <a:rPr lang="en-US" altLang="en-US" dirty="0"/>
              <a:t> </a:t>
            </a:r>
            <a:r>
              <a:rPr lang="en-US" altLang="en-US" dirty="0" err="1"/>
              <a:t>Евангельских</a:t>
            </a:r>
            <a:r>
              <a:rPr lang="en-US" altLang="en-US" dirty="0"/>
              <a:t> </a:t>
            </a:r>
            <a:r>
              <a:rPr lang="en-US" altLang="en-US" dirty="0" err="1"/>
              <a:t>событий</a:t>
            </a:r>
            <a:r>
              <a:rPr lang="en-US" altLang="en-US" dirty="0"/>
              <a:t>, и </a:t>
            </a:r>
            <a:r>
              <a:rPr lang="en-US" altLang="en-US" dirty="0" err="1"/>
              <a:t>дают</a:t>
            </a:r>
            <a:r>
              <a:rPr lang="en-US" altLang="en-US" dirty="0"/>
              <a:t> </a:t>
            </a:r>
            <a:r>
              <a:rPr lang="en-US" altLang="en-US" dirty="0" err="1"/>
              <a:t>нам</a:t>
            </a:r>
            <a:r>
              <a:rPr lang="en-US" altLang="en-US" dirty="0"/>
              <a:t> </a:t>
            </a:r>
            <a:r>
              <a:rPr lang="en-US" altLang="en-US" dirty="0" err="1"/>
              <a:t>возможность</a:t>
            </a:r>
            <a:r>
              <a:rPr lang="en-US" altLang="en-US" dirty="0"/>
              <a:t> </a:t>
            </a:r>
            <a:r>
              <a:rPr lang="en-US" altLang="en-US" dirty="0" err="1"/>
              <a:t>некоторого</a:t>
            </a:r>
            <a:r>
              <a:rPr lang="en-US" altLang="en-US" dirty="0"/>
              <a:t> </a:t>
            </a:r>
            <a:r>
              <a:rPr lang="en-US" altLang="en-US" dirty="0" err="1"/>
              <a:t>приближения</a:t>
            </a:r>
            <a:r>
              <a:rPr lang="en-US" altLang="en-US" dirty="0"/>
              <a:t> к </a:t>
            </a:r>
            <a:r>
              <a:rPr lang="en-US" altLang="en-US" dirty="0" err="1"/>
              <a:t>ним</a:t>
            </a:r>
            <a:r>
              <a:rPr lang="ru-RU" altLang="en-US" dirty="0"/>
              <a:t>»</a:t>
            </a:r>
            <a:r>
              <a:rPr lang="en-US" altLang="en-US" dirty="0"/>
              <a:t>.</a:t>
            </a:r>
            <a:r>
              <a:rPr lang="ru-RU" altLang="en-US" dirty="0"/>
              <a:t> – Археология Евангелия, Свящ. Александ Тимофеев, </a:t>
            </a:r>
            <a:r>
              <a:rPr lang="en-US" altLang="en-US" dirty="0" err="1"/>
              <a:t>закончил</a:t>
            </a:r>
            <a:r>
              <a:rPr lang="en-US" altLang="en-US" dirty="0"/>
              <a:t> </a:t>
            </a:r>
            <a:r>
              <a:rPr lang="en-US" altLang="en-US" dirty="0" err="1"/>
              <a:t>Санкт-Петербургский</a:t>
            </a:r>
            <a:r>
              <a:rPr lang="en-US" altLang="en-US" dirty="0"/>
              <a:t> </a:t>
            </a:r>
            <a:r>
              <a:rPr lang="en-US" altLang="en-US" dirty="0" err="1"/>
              <a:t>государственный</a:t>
            </a:r>
            <a:r>
              <a:rPr lang="en-US" altLang="en-US" dirty="0"/>
              <a:t> </a:t>
            </a:r>
            <a:r>
              <a:rPr lang="en-US" altLang="en-US" dirty="0" err="1"/>
              <a:t>университет</a:t>
            </a:r>
            <a:r>
              <a:rPr lang="en-US" altLang="en-US" dirty="0"/>
              <a:t> </a:t>
            </a:r>
            <a:r>
              <a:rPr lang="en-US" altLang="en-US" dirty="0" err="1"/>
              <a:t>по</a:t>
            </a:r>
            <a:r>
              <a:rPr lang="en-US" altLang="en-US" dirty="0"/>
              <a:t> </a:t>
            </a:r>
            <a:r>
              <a:rPr lang="en-US" altLang="en-US" dirty="0" err="1"/>
              <a:t>специальности</a:t>
            </a:r>
            <a:r>
              <a:rPr lang="en-US" altLang="en-US" dirty="0"/>
              <a:t> </a:t>
            </a:r>
            <a:r>
              <a:rPr lang="en-US" altLang="en-US" dirty="0" err="1"/>
              <a:t>геологоразведка</a:t>
            </a:r>
            <a:r>
              <a:rPr lang="en-US" altLang="en-US" dirty="0"/>
              <a:t>, </a:t>
            </a:r>
            <a:r>
              <a:rPr lang="en-US" altLang="en-US" dirty="0" err="1"/>
              <a:t>Санкт-Петербургскую</a:t>
            </a:r>
            <a:r>
              <a:rPr lang="en-US" altLang="en-US" dirty="0"/>
              <a:t> </a:t>
            </a:r>
            <a:r>
              <a:rPr lang="en-US" altLang="en-US" dirty="0" err="1"/>
              <a:t>духовную</a:t>
            </a:r>
            <a:r>
              <a:rPr lang="en-US" altLang="en-US" dirty="0"/>
              <a:t> </a:t>
            </a:r>
            <a:r>
              <a:rPr lang="en-US" altLang="en-US" dirty="0" err="1"/>
              <a:t>семинарию</a:t>
            </a:r>
            <a:r>
              <a:rPr lang="en-US" altLang="en-US" dirty="0"/>
              <a:t>, </a:t>
            </a:r>
            <a:r>
              <a:rPr lang="en-US" altLang="en-US" dirty="0" err="1"/>
              <a:t>Московскую</a:t>
            </a:r>
            <a:r>
              <a:rPr lang="en-US" altLang="en-US" dirty="0"/>
              <a:t> </a:t>
            </a:r>
            <a:r>
              <a:rPr lang="en-US" altLang="en-US" dirty="0" err="1"/>
              <a:t>духовную</a:t>
            </a:r>
            <a:r>
              <a:rPr lang="en-US" altLang="en-US" dirty="0"/>
              <a:t> </a:t>
            </a:r>
            <a:r>
              <a:rPr lang="en-US" altLang="en-US" dirty="0" err="1"/>
              <a:t>академию</a:t>
            </a:r>
            <a:r>
              <a:rPr lang="en-US" altLang="en-US" dirty="0"/>
              <a:t>. </a:t>
            </a:r>
            <a:r>
              <a:rPr lang="en-US" altLang="en-US" dirty="0" err="1"/>
              <a:t>Источник</a:t>
            </a:r>
            <a:r>
              <a:rPr lang="en-US" altLang="en-US" dirty="0"/>
              <a:t>: </a:t>
            </a:r>
            <a:r>
              <a:rPr lang="en-US" altLang="en-US" dirty="0" err="1">
                <a:hlinkClick r:id="rId3"/>
              </a:rPr>
              <a:t>http://www.pravmir.ru/archeologia-evangelia/#ixzz34okzuEkC</a:t>
            </a:r>
            <a:r>
              <a:rPr lang="en-US" altLang="en-US" dirty="0"/>
              <a:t/>
            </a:r>
            <a:br>
              <a:rPr lang="en-US" altLang="en-US" dirty="0"/>
            </a:br>
            <a:endParaRPr lang="en-US" altLang="en-US" dirty="0"/>
          </a:p>
        </p:txBody>
      </p:sp>
    </p:spTree>
    <p:extLst>
      <p:ext uri="{BB962C8B-B14F-4D97-AF65-F5344CB8AC3E}">
        <p14:creationId xmlns:p14="http://schemas.microsoft.com/office/powerpoint/2010/main" val="6926300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FE288624-2371-4C8D-909D-92E887DFEBD9}" type="slidenum">
              <a:rPr lang="en-US" altLang="en-US" sz="1300"/>
              <a:pPr algn="r" defTabSz="974725"/>
              <a:t>90</a:t>
            </a:fld>
            <a:endParaRPr lang="en-US" altLang="en-US" sz="1300"/>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noFill/>
        </p:spPr>
        <p:txBody>
          <a:bodyPr/>
          <a:lstStyle/>
          <a:p>
            <a:pPr eaLnBrk="1" hangingPunct="1"/>
            <a:r>
              <a:rPr lang="ru-RU" i="1" dirty="0"/>
              <a:t>То, что случилось с Ним – крестная смерть, сошествие в ад, воскресение, вознесение – относится непосредственно и к роду человеческому: это не только Божественное событие, – это событие и человеческое.</a:t>
            </a:r>
          </a:p>
          <a:p>
            <a:pPr eaLnBrk="1" hangingPunct="1"/>
            <a:r>
              <a:rPr lang="ru-RU" altLang="en-US" dirty="0"/>
              <a:t>– митрополит Антоний Сурожский, Избранные проповеди, Неделя 13-я по Пятидесятнице. Притча о злых виноградарях, </a:t>
            </a:r>
            <a:r>
              <a:rPr lang="en-US" altLang="en-US" dirty="0" err="1"/>
              <a:t>www.mitras.ru/sermons/serm5.htm#13</a:t>
            </a:r>
            <a:r>
              <a:rPr lang="ru-RU" altLang="en-US" dirty="0"/>
              <a:t>  </a:t>
            </a:r>
          </a:p>
          <a:p>
            <a:pPr eaLnBrk="1" hangingPunct="1"/>
            <a:endParaRPr lang="en-US" altLang="en-US" dirty="0"/>
          </a:p>
        </p:txBody>
      </p:sp>
    </p:spTree>
    <p:extLst>
      <p:ext uri="{BB962C8B-B14F-4D97-AF65-F5344CB8AC3E}">
        <p14:creationId xmlns:p14="http://schemas.microsoft.com/office/powerpoint/2010/main" val="7502740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a:ln>
            <a:miter lim="800000"/>
            <a:headEnd/>
            <a:tailEnd/>
          </a:ln>
        </p:spPr>
        <p:txBody>
          <a:bodyPr/>
          <a:lstStyle/>
          <a:p>
            <a:fld id="{8ED0388E-96D3-4B0B-9A4E-61209A09E464}" type="slidenum">
              <a:rPr lang="en-US" altLang="en-US" smtClean="0"/>
              <a:pPr/>
              <a:t>91</a:t>
            </a:fld>
            <a:endParaRPr lang="en-US" altLang="en-US"/>
          </a:p>
        </p:txBody>
      </p:sp>
      <p:sp>
        <p:nvSpPr>
          <p:cNvPr id="514051" name="Rectangle 2"/>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Char char="•"/>
              <a:tabLst/>
              <a:defRPr/>
            </a:pPr>
            <a:r>
              <a:rPr lang="en-US" altLang="en-US" i="1" dirty="0" err="1"/>
              <a:t>Благодаря</a:t>
            </a:r>
            <a:r>
              <a:rPr lang="en-US" altLang="en-US" i="1" dirty="0"/>
              <a:t> </a:t>
            </a:r>
            <a:r>
              <a:rPr lang="en-US" altLang="en-US" i="1" dirty="0" err="1"/>
              <a:t>современным</a:t>
            </a:r>
            <a:r>
              <a:rPr lang="en-US" altLang="en-US" i="1" dirty="0"/>
              <a:t> </a:t>
            </a:r>
            <a:r>
              <a:rPr lang="en-US" altLang="en-US" i="1" dirty="0" err="1"/>
              <a:t>открытиям</a:t>
            </a:r>
            <a:r>
              <a:rPr lang="en-US" altLang="en-US" i="1" dirty="0"/>
              <a:t> в </a:t>
            </a:r>
            <a:r>
              <a:rPr lang="en-US" altLang="en-US" i="1" dirty="0" err="1"/>
              <a:t>области</a:t>
            </a:r>
            <a:r>
              <a:rPr lang="en-US" altLang="en-US" i="1" dirty="0"/>
              <a:t> </a:t>
            </a:r>
            <a:r>
              <a:rPr lang="en-US" altLang="en-US" i="1" dirty="0" err="1"/>
              <a:t>истории</a:t>
            </a:r>
            <a:r>
              <a:rPr lang="en-US" altLang="en-US" i="1" dirty="0"/>
              <a:t>, </a:t>
            </a:r>
            <a:r>
              <a:rPr lang="en-US" altLang="en-US" i="1" dirty="0" err="1"/>
              <a:t>филологии</a:t>
            </a:r>
            <a:r>
              <a:rPr lang="en-US" altLang="en-US" i="1" dirty="0"/>
              <a:t>, </a:t>
            </a:r>
            <a:r>
              <a:rPr lang="en-US" altLang="en-US" i="1" dirty="0" err="1"/>
              <a:t>археологии</a:t>
            </a:r>
            <a:r>
              <a:rPr lang="en-US" altLang="en-US" i="1" dirty="0"/>
              <a:t>, </a:t>
            </a:r>
            <a:r>
              <a:rPr lang="en-US" altLang="en-US" i="1" dirty="0" err="1"/>
              <a:t>палеографии</a:t>
            </a:r>
            <a:r>
              <a:rPr lang="en-US" altLang="en-US" i="1" dirty="0"/>
              <a:t> и </a:t>
            </a:r>
            <a:r>
              <a:rPr lang="en-US" altLang="en-US" i="1" dirty="0" err="1"/>
              <a:t>других</a:t>
            </a:r>
            <a:r>
              <a:rPr lang="en-US" altLang="en-US" i="1" dirty="0"/>
              <a:t> </a:t>
            </a:r>
            <a:r>
              <a:rPr lang="en-US" altLang="en-US" i="1" dirty="0" err="1"/>
              <a:t>вспомогательных</a:t>
            </a:r>
            <a:r>
              <a:rPr lang="en-US" altLang="en-US" i="1" dirty="0"/>
              <a:t> </a:t>
            </a:r>
            <a:r>
              <a:rPr lang="en-US" altLang="en-US" i="1" dirty="0" err="1"/>
              <a:t>наук</a:t>
            </a:r>
            <a:r>
              <a:rPr lang="en-US" altLang="en-US" i="1" dirty="0"/>
              <a:t> в </a:t>
            </a:r>
            <a:r>
              <a:rPr lang="en-US" altLang="en-US" i="1" dirty="0" err="1"/>
              <a:t>области</a:t>
            </a:r>
            <a:r>
              <a:rPr lang="en-US" altLang="en-US" i="1" dirty="0"/>
              <a:t> </a:t>
            </a:r>
            <a:r>
              <a:rPr lang="en-US" altLang="en-US" i="1" dirty="0" err="1"/>
              <a:t>исагогики</a:t>
            </a:r>
            <a:r>
              <a:rPr lang="en-US" altLang="en-US" i="1" dirty="0"/>
              <a:t> </a:t>
            </a:r>
            <a:r>
              <a:rPr lang="en-US" altLang="en-US" i="1" dirty="0" err="1"/>
              <a:t>мы</a:t>
            </a:r>
            <a:r>
              <a:rPr lang="en-US" altLang="en-US" i="1" dirty="0"/>
              <a:t> </a:t>
            </a:r>
            <a:r>
              <a:rPr lang="en-US" altLang="en-US" i="1" dirty="0" err="1"/>
              <a:t>приведены</a:t>
            </a:r>
            <a:r>
              <a:rPr lang="en-US" altLang="en-US" i="1" dirty="0"/>
              <a:t> к </a:t>
            </a:r>
            <a:r>
              <a:rPr lang="en-US" altLang="en-US" i="1" dirty="0" err="1"/>
              <a:t>возможности</a:t>
            </a:r>
            <a:r>
              <a:rPr lang="en-US" altLang="en-US" i="1" dirty="0"/>
              <a:t> </a:t>
            </a:r>
            <a:r>
              <a:rPr lang="en-US" altLang="en-US" i="1" dirty="0" err="1"/>
              <a:t>еще</a:t>
            </a:r>
            <a:r>
              <a:rPr lang="en-US" altLang="en-US" i="1" dirty="0"/>
              <a:t> </a:t>
            </a:r>
            <a:r>
              <a:rPr lang="en-US" altLang="en-US" i="1" dirty="0" err="1"/>
              <a:t>ближе</a:t>
            </a:r>
            <a:r>
              <a:rPr lang="en-US" altLang="en-US" i="1" dirty="0"/>
              <a:t>, </a:t>
            </a:r>
            <a:r>
              <a:rPr lang="en-US" altLang="en-US" i="1" dirty="0" err="1"/>
              <a:t>полнее</a:t>
            </a:r>
            <a:r>
              <a:rPr lang="en-US" altLang="en-US" i="1" dirty="0"/>
              <a:t> и </a:t>
            </a:r>
            <a:r>
              <a:rPr lang="en-US" altLang="en-US" i="1" dirty="0" err="1"/>
              <a:t>подробнее</a:t>
            </a:r>
            <a:r>
              <a:rPr lang="en-US" altLang="en-US" i="1" dirty="0"/>
              <a:t> </a:t>
            </a:r>
            <a:r>
              <a:rPr lang="en-US" altLang="en-US" i="1" dirty="0" err="1"/>
              <a:t>видеть</a:t>
            </a:r>
            <a:r>
              <a:rPr lang="en-US" altLang="en-US" i="1" dirty="0"/>
              <a:t> </a:t>
            </a:r>
            <a:r>
              <a:rPr lang="en-US" altLang="en-US" i="1" dirty="0" err="1"/>
              <a:t>действие</a:t>
            </a:r>
            <a:r>
              <a:rPr lang="en-US" altLang="en-US" i="1" dirty="0"/>
              <a:t> </a:t>
            </a:r>
            <a:r>
              <a:rPr lang="en-US" altLang="en-US" i="1" dirty="0" err="1"/>
              <a:t>Бога</a:t>
            </a:r>
            <a:r>
              <a:rPr lang="ru-RU" altLang="en-US" i="1" dirty="0"/>
              <a:t>,</a:t>
            </a:r>
            <a:r>
              <a:rPr lang="en-US" altLang="en-US" i="1" dirty="0"/>
              <a:t> </a:t>
            </a:r>
            <a:r>
              <a:rPr lang="en-US" altLang="en-US" i="1" dirty="0" err="1"/>
              <a:t>открывающего</a:t>
            </a:r>
            <a:r>
              <a:rPr lang="en-US" altLang="en-US" i="1" dirty="0"/>
              <a:t> </a:t>
            </a:r>
            <a:r>
              <a:rPr lang="en-US" altLang="en-US" i="1" dirty="0" err="1"/>
              <a:t>Себя</a:t>
            </a:r>
            <a:r>
              <a:rPr lang="en-US" altLang="en-US" i="1" dirty="0"/>
              <a:t> </a:t>
            </a:r>
            <a:r>
              <a:rPr lang="en-US" altLang="en-US" i="1" dirty="0" err="1"/>
              <a:t>человечеству</a:t>
            </a:r>
            <a:r>
              <a:rPr lang="en-US" altLang="en-US" i="1" dirty="0"/>
              <a:t> и </a:t>
            </a:r>
            <a:r>
              <a:rPr lang="en-US" altLang="en-US" i="1" dirty="0" err="1"/>
              <a:t>устрояющего</a:t>
            </a:r>
            <a:r>
              <a:rPr lang="en-US" altLang="en-US" i="1" dirty="0"/>
              <a:t> </a:t>
            </a:r>
            <a:r>
              <a:rPr lang="en-US" altLang="en-US" i="1" dirty="0" err="1"/>
              <a:t>его</a:t>
            </a:r>
            <a:r>
              <a:rPr lang="en-US" altLang="en-US" i="1" dirty="0"/>
              <a:t> </a:t>
            </a:r>
            <a:r>
              <a:rPr lang="en-US" altLang="en-US" i="1" dirty="0" err="1"/>
              <a:t>спасение</a:t>
            </a:r>
            <a:r>
              <a:rPr lang="ru-RU" altLang="en-US" dirty="0"/>
              <a:t>».</a:t>
            </a:r>
            <a:r>
              <a:rPr lang="en-US" altLang="en-US" dirty="0"/>
              <a:t> </a:t>
            </a:r>
            <a:r>
              <a:rPr lang="ru-RU" altLang="en-US" dirty="0"/>
              <a:t>— </a:t>
            </a:r>
            <a:r>
              <a:rPr lang="ru-RU" altLang="en-US" dirty="0" err="1"/>
              <a:t>прот</a:t>
            </a:r>
            <a:r>
              <a:rPr lang="ru-RU" altLang="en-US" dirty="0"/>
              <a:t>. Алексей Князев, профессор, </a:t>
            </a:r>
            <a:r>
              <a:rPr lang="ru-RU" altLang="en-US" dirty="0" err="1"/>
              <a:t>библеист</a:t>
            </a:r>
            <a:r>
              <a:rPr lang="ru-RU" altLang="en-US" dirty="0"/>
              <a:t> </a:t>
            </a:r>
          </a:p>
          <a:p>
            <a:pPr eaLnBrk="1" hangingPunct="1"/>
            <a:r>
              <a:rPr lang="ru-RU" altLang="en-US" dirty="0"/>
              <a:t>		- цит. по </a:t>
            </a:r>
            <a:r>
              <a:rPr lang="en-US" altLang="en-US" dirty="0" err="1"/>
              <a:t>Свящ</a:t>
            </a:r>
            <a:r>
              <a:rPr lang="en-US" altLang="en-US" dirty="0"/>
              <a:t>. Александр </a:t>
            </a:r>
            <a:r>
              <a:rPr lang="en-US" altLang="en-US" dirty="0" err="1"/>
              <a:t>Мень</a:t>
            </a:r>
            <a:r>
              <a:rPr lang="ru-RU" altLang="en-US" dirty="0"/>
              <a:t>, </a:t>
            </a:r>
            <a:r>
              <a:rPr lang="en-US" altLang="en-US" i="1" dirty="0" err="1"/>
              <a:t>Исагогика</a:t>
            </a:r>
            <a:r>
              <a:rPr lang="ru-RU" altLang="en-US" dirty="0"/>
              <a:t>, www.alexandrmen.ru/books/tom6/6_predis.html</a:t>
            </a:r>
            <a:endParaRPr lang="en-US" altLang="en-US" dirty="0"/>
          </a:p>
          <a:p>
            <a:pPr eaLnBrk="1" hangingPunct="1"/>
            <a:endParaRPr lang="en-US" altLang="en-US" dirty="0"/>
          </a:p>
        </p:txBody>
      </p:sp>
    </p:spTree>
    <p:extLst>
      <p:ext uri="{BB962C8B-B14F-4D97-AF65-F5344CB8AC3E}">
        <p14:creationId xmlns:p14="http://schemas.microsoft.com/office/powerpoint/2010/main" val="21357582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a:ln>
            <a:miter lim="800000"/>
            <a:headEnd/>
            <a:tailEnd/>
          </a:ln>
        </p:spPr>
        <p:txBody>
          <a:bodyPr/>
          <a:lstStyle/>
          <a:p>
            <a:fld id="{1CA71ED7-BAA1-4032-931B-D24C90CCF945}" type="slidenum">
              <a:rPr lang="en-US" altLang="en-US" smtClean="0"/>
              <a:pPr/>
              <a:t>92</a:t>
            </a:fld>
            <a:endParaRPr lang="en-US" altLang="en-US"/>
          </a:p>
        </p:txBody>
      </p:sp>
      <p:sp>
        <p:nvSpPr>
          <p:cNvPr id="516099" name="Rectangle 2"/>
          <p:cNvSpPr>
            <a:spLocks noGrp="1" noChangeArrowheads="1"/>
          </p:cNvSpPr>
          <p:nvPr>
            <p:ph type="body" idx="1"/>
          </p:nvPr>
        </p:nvSpPr>
        <p:spPr>
          <a:noFill/>
        </p:spPr>
        <p:txBody>
          <a:bodyPr/>
          <a:lstStyle/>
          <a:p>
            <a:pPr eaLnBrk="1" hangingPunct="1"/>
            <a:r>
              <a:rPr lang="ru-RU" altLang="en-US" dirty="0"/>
              <a:t>Доживи Вольтер до наших дней, и ему, вероятно, пришлось бы сделать вместе с нами следующее, ЧЕТВЁРТОЕ ОТКРЫТИЕ: </a:t>
            </a:r>
            <a:r>
              <a:rPr lang="ru-RU" altLang="en-US" i="1" dirty="0">
                <a:solidFill>
                  <a:schemeClr val="bg1"/>
                </a:solidFill>
              </a:rPr>
              <a:t>Археологические находки подтверждают историческую подлинность Нового Завета.</a:t>
            </a:r>
            <a:endParaRPr lang="en-US" altLang="en-US" i="1" dirty="0">
              <a:solidFill>
                <a:schemeClr val="bg1"/>
              </a:solidFill>
            </a:endParaRPr>
          </a:p>
          <a:p>
            <a:pPr eaLnBrk="1" hangingPunct="1"/>
            <a:r>
              <a:rPr lang="ru-RU" altLang="en-US" dirty="0"/>
              <a:t>Многие признаются, что, полагая себя верующими, в душе своей хранили некоторое сомнение: а вдруг все эти истории – всего лишь истории? Исторические исследования, подтверждённые археологическими свидетельствами и фактами, помогают положить конец этим опасениям. </a:t>
            </a:r>
          </a:p>
          <a:p>
            <a:pPr eaLnBrk="1" hangingPunct="1"/>
            <a:r>
              <a:rPr lang="ru-RU" altLang="en-US" dirty="0"/>
              <a:t>Так достойна ли Библия доверия? Похоже, ответ придётся дать положительный. </a:t>
            </a:r>
            <a:endParaRPr lang="en-US" altLang="en-US" dirty="0"/>
          </a:p>
          <a:p>
            <a:pPr eaLnBrk="1" hangingPunct="1"/>
            <a:endParaRPr lang="en-US" altLang="en-US" dirty="0"/>
          </a:p>
        </p:txBody>
      </p:sp>
    </p:spTree>
    <p:extLst>
      <p:ext uri="{BB962C8B-B14F-4D97-AF65-F5344CB8AC3E}">
        <p14:creationId xmlns:p14="http://schemas.microsoft.com/office/powerpoint/2010/main" val="523327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7339" tIns="48669" rIns="97339" bIns="48669" anchor="b"/>
          <a:lstStyle/>
          <a:p>
            <a:pPr algn="r" defTabSz="974725"/>
            <a:fld id="{5A7BB8F7-95B0-498F-B486-CA88619F0F05}" type="slidenum">
              <a:rPr lang="en-US" altLang="en-US" sz="1300"/>
              <a:pPr algn="r" defTabSz="974725"/>
              <a:t>12</a:t>
            </a:fld>
            <a:endParaRPr lang="en-US" altLang="en-US" sz="130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8565577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a:ln>
            <a:miter lim="800000"/>
            <a:headEnd/>
            <a:tailEnd/>
          </a:ln>
        </p:spPr>
        <p:txBody>
          <a:bodyPr/>
          <a:lstStyle/>
          <a:p>
            <a:fld id="{A967F5B0-DD2A-4C28-B326-B89A027966F6}" type="slidenum">
              <a:rPr lang="en-US" altLang="en-US" smtClean="0"/>
              <a:pPr/>
              <a:t>93</a:t>
            </a:fld>
            <a:endParaRPr lang="en-US" altLang="en-US"/>
          </a:p>
        </p:txBody>
      </p:sp>
      <p:sp>
        <p:nvSpPr>
          <p:cNvPr id="518147" name="Rectangle 2"/>
          <p:cNvSpPr>
            <a:spLocks noGrp="1" noChangeArrowheads="1"/>
          </p:cNvSpPr>
          <p:nvPr>
            <p:ph type="body" idx="1"/>
          </p:nvPr>
        </p:nvSpPr>
        <p:spPr>
          <a:noFill/>
        </p:spPr>
        <p:txBody>
          <a:bodyPr/>
          <a:lstStyle/>
          <a:p>
            <a:pPr eaLnBrk="1" hangingPunct="1"/>
            <a:r>
              <a:rPr lang="ru-RU" altLang="en-US" i="1" dirty="0">
                <a:solidFill>
                  <a:srgbClr val="FFD70E"/>
                </a:solidFill>
                <a:sym typeface="Zbats-PS"/>
              </a:rPr>
              <a:t>Которое из утверждений верно?</a:t>
            </a:r>
            <a:endParaRPr lang="en-US" altLang="en-US" i="1" dirty="0">
              <a:solidFill>
                <a:srgbClr val="FFD70E"/>
              </a:solidFill>
              <a:sym typeface="Zbats-PS"/>
            </a:endParaRPr>
          </a:p>
          <a:p>
            <a:pPr eaLnBrk="1" hangingPunct="1">
              <a:buFontTx/>
              <a:buChar char="•"/>
            </a:pPr>
            <a:r>
              <a:rPr lang="ru-RU" altLang="en-US" dirty="0"/>
              <a:t>Очевидно, верным является второе утверждение, а, раз так, то...</a:t>
            </a:r>
          </a:p>
          <a:p>
            <a:pPr eaLnBrk="1" hangingPunct="1"/>
            <a:r>
              <a:rPr lang="ru-RU" altLang="en-US" dirty="0"/>
              <a:t>Библию следует читать не так, как иногда читают детки народные сказки или научно-фантастические романы, упиваясь вымыслом и полётом фантазии, а – в свете только что услышанного – как исторический документ, т.е., исходя из того, что изложенное в ней – истинно. </a:t>
            </a:r>
          </a:p>
        </p:txBody>
      </p:sp>
    </p:spTree>
    <p:extLst>
      <p:ext uri="{BB962C8B-B14F-4D97-AF65-F5344CB8AC3E}">
        <p14:creationId xmlns:p14="http://schemas.microsoft.com/office/powerpoint/2010/main" val="37698333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a:ln>
            <a:miter lim="800000"/>
            <a:headEnd/>
            <a:tailEnd/>
          </a:ln>
        </p:spPr>
        <p:txBody>
          <a:bodyPr/>
          <a:lstStyle/>
          <a:p>
            <a:fld id="{EC45DD4A-7326-4EAB-8862-AC44BAEFB9E1}" type="slidenum">
              <a:rPr lang="en-US" altLang="en-US" smtClean="0"/>
              <a:pPr/>
              <a:t>94</a:t>
            </a:fld>
            <a:endParaRPr lang="en-US" altLang="en-US"/>
          </a:p>
        </p:txBody>
      </p:sp>
      <p:sp>
        <p:nvSpPr>
          <p:cNvPr id="519171" name="Rectangle 2"/>
          <p:cNvSpPr>
            <a:spLocks noGrp="1" noChangeArrowheads="1"/>
          </p:cNvSpPr>
          <p:nvPr>
            <p:ph type="body" idx="1"/>
          </p:nvPr>
        </p:nvSpPr>
        <p:spPr>
          <a:noFill/>
        </p:spPr>
        <p:txBody>
          <a:bodyPr/>
          <a:lstStyle/>
          <a:p>
            <a:pPr eaLnBrk="1" hangingPunct="1"/>
            <a:r>
              <a:rPr lang="ru-RU" altLang="en-US" dirty="0"/>
              <a:t>Однако, если это так, то что это значит для каждого из нас, для нашей реальной жизни? Кем, в таком случае, является Христос для каждого из нас? Этот вопрос Он сам задал Своим ученикам: «За кого вы Меня принимаете?» (Лк. 9:20).</a:t>
            </a:r>
            <a:endParaRPr lang="en-US" altLang="en-US" dirty="0"/>
          </a:p>
          <a:p>
            <a:pPr eaLnBrk="1" hangingPunct="1"/>
            <a:r>
              <a:rPr lang="ru-RU" altLang="en-US" dirty="0"/>
              <a:t>Центральным в христианском вероучении является представление о Божественности Христа. Но, так ли это на самом деле? Насколько основательно это Его «притязание»</a:t>
            </a:r>
            <a:r>
              <a:rPr lang="en-US" altLang="en-US" dirty="0"/>
              <a:t> </a:t>
            </a:r>
            <a:r>
              <a:rPr lang="ru-RU" altLang="en-US" dirty="0"/>
              <a:t>на Божественность? Откуда, вообще, взялась эта не</a:t>
            </a:r>
            <a:r>
              <a:rPr lang="ru-RU" altLang="en-US" u="sng" dirty="0"/>
              <a:t>веро</a:t>
            </a:r>
            <a:r>
              <a:rPr lang="ru-RU" altLang="en-US" dirty="0"/>
              <a:t>ятная мысль? Первоисточником этого знания является сам Христос, и это понятно, ибо никому из смертных и не могла быть известна эта тайна. </a:t>
            </a:r>
            <a:endParaRPr lang="en-US" altLang="en-US" dirty="0"/>
          </a:p>
          <a:p>
            <a:pPr eaLnBrk="1" hangingPunct="1"/>
            <a:endParaRPr lang="en-US" altLang="en-US" dirty="0"/>
          </a:p>
        </p:txBody>
      </p:sp>
    </p:spTree>
    <p:extLst>
      <p:ext uri="{BB962C8B-B14F-4D97-AF65-F5344CB8AC3E}">
        <p14:creationId xmlns:p14="http://schemas.microsoft.com/office/powerpoint/2010/main" val="14724265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a:ln>
            <a:miter lim="800000"/>
            <a:headEnd/>
            <a:tailEnd/>
          </a:ln>
        </p:spPr>
        <p:txBody>
          <a:bodyPr/>
          <a:lstStyle/>
          <a:p>
            <a:fld id="{78C63F85-5645-40E5-89EA-DC4DD4E06A4A}" type="slidenum">
              <a:rPr lang="en-US" altLang="en-US" smtClean="0"/>
              <a:pPr/>
              <a:t>95</a:t>
            </a:fld>
            <a:endParaRPr lang="en-US" altLang="en-US"/>
          </a:p>
        </p:txBody>
      </p:sp>
      <p:sp>
        <p:nvSpPr>
          <p:cNvPr id="524291" name="Rectangle 2"/>
          <p:cNvSpPr>
            <a:spLocks noGrp="1" noChangeArrowheads="1"/>
          </p:cNvSpPr>
          <p:nvPr>
            <p:ph type="body" idx="1"/>
          </p:nvPr>
        </p:nvSpPr>
        <p:spPr>
          <a:noFill/>
        </p:spPr>
        <p:txBody>
          <a:bodyPr/>
          <a:lstStyle/>
          <a:p>
            <a:pPr eaLnBrk="1" hangingPunct="1"/>
            <a:r>
              <a:rPr lang="ru-RU" altLang="en-US"/>
              <a:t>Что именно Христос заявлял о Себе, должно быть совершенно ясно: Христос – Бог. </a:t>
            </a:r>
            <a:endParaRPr lang="en-US" altLang="en-US"/>
          </a:p>
          <a:p>
            <a:pPr eaLnBrk="1" hangingPunct="1"/>
            <a:endParaRPr lang="en-US" altLang="en-US"/>
          </a:p>
        </p:txBody>
      </p:sp>
    </p:spTree>
    <p:extLst>
      <p:ext uri="{BB962C8B-B14F-4D97-AF65-F5344CB8AC3E}">
        <p14:creationId xmlns:p14="http://schemas.microsoft.com/office/powerpoint/2010/main" val="30441136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a:ln>
            <a:miter lim="800000"/>
            <a:headEnd/>
            <a:tailEnd/>
          </a:ln>
        </p:spPr>
        <p:txBody>
          <a:bodyPr/>
          <a:lstStyle/>
          <a:p>
            <a:fld id="{BC21EAD4-14CC-460B-A384-200D2902FC63}" type="slidenum">
              <a:rPr lang="en-US" altLang="en-US" smtClean="0"/>
              <a:pPr/>
              <a:t>96</a:t>
            </a:fld>
            <a:endParaRPr lang="en-US" altLang="en-US"/>
          </a:p>
        </p:txBody>
      </p:sp>
      <p:sp>
        <p:nvSpPr>
          <p:cNvPr id="527363" name="Rectangle 2"/>
          <p:cNvSpPr>
            <a:spLocks noGrp="1" noChangeArrowheads="1"/>
          </p:cNvSpPr>
          <p:nvPr>
            <p:ph type="body" idx="1"/>
          </p:nvPr>
        </p:nvSpPr>
        <p:spPr>
          <a:noFill/>
        </p:spPr>
        <p:txBody>
          <a:bodyPr/>
          <a:lstStyle/>
          <a:p>
            <a:pPr eaLnBrk="1" hangingPunct="1"/>
            <a:r>
              <a:rPr lang="ru-RU" altLang="en-US"/>
              <a:t>Но мало что может заявить о себе человек! Ведь и каждый из нас мог бы заявить об этом! Только вот, в отличие от Христа, никто из нас, смертных, не смог бы подтвердить это делом. Христос подтверждает Свои притязания на Божественность поступками, деяниями, являющими Его власть, Его господство, Его могущество.</a:t>
            </a:r>
          </a:p>
          <a:p>
            <a:pPr eaLnBrk="1" hangingPunct="1"/>
            <a:r>
              <a:rPr lang="ru-RU" altLang="en-US"/>
              <a:t>До сих пор мы слышали то самое, что слышали евангелисты своими ушами – Его слова. Теперь давайте посмотрим, что они видели своими глазами – Его деяния.</a:t>
            </a:r>
            <a:endParaRPr lang="en-US" altLang="en-US"/>
          </a:p>
          <a:p>
            <a:pPr eaLnBrk="1" hangingPunct="1"/>
            <a:endParaRPr lang="en-US" altLang="en-US"/>
          </a:p>
        </p:txBody>
      </p:sp>
    </p:spTree>
    <p:extLst>
      <p:ext uri="{BB962C8B-B14F-4D97-AF65-F5344CB8AC3E}">
        <p14:creationId xmlns:p14="http://schemas.microsoft.com/office/powerpoint/2010/main" val="9136477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a:ln>
            <a:miter lim="800000"/>
            <a:headEnd/>
            <a:tailEnd/>
          </a:ln>
        </p:spPr>
        <p:txBody>
          <a:bodyPr/>
          <a:lstStyle/>
          <a:p>
            <a:fld id="{F725A868-C151-45E7-841A-9003BB6AE066}" type="slidenum">
              <a:rPr lang="en-US" altLang="en-US" smtClean="0"/>
              <a:pPr/>
              <a:t>97</a:t>
            </a:fld>
            <a:endParaRPr lang="en-US" altLang="en-US"/>
          </a:p>
        </p:txBody>
      </p:sp>
      <p:sp>
        <p:nvSpPr>
          <p:cNvPr id="526339" name="Rectangle 2"/>
          <p:cNvSpPr>
            <a:spLocks noGrp="1" noChangeArrowheads="1"/>
          </p:cNvSpPr>
          <p:nvPr>
            <p:ph type="body" idx="1"/>
          </p:nvPr>
        </p:nvSpPr>
        <p:spPr>
          <a:noFill/>
        </p:spPr>
        <p:txBody>
          <a:bodyPr/>
          <a:lstStyle/>
          <a:p>
            <a:pPr eaLnBrk="1" hangingPunct="1"/>
            <a:r>
              <a:rPr lang="ru-RU" altLang="en-US"/>
              <a:t>ОТКРЫТИЕ ПЯТОЕ: </a:t>
            </a:r>
            <a:r>
              <a:rPr lang="ru-RU" altLang="en-US">
                <a:solidFill>
                  <a:schemeClr val="bg1"/>
                </a:solidFill>
              </a:rPr>
              <a:t>Согласно свидетельствам очевидцев (дошедших до нас в самых исторически достоверных источниках древней письменности, известных науке) Христос заявлял о Себе как о Боге.</a:t>
            </a:r>
            <a:endParaRPr lang="en-US" altLang="en-US">
              <a:solidFill>
                <a:schemeClr val="bg1"/>
              </a:solidFill>
            </a:endParaRPr>
          </a:p>
          <a:p>
            <a:pPr eaLnBrk="1" hangingPunct="1"/>
            <a:endParaRPr lang="en-US" altLang="en-US"/>
          </a:p>
        </p:txBody>
      </p:sp>
    </p:spTree>
    <p:extLst>
      <p:ext uri="{BB962C8B-B14F-4D97-AF65-F5344CB8AC3E}">
        <p14:creationId xmlns:p14="http://schemas.microsoft.com/office/powerpoint/2010/main" val="25273101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p:spPr>
        <p:txBody>
          <a:bodyPr/>
          <a:lstStyle/>
          <a:p>
            <a:pPr>
              <a:lnSpc>
                <a:spcPct val="90000"/>
              </a:lnSpc>
              <a:spcBef>
                <a:spcPct val="20000"/>
              </a:spcBef>
            </a:pPr>
            <a:r>
              <a:rPr lang="ru-RU" altLang="en-US">
                <a:solidFill>
                  <a:schemeClr val="bg1"/>
                </a:solidFill>
              </a:rPr>
              <a:t>И эти события, деяния Христовы, происходили не где-то на другой планете, в другом измерении или в какой-то иной реальности, а на той же самой земле, на которой живём и мы с вами. Они не были плодом философской мысли или религиозного экстаза, но вполне реально существовали в реальной точке реального пространства и времени.</a:t>
            </a:r>
          </a:p>
          <a:p>
            <a:pPr>
              <a:lnSpc>
                <a:spcPct val="90000"/>
              </a:lnSpc>
              <a:spcBef>
                <a:spcPct val="20000"/>
              </a:spcBef>
            </a:pPr>
            <a:r>
              <a:rPr lang="ru-RU" altLang="en-US" i="1">
                <a:solidFill>
                  <a:schemeClr val="bg1"/>
                </a:solidFill>
              </a:rPr>
              <a:t>«В том весь и пафос и смысл апостольской проповеди, что она есть рассказ, рассказ о виденном и слышанном, - "</a:t>
            </a:r>
            <a:r>
              <a:rPr lang="ru-RU" altLang="en-US">
                <a:solidFill>
                  <a:schemeClr val="bg1"/>
                </a:solidFill>
              </a:rPr>
              <a:t>что мы слышали, что мы видели своими очами, что рассматривали, и что осязали руки наши</a:t>
            </a:r>
            <a:r>
              <a:rPr lang="ru-RU" altLang="en-US" i="1">
                <a:solidFill>
                  <a:schemeClr val="bg1"/>
                </a:solidFill>
              </a:rPr>
              <a:t>" (1 Ин.1.1). Рассказ – о том, что сбылось и случилось, и что произошло в определенных условиях времени и места».</a:t>
            </a:r>
          </a:p>
          <a:p>
            <a:pPr>
              <a:lnSpc>
                <a:spcPct val="90000"/>
              </a:lnSpc>
            </a:pPr>
            <a:r>
              <a:rPr lang="ru-RU" altLang="en-US" i="1">
                <a:solidFill>
                  <a:srgbClr val="FFD60E"/>
                </a:solidFill>
              </a:rPr>
              <a:t>		–</a:t>
            </a:r>
            <a:r>
              <a:rPr lang="ru-RU" altLang="en-US">
                <a:solidFill>
                  <a:srgbClr val="FFD60E"/>
                </a:solidFill>
              </a:rPr>
              <a:t>о. Георгий Флоровский,</a:t>
            </a:r>
            <a:r>
              <a:rPr lang="ru-RU" altLang="en-US" i="1">
                <a:solidFill>
                  <a:srgbClr val="FFD60E"/>
                </a:solidFill>
              </a:rPr>
              <a:t> </a:t>
            </a:r>
            <a:r>
              <a:rPr lang="en-US" altLang="en-US" i="1"/>
              <a:t>Жил ли Христос? Исторические свидетельства</a:t>
            </a:r>
            <a:r>
              <a:rPr lang="ru-RU" altLang="en-US" i="1"/>
              <a:t> </a:t>
            </a:r>
            <a:r>
              <a:rPr lang="en-US" altLang="en-US" i="1"/>
              <a:t>о Христе</a:t>
            </a:r>
            <a:r>
              <a:rPr lang="ru-RU" altLang="en-US" i="1">
                <a:solidFill>
                  <a:srgbClr val="FFD60E"/>
                </a:solidFill>
              </a:rPr>
              <a:t>, </a:t>
            </a:r>
            <a:r>
              <a:rPr lang="en-US" altLang="en-US"/>
              <a:t>YMCA PRESS PARIS</a:t>
            </a:r>
            <a:r>
              <a:rPr lang="ru-RU" altLang="en-US"/>
              <a:t>, </a:t>
            </a:r>
            <a:r>
              <a:rPr lang="en-US" altLang="en-US"/>
              <a:t>Издательство </a:t>
            </a:r>
            <a:r>
              <a:rPr lang="ru-RU" altLang="en-US"/>
              <a:t>«Д</a:t>
            </a:r>
            <a:r>
              <a:rPr lang="en-US" altLang="en-US"/>
              <a:t>обро</a:t>
            </a:r>
            <a:r>
              <a:rPr lang="ru-RU" altLang="en-US"/>
              <a:t>», </a:t>
            </a:r>
            <a:r>
              <a:rPr lang="en-US" altLang="en-US"/>
              <a:t>Варшава, 1929</a:t>
            </a:r>
            <a:r>
              <a:rPr lang="ru-RU" altLang="en-US"/>
              <a:t>,</a:t>
            </a:r>
            <a:r>
              <a:rPr lang="en-US" altLang="en-US"/>
              <a:t> </a:t>
            </a:r>
            <a:r>
              <a:rPr lang="en-US" altLang="en-US" i="1"/>
              <a:t>www.pravbeseda.ru/library/index.php?page=book&amp;id=322</a:t>
            </a:r>
            <a:endParaRPr lang="en-US" altLang="en-US" i="1">
              <a:solidFill>
                <a:srgbClr val="FFD60E"/>
              </a:solidFill>
            </a:endParaRPr>
          </a:p>
          <a:p>
            <a:pPr>
              <a:lnSpc>
                <a:spcPct val="90000"/>
              </a:lnSpc>
              <a:spcBef>
                <a:spcPct val="20000"/>
              </a:spcBef>
            </a:pPr>
            <a:endParaRPr lang="en-US" altLang="en-US" i="1">
              <a:solidFill>
                <a:schemeClr val="bg1"/>
              </a:solidFill>
            </a:endParaRPr>
          </a:p>
        </p:txBody>
      </p:sp>
    </p:spTree>
    <p:extLst>
      <p:ext uri="{BB962C8B-B14F-4D97-AF65-F5344CB8AC3E}">
        <p14:creationId xmlns:p14="http://schemas.microsoft.com/office/powerpoint/2010/main" val="981121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a:ln>
            <a:miter lim="800000"/>
            <a:headEnd/>
            <a:tailEnd/>
          </a:ln>
        </p:spPr>
        <p:txBody>
          <a:bodyPr/>
          <a:lstStyle/>
          <a:p>
            <a:fld id="{ED9F3D9E-F15C-4B0C-B4BF-AD01EDCEA966}" type="slidenum">
              <a:rPr lang="en-US" altLang="en-US" smtClean="0"/>
              <a:pPr/>
              <a:t>99</a:t>
            </a:fld>
            <a:endParaRPr lang="en-US" altLang="en-US"/>
          </a:p>
        </p:txBody>
      </p:sp>
      <p:sp>
        <p:nvSpPr>
          <p:cNvPr id="530435" name="Rectangle 2"/>
          <p:cNvSpPr>
            <a:spLocks noGrp="1" noChangeArrowheads="1"/>
          </p:cNvSpPr>
          <p:nvPr>
            <p:ph type="body" idx="1"/>
          </p:nvPr>
        </p:nvSpPr>
        <p:spPr>
          <a:noFill/>
        </p:spPr>
        <p:txBody>
          <a:bodyPr/>
          <a:lstStyle/>
          <a:p>
            <a:pPr eaLnBrk="1" hangingPunct="1"/>
            <a:r>
              <a:rPr lang="ru-RU" altLang="en-US"/>
              <a:t>Представим себе, так сказать, окружающую обстановку того самого места, где, собственно, происходили события, описанные в Евангелии от Луки: </a:t>
            </a:r>
            <a:r>
              <a:rPr lang="ru-RU" altLang="en-US">
                <a:solidFill>
                  <a:schemeClr val="bg1"/>
                </a:solidFill>
              </a:rPr>
              <a:t>древний город Капернаум на Галилейском озере, останки синагоги, в которой проповедовал Христос, и – …</a:t>
            </a:r>
          </a:p>
          <a:p>
            <a:pPr eaLnBrk="1" hangingPunct="1"/>
            <a:endParaRPr lang="ru-RU" altLang="en-US"/>
          </a:p>
          <a:p>
            <a:pPr eaLnBrk="1" hangingPunct="1"/>
            <a:r>
              <a:rPr lang="ru-RU" altLang="en-US"/>
              <a:t>«Синагога, в которой проповедовал Иисус (Ин. 6:22-71), была построена римским центурионом (Лук. 7:5). Это единственное общественное здание Капернаума, упомянутое в Евангелии. Та "Белая синагога," руины которой можно видеть в настоящее время, была построена местной еврейской общиной в конце </a:t>
            </a:r>
            <a:r>
              <a:rPr lang="en-US" altLang="en-US"/>
              <a:t>IV</a:t>
            </a:r>
            <a:r>
              <a:rPr lang="ru-RU" altLang="en-US"/>
              <a:t> в. (ее упоминает в своих записках паломница </a:t>
            </a:r>
            <a:r>
              <a:rPr lang="en-US" altLang="en-US"/>
              <a:t>IV</a:t>
            </a:r>
            <a:r>
              <a:rPr lang="ru-RU" altLang="en-US"/>
              <a:t> в. монахиня Этерия), остатки первоначальной синагоги, построенной в </a:t>
            </a:r>
            <a:r>
              <a:rPr lang="en-US" altLang="en-US"/>
              <a:t>I</a:t>
            </a:r>
            <a:r>
              <a:rPr lang="ru-RU" altLang="en-US"/>
              <a:t> в., находятся под ней. Это было установлено в 1969 г., когда археологи-францисканцы заложили несколько траншей рядом с синагогой </a:t>
            </a:r>
            <a:r>
              <a:rPr lang="en-US" altLang="en-US"/>
              <a:t>IV</a:t>
            </a:r>
            <a:r>
              <a:rPr lang="ru-RU" altLang="en-US"/>
              <a:t> в. и несколько шурфов внутри нее и обнаружили, что основания стен прежней синагоги послужили фундаментом для здания </a:t>
            </a:r>
            <a:r>
              <a:rPr lang="en-US" altLang="en-US"/>
              <a:t>IV</a:t>
            </a:r>
            <a:r>
              <a:rPr lang="ru-RU" altLang="en-US"/>
              <a:t> в».	</a:t>
            </a:r>
          </a:p>
          <a:p>
            <a:pPr eaLnBrk="1" hangingPunct="1"/>
            <a:r>
              <a:rPr lang="ru-RU" altLang="en-US"/>
              <a:t>		Дж. Ернест Райт, 	</a:t>
            </a:r>
            <a:r>
              <a:rPr lang="en-US" altLang="en-US" i="1"/>
              <a:t>Библейская Археология</a:t>
            </a:r>
            <a:r>
              <a:rPr lang="ru-RU" altLang="en-US"/>
              <a:t> (</a:t>
            </a:r>
            <a:r>
              <a:rPr lang="en-US" altLang="en-US"/>
              <a:t>G. Ernest Wright</a:t>
            </a:r>
            <a:r>
              <a:rPr lang="ru-RU" altLang="en-US"/>
              <a:t>, </a:t>
            </a:r>
            <a:r>
              <a:rPr lang="en-US" altLang="en-US"/>
              <a:t>Biblical Archaeology, Philadelphia, 1960)</a:t>
            </a:r>
            <a:r>
              <a:rPr lang="ru-RU" altLang="en-US"/>
              <a:t> </a:t>
            </a:r>
            <a:r>
              <a:rPr lang="en-US" altLang="en-US"/>
              <a:t>пер</a:t>
            </a:r>
            <a:r>
              <a:rPr lang="ru-RU" altLang="en-US"/>
              <a:t>.</a:t>
            </a:r>
            <a:r>
              <a:rPr lang="en-US" altLang="en-US"/>
              <a:t> с английского А. Чех</a:t>
            </a:r>
            <a:r>
              <a:rPr lang="ru-RU" altLang="en-US"/>
              <a:t>, </a:t>
            </a:r>
            <a:r>
              <a:rPr lang="en-US" altLang="en-US"/>
              <a:t>http://enoth.narod.ru/Bible/Biblical_Archaeology.htm</a:t>
            </a:r>
            <a:r>
              <a:rPr lang="ru-RU" altLang="en-US"/>
              <a:t> </a:t>
            </a:r>
          </a:p>
          <a:p>
            <a:pPr eaLnBrk="1" hangingPunct="1"/>
            <a:endParaRPr lang="en-US" altLang="en-US"/>
          </a:p>
        </p:txBody>
      </p:sp>
    </p:spTree>
    <p:extLst>
      <p:ext uri="{BB962C8B-B14F-4D97-AF65-F5344CB8AC3E}">
        <p14:creationId xmlns:p14="http://schemas.microsoft.com/office/powerpoint/2010/main" val="26974691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a:ln>
            <a:miter lim="800000"/>
            <a:headEnd/>
            <a:tailEnd/>
          </a:ln>
        </p:spPr>
        <p:txBody>
          <a:bodyPr/>
          <a:lstStyle/>
          <a:p>
            <a:fld id="{27FAEAE2-19A9-44E5-BDBE-FEF0127CA1A8}" type="slidenum">
              <a:rPr lang="en-US" altLang="en-US" smtClean="0"/>
              <a:pPr/>
              <a:t>100</a:t>
            </a:fld>
            <a:endParaRPr lang="en-US" altLang="en-US"/>
          </a:p>
        </p:txBody>
      </p:sp>
      <p:sp>
        <p:nvSpPr>
          <p:cNvPr id="531459" name="Rectangle 2"/>
          <p:cNvSpPr>
            <a:spLocks noGrp="1" noChangeArrowheads="1"/>
          </p:cNvSpPr>
          <p:nvPr>
            <p:ph type="body" idx="1"/>
          </p:nvPr>
        </p:nvSpPr>
        <p:spPr>
          <a:noFill/>
        </p:spPr>
        <p:txBody>
          <a:bodyPr/>
          <a:lstStyle/>
          <a:p>
            <a:pPr eaLnBrk="1" hangingPunct="1"/>
            <a:r>
              <a:rPr lang="ru-RU" altLang="en-US">
                <a:solidFill>
                  <a:schemeClr val="bg1"/>
                </a:solidFill>
              </a:rPr>
              <a:t>…– меньше, чем в одной трамвайной остановке – дом апостола Петра, в котором Он часто останавливался. </a:t>
            </a:r>
          </a:p>
          <a:p>
            <a:pPr eaLnBrk="1" hangingPunct="1"/>
            <a:endParaRPr lang="ru-RU" altLang="en-US"/>
          </a:p>
          <a:p>
            <a:pPr eaLnBrk="1" hangingPunct="1"/>
            <a:r>
              <a:rPr lang="ru-RU" altLang="en-US"/>
              <a:t>«Открытый археологами в 1968 "дом апостола Петра," в котором, согласно Евангелию, останавливался Иисус, находился в 30 м к югу от синагоги и выходил на одну из главных улиц города. Позднее его перекрыл фундамент восьмиугольной церкви </a:t>
            </a:r>
            <a:r>
              <a:rPr lang="en-US" altLang="en-US"/>
              <a:t>V</a:t>
            </a:r>
            <a:r>
              <a:rPr lang="ru-RU" altLang="en-US"/>
              <a:t> в. Этот одноэтажный дом был построен в конце эллинистического периода (во </a:t>
            </a:r>
            <a:r>
              <a:rPr lang="en-US" altLang="en-US"/>
              <a:t>II</a:t>
            </a:r>
            <a:r>
              <a:rPr lang="ru-RU" altLang="en-US"/>
              <a:t>-</a:t>
            </a:r>
            <a:r>
              <a:rPr lang="en-US" altLang="en-US"/>
              <a:t>I</a:t>
            </a:r>
            <a:r>
              <a:rPr lang="ru-RU" altLang="en-US"/>
              <a:t> вв. до Р.Х.). Он состоял из нескольких комнат, расположенных вокруг просторного внутреннего дворика - типичная для жилых зданий того времени планировка (археологи-францисканцы именуют этот архитектурный комплекс </a:t>
            </a:r>
            <a:r>
              <a:rPr lang="en-US" altLang="en-US"/>
              <a:t>insula</a:t>
            </a:r>
            <a:r>
              <a:rPr lang="ru-RU" altLang="en-US"/>
              <a:t> </a:t>
            </a:r>
            <a:r>
              <a:rPr lang="en-US" altLang="en-US"/>
              <a:t>sacra</a:t>
            </a:r>
            <a:r>
              <a:rPr lang="ru-RU" altLang="en-US"/>
              <a:t> - "священный квартал"). В конце </a:t>
            </a:r>
            <a:r>
              <a:rPr lang="en-US" altLang="en-US"/>
              <a:t>I</a:t>
            </a:r>
            <a:r>
              <a:rPr lang="ru-RU" altLang="en-US"/>
              <a:t> в. его превратили в "молитвенный дом" (</a:t>
            </a:r>
            <a:r>
              <a:rPr lang="en-US" altLang="en-US"/>
              <a:t>domus</a:t>
            </a:r>
            <a:r>
              <a:rPr lang="ru-RU" altLang="en-US"/>
              <a:t> </a:t>
            </a:r>
            <a:r>
              <a:rPr lang="en-US" altLang="en-US"/>
              <a:t>ecclesia</a:t>
            </a:r>
            <a:r>
              <a:rPr lang="ru-RU" altLang="en-US"/>
              <a:t>)». </a:t>
            </a:r>
          </a:p>
          <a:p>
            <a:pPr eaLnBrk="1" hangingPunct="1"/>
            <a:r>
              <a:rPr lang="ru-RU" altLang="en-US"/>
              <a:t>	Дж. Ернест Райт, </a:t>
            </a:r>
            <a:r>
              <a:rPr lang="en-US" altLang="en-US" i="1"/>
              <a:t>Библейская Археология</a:t>
            </a:r>
            <a:r>
              <a:rPr lang="ru-RU" altLang="en-US"/>
              <a:t> (</a:t>
            </a:r>
            <a:r>
              <a:rPr lang="en-US" altLang="en-US"/>
              <a:t>G. Ernest Wright</a:t>
            </a:r>
            <a:r>
              <a:rPr lang="ru-RU" altLang="en-US"/>
              <a:t>, </a:t>
            </a:r>
            <a:r>
              <a:rPr lang="en-US" altLang="en-US"/>
              <a:t>Biblical Archaeology, Philadelphia, 1960)</a:t>
            </a:r>
            <a:r>
              <a:rPr lang="ru-RU" altLang="en-US"/>
              <a:t> </a:t>
            </a:r>
            <a:r>
              <a:rPr lang="en-US" altLang="en-US"/>
              <a:t>пер</a:t>
            </a:r>
            <a:r>
              <a:rPr lang="ru-RU" altLang="en-US"/>
              <a:t>.</a:t>
            </a:r>
            <a:r>
              <a:rPr lang="en-US" altLang="en-US"/>
              <a:t> с английского А. Чех</a:t>
            </a:r>
            <a:r>
              <a:rPr lang="ru-RU" altLang="en-US"/>
              <a:t>, </a:t>
            </a:r>
            <a:r>
              <a:rPr lang="en-US" altLang="en-US"/>
              <a:t>http://enoth.narod.ru/Bible/Biblical_Archaeology.htm</a:t>
            </a:r>
            <a:r>
              <a:rPr lang="ru-RU" altLang="en-US"/>
              <a:t> </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22424952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noFill/>
          <a:ln>
            <a:miter lim="800000"/>
            <a:headEnd/>
            <a:tailEnd/>
          </a:ln>
        </p:spPr>
        <p:txBody>
          <a:bodyPr/>
          <a:lstStyle/>
          <a:p>
            <a:fld id="{BF05BFD7-8753-4050-A431-03273FF4ED5E}" type="slidenum">
              <a:rPr lang="en-US" altLang="en-US" smtClean="0"/>
              <a:pPr/>
              <a:t>101</a:t>
            </a:fld>
            <a:endParaRPr lang="en-US" altLang="en-US"/>
          </a:p>
        </p:txBody>
      </p:sp>
      <p:sp>
        <p:nvSpPr>
          <p:cNvPr id="532483" name="Rectangle 2"/>
          <p:cNvSpPr>
            <a:spLocks noGrp="1" noRot="1" noChangeAspect="1" noChangeArrowheads="1" noTextEdit="1"/>
          </p:cNvSpPr>
          <p:nvPr>
            <p:ph type="sldImg"/>
          </p:nvPr>
        </p:nvSpPr>
        <p:spPr>
          <a:ln/>
        </p:spPr>
      </p:sp>
      <p:sp>
        <p:nvSpPr>
          <p:cNvPr id="532484" name="Rectangle 3"/>
          <p:cNvSpPr>
            <a:spLocks noGrp="1" noChangeArrowheads="1"/>
          </p:cNvSpPr>
          <p:nvPr>
            <p:ph type="body" idx="1"/>
          </p:nvPr>
        </p:nvSpPr>
        <p:spPr>
          <a:noFill/>
        </p:spPr>
        <p:txBody>
          <a:bodyPr/>
          <a:lstStyle/>
          <a:p>
            <a:pPr>
              <a:spcBef>
                <a:spcPct val="40000"/>
              </a:spcBef>
            </a:pPr>
            <a:endParaRPr lang="en-US" altLang="en-US" i="1"/>
          </a:p>
        </p:txBody>
      </p:sp>
    </p:spTree>
    <p:extLst>
      <p:ext uri="{BB962C8B-B14F-4D97-AF65-F5344CB8AC3E}">
        <p14:creationId xmlns:p14="http://schemas.microsoft.com/office/powerpoint/2010/main" val="6160944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a:ln>
            <a:miter lim="800000"/>
            <a:headEnd/>
            <a:tailEnd/>
          </a:ln>
        </p:spPr>
        <p:txBody>
          <a:bodyPr/>
          <a:lstStyle/>
          <a:p>
            <a:fld id="{26F9D6C1-29FA-4D18-8BA1-276864A55945}" type="slidenum">
              <a:rPr lang="en-US" altLang="en-US" smtClean="0"/>
              <a:pPr/>
              <a:t>102</a:t>
            </a:fld>
            <a:endParaRPr lang="en-US" altLang="en-US"/>
          </a:p>
        </p:txBody>
      </p:sp>
      <p:sp>
        <p:nvSpPr>
          <p:cNvPr id="542723" name="Rectangle 2"/>
          <p:cNvSpPr>
            <a:spLocks noGrp="1" noChangeArrowheads="1"/>
          </p:cNvSpPr>
          <p:nvPr>
            <p:ph type="body" idx="1"/>
          </p:nvPr>
        </p:nvSpPr>
        <p:spPr>
          <a:noFill/>
        </p:spPr>
        <p:txBody>
          <a:bodyPr/>
          <a:lstStyle/>
          <a:p>
            <a:pPr eaLnBrk="1" hangingPunct="1"/>
            <a:r>
              <a:rPr lang="ru-RU" altLang="en-US" dirty="0"/>
              <a:t>Но и это ещё всё, ибо одно дело противостоять стихиям неживым и бессловесным, и совсем другое – настоящим и свирепым врагам, которыми являются сатанинские духи, обуревающие подчас человека. </a:t>
            </a:r>
            <a:endParaRPr lang="en-US" altLang="en-US" dirty="0"/>
          </a:p>
          <a:p>
            <a:pPr eaLnBrk="1" hangingPunct="1"/>
            <a:endParaRPr lang="en-US" altLang="en-US" dirty="0"/>
          </a:p>
        </p:txBody>
      </p:sp>
    </p:spTree>
    <p:extLst>
      <p:ext uri="{BB962C8B-B14F-4D97-AF65-F5344CB8AC3E}">
        <p14:creationId xmlns:p14="http://schemas.microsoft.com/office/powerpoint/2010/main" val="271634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extBox 2"/>
          <p:cNvSpPr txBox="1"/>
          <p:nvPr userDrawn="1"/>
        </p:nvSpPr>
        <p:spPr>
          <a:xfrm>
            <a:off x="1219200" y="0"/>
            <a:ext cx="914400" cy="914400"/>
          </a:xfrm>
          <a:prstGeom prst="rect">
            <a:avLst/>
          </a:prstGeom>
        </p:spPr>
        <p:txBody>
          <a:bodyPr vert="horz" wrap="none" lIns="91440" tIns="45720" rIns="91440" bIns="45720" rtlCol="0" anchor="ctr">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kern="0" cap="none" spc="0" normalizeH="0" baseline="0" noProof="0" dirty="0">
              <a:ln>
                <a:noFill/>
              </a:ln>
              <a:solidFill>
                <a:schemeClr val="folHlink"/>
              </a:solidFill>
              <a:effectLst/>
              <a:uLnTx/>
              <a:uFillTx/>
              <a:latin typeface="+mj-lt"/>
              <a:ea typeface="+mj-ea"/>
              <a:cs typeface="+mj-cs"/>
            </a:endParaRPr>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1E3C"/>
        </a:solidFill>
        <a:effectLst/>
      </p:bgPr>
    </p:bg>
    <p:spTree>
      <p:nvGrpSpPr>
        <p:cNvPr id="1" name=""/>
        <p:cNvGrpSpPr/>
        <p:nvPr/>
      </p:nvGrpSpPr>
      <p:grpSpPr>
        <a:xfrm>
          <a:off x="0" y="0"/>
          <a:ext cx="0" cy="0"/>
          <a:chOff x="0" y="0"/>
          <a:chExt cx="0" cy="0"/>
        </a:xfrm>
      </p:grpSpPr>
      <p:grpSp>
        <p:nvGrpSpPr>
          <p:cNvPr id="6" name="Group 5"/>
          <p:cNvGrpSpPr/>
          <p:nvPr/>
        </p:nvGrpSpPr>
        <p:grpSpPr>
          <a:xfrm>
            <a:off x="2843213" y="116632"/>
            <a:ext cx="2952923" cy="432048"/>
            <a:chOff x="2843213" y="116632"/>
            <a:chExt cx="2952923" cy="432048"/>
          </a:xfrm>
        </p:grpSpPr>
        <p:sp>
          <p:nvSpPr>
            <p:cNvPr id="1027" name="Text Box 8"/>
            <p:cNvSpPr txBox="1">
              <a:spLocks noChangeArrowheads="1"/>
            </p:cNvSpPr>
            <p:nvPr/>
          </p:nvSpPr>
          <p:spPr bwMode="auto">
            <a:xfrm>
              <a:off x="2843213" y="116632"/>
              <a:ext cx="1440755" cy="427038"/>
            </a:xfrm>
            <a:prstGeom prst="rect">
              <a:avLst/>
            </a:prstGeom>
            <a:noFill/>
            <a:ln>
              <a:noFill/>
            </a:ln>
            <a:effec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ru-RU" sz="2200" b="1" dirty="0">
                  <a:solidFill>
                    <a:srgbClr val="FDDD53"/>
                  </a:solidFill>
                  <a:latin typeface="Arial" pitchFamily="34" charset="0"/>
                </a:rPr>
                <a:t>Семинар</a:t>
              </a:r>
              <a:endParaRPr lang="en-US" sz="2200" b="1" i="1" dirty="0">
                <a:solidFill>
                  <a:srgbClr val="FFD70E"/>
                </a:solidFill>
              </a:endParaRPr>
            </a:p>
          </p:txBody>
        </p:sp>
        <p:pic>
          <p:nvPicPr>
            <p:cNvPr id="5" name="Picture 9" descr="Discovery_Russian_noExclamation"/>
            <p:cNvPicPr>
              <a:picLocks noChangeAspect="1" noChangeArrowheads="1"/>
            </p:cNvPicPr>
            <p:nvPr userDrawn="1"/>
          </p:nvPicPr>
          <p:blipFill>
            <a:blip r:embed="rId16" cstate="print"/>
            <a:srcRect/>
            <a:stretch>
              <a:fillRect/>
            </a:stretch>
          </p:blipFill>
          <p:spPr bwMode="auto">
            <a:xfrm>
              <a:off x="4211960" y="174873"/>
              <a:ext cx="1584176" cy="373807"/>
            </a:xfrm>
            <a:prstGeom prst="rect">
              <a:avLst/>
            </a:prstGeom>
            <a:noFill/>
            <a:ln w="9525">
              <a:noFill/>
              <a:miter lim="800000"/>
              <a:headEnd/>
              <a:tailEnd/>
            </a:ln>
          </p:spPr>
        </p:pic>
      </p:grpSp>
      <p:cxnSp>
        <p:nvCxnSpPr>
          <p:cNvPr id="8" name="Straight Connector 7"/>
          <p:cNvCxnSpPr/>
          <p:nvPr/>
        </p:nvCxnSpPr>
        <p:spPr bwMode="auto">
          <a:xfrm>
            <a:off x="2627784" y="620688"/>
            <a:ext cx="3888432" cy="0"/>
          </a:xfrm>
          <a:prstGeom prst="line">
            <a:avLst/>
          </a:prstGeom>
          <a:solidFill>
            <a:schemeClr val="accent1"/>
          </a:solidFill>
          <a:ln w="317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E3C"/>
        </a:solidFill>
        <a:effectLst/>
      </p:bgPr>
    </p:bg>
    <p:spTree>
      <p:nvGrpSpPr>
        <p:cNvPr id="1" name=""/>
        <p:cNvGrpSpPr/>
        <p:nvPr/>
      </p:nvGrpSpPr>
      <p:grpSpPr>
        <a:xfrm>
          <a:off x="0" y="0"/>
          <a:ext cx="0" cy="0"/>
          <a:chOff x="0" y="0"/>
          <a:chExt cx="0" cy="0"/>
        </a:xfrm>
      </p:grpSpPr>
      <p:pic>
        <p:nvPicPr>
          <p:cNvPr id="9220" name="Picture 9" descr="Discovery_Russian_noExclamation"/>
          <p:cNvPicPr>
            <a:picLocks noChangeAspect="1" noChangeArrowheads="1"/>
          </p:cNvPicPr>
          <p:nvPr/>
        </p:nvPicPr>
        <p:blipFill>
          <a:blip r:embed="rId13" cstate="print"/>
          <a:srcRect/>
          <a:stretch>
            <a:fillRect/>
          </a:stretch>
        </p:blipFill>
        <p:spPr bwMode="auto">
          <a:xfrm>
            <a:off x="1547813" y="1412875"/>
            <a:ext cx="6559550" cy="1547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1E3C"/>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703" r:id="rId13"/>
    <p:sldLayoutId id="2147483704" r:id="rId14"/>
    <p:sldLayoutId id="214748370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Users\ovoskresensky\YandexDisk\AAA\PowerPoint\Okudzhava.wma" TargetMode="External"/><Relationship Id="rId1" Type="http://schemas.microsoft.com/office/2007/relationships/media" Target="file:///C:\Users\ovoskresensky\YandexDisk\AAA\PowerPoint\Okudzhava.wma"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106.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15.jpeg"/><Relationship Id="rId11" Type="http://schemas.openxmlformats.org/officeDocument/2006/relationships/image" Target="../media/image120.pn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23.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hyperlink" Target="http://&#1087;&#1072;&#1089;&#1093;&#1072;&#1083;&#1100;&#1085;&#1072;&#1103;-&#1074;&#1077;&#1089;&#1090;&#1100;.&#1088;&#1092;/" TargetMode="External"/><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7.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7.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4.e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4.e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5.emf"/><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49.emf"/><Relationship Id="rId4" Type="http://schemas.openxmlformats.org/officeDocument/2006/relationships/oleObject" Target="../embeddings/oleObject5.bin"/></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7.emf"/><Relationship Id="rId4" Type="http://schemas.openxmlformats.org/officeDocument/2006/relationships/oleObject" Target="../embeddings/oleObject6.bin"/></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oleObject" Target="../embeddings/oleObject7.bin"/></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bwMode="auto">
          <a:xfrm>
            <a:off x="0" y="274638"/>
            <a:ext cx="8229600" cy="1143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altLang="en-US" sz="2400" dirty="0">
                <a:solidFill>
                  <a:schemeClr val="bg1"/>
                </a:solidFill>
              </a:rPr>
              <a:t>.	</a:t>
            </a:r>
            <a:r>
              <a:rPr lang="en-US" altLang="en-US" dirty="0">
                <a:solidFill>
                  <a:schemeClr val="bg1"/>
                </a:solidFill>
              </a:rPr>
              <a:t>							    </a:t>
            </a:r>
            <a:r>
              <a:rPr lang="en-US" altLang="en-US" sz="2400" dirty="0">
                <a:solidFill>
                  <a:schemeClr val="bg1"/>
                </a:solidFill>
              </a:rPr>
              <a:t>.</a:t>
            </a:r>
            <a:br>
              <a:rPr lang="en-US" altLang="en-US" sz="2400" dirty="0">
                <a:solidFill>
                  <a:schemeClr val="bg1"/>
                </a:solidFill>
              </a:rPr>
            </a:br>
            <a:endParaRPr lang="en-US" altLang="en-US" sz="2400" dirty="0">
              <a:solidFill>
                <a:schemeClr val="bg1"/>
              </a:solidFill>
            </a:endParaRPr>
          </a:p>
        </p:txBody>
      </p:sp>
      <p:sp>
        <p:nvSpPr>
          <p:cNvPr id="11267" name="Text Box 4"/>
          <p:cNvSpPr txBox="1">
            <a:spLocks noChangeArrowheads="1"/>
          </p:cNvSpPr>
          <p:nvPr/>
        </p:nvSpPr>
        <p:spPr bwMode="auto">
          <a:xfrm>
            <a:off x="1042988" y="5969000"/>
            <a:ext cx="6986587" cy="457200"/>
          </a:xfrm>
          <a:prstGeom prst="rect">
            <a:avLst/>
          </a:prstGeom>
          <a:noFill/>
          <a:ln w="9525">
            <a:noFill/>
            <a:miter lim="800000"/>
            <a:headEnd/>
            <a:tailEnd/>
          </a:ln>
        </p:spPr>
        <p:txBody>
          <a:bodyPr wrap="none">
            <a:spAutoFit/>
          </a:bodyPr>
          <a:lstStyle/>
          <a:p>
            <a:r>
              <a:rPr lang="en-US" altLang="en-US" i="1" dirty="0">
                <a:solidFill>
                  <a:srgbClr val="FFD60E"/>
                </a:solidFill>
              </a:rPr>
              <a:t>Presentation video settings: Clone Monitor + Notebook</a:t>
            </a:r>
          </a:p>
        </p:txBody>
      </p:sp>
      <p:pic>
        <p:nvPicPr>
          <p:cNvPr id="2" name="Okudzhava.wm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4444677" y="3229669"/>
            <a:ext cx="487363" cy="487363"/>
          </a:xfrm>
          <a:prstGeom prst="rect">
            <a:avLst/>
          </a:prstGeom>
          <a:noFill/>
          <a:ln w="9525">
            <a:noFill/>
            <a:miter lim="800000"/>
            <a:headEnd/>
            <a:tailEnd/>
          </a:ln>
        </p:spPr>
      </p:pic>
      <p:pic>
        <p:nvPicPr>
          <p:cNvPr id="1027" name="Picture 3" descr="C:\Users\ovoskresensky\YandexDisk\AAA\PowerPoint\images-licenses\Logo FSI-02.png"/>
          <p:cNvPicPr>
            <a:picLocks noChangeAspect="1" noChangeArrowheads="1"/>
          </p:cNvPicPr>
          <p:nvPr/>
        </p:nvPicPr>
        <p:blipFill>
          <a:blip r:embed="rId6" cstate="print"/>
          <a:srcRect/>
          <a:stretch>
            <a:fillRect/>
          </a:stretch>
        </p:blipFill>
        <p:spPr bwMode="auto">
          <a:xfrm>
            <a:off x="35496" y="35285"/>
            <a:ext cx="2232248" cy="1161467"/>
          </a:xfrm>
          <a:prstGeom prst="rect">
            <a:avLst/>
          </a:prstGeom>
          <a:noFill/>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48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8"/>
          <p:cNvSpPr txBox="1">
            <a:spLocks noChangeArrowheads="1"/>
          </p:cNvSpPr>
          <p:nvPr/>
        </p:nvSpPr>
        <p:spPr bwMode="auto">
          <a:xfrm>
            <a:off x="0" y="1148551"/>
            <a:ext cx="9144000" cy="1200329"/>
          </a:xfrm>
          <a:prstGeom prst="rect">
            <a:avLst/>
          </a:prstGeom>
          <a:noFill/>
          <a:ln w="9525">
            <a:noFill/>
            <a:miter lim="800000"/>
            <a:headEnd/>
            <a:tailEnd/>
          </a:ln>
        </p:spPr>
        <p:txBody>
          <a:bodyPr>
            <a:spAutoFit/>
          </a:bodyPr>
          <a:lstStyle/>
          <a:p>
            <a:pPr algn="ctr">
              <a:spcBef>
                <a:spcPct val="50000"/>
              </a:spcBef>
              <a:spcAft>
                <a:spcPct val="15000"/>
              </a:spcAft>
              <a:buClr>
                <a:schemeClr val="folHlink"/>
              </a:buClr>
              <a:buFont typeface="Monotype Sorts"/>
              <a:buNone/>
            </a:pPr>
            <a:r>
              <a:rPr lang="ru-RU" altLang="en-US" sz="3600" b="1" dirty="0">
                <a:solidFill>
                  <a:schemeClr val="bg1"/>
                </a:solidFill>
                <a:latin typeface="Arial" pitchFamily="34" charset="0"/>
                <a:cs typeface="Arial" pitchFamily="34" charset="0"/>
              </a:rPr>
              <a:t>Курс «Основы религиозной культуры и светской этики» в школах России</a:t>
            </a:r>
            <a:endParaRPr lang="en-US" altLang="en-US" sz="3600" b="1" dirty="0">
              <a:solidFill>
                <a:schemeClr val="bg1"/>
              </a:solidFill>
              <a:latin typeface="Arial" pitchFamily="34" charset="0"/>
              <a:cs typeface="Arial" pitchFamily="34" charset="0"/>
            </a:endParaRPr>
          </a:p>
        </p:txBody>
      </p:sp>
      <p:pic>
        <p:nvPicPr>
          <p:cNvPr id="11" name="Picture 21" descr="judaism"/>
          <p:cNvPicPr>
            <a:picLocks noChangeAspect="1" noChangeArrowheads="1"/>
          </p:cNvPicPr>
          <p:nvPr/>
        </p:nvPicPr>
        <p:blipFill>
          <a:blip r:embed="rId3" cstate="print"/>
          <a:srcRect/>
          <a:stretch>
            <a:fillRect/>
          </a:stretch>
        </p:blipFill>
        <p:spPr bwMode="auto">
          <a:xfrm>
            <a:off x="557332" y="2636912"/>
            <a:ext cx="1741863" cy="2382614"/>
          </a:xfrm>
          <a:prstGeom prst="rect">
            <a:avLst/>
          </a:prstGeom>
          <a:noFill/>
        </p:spPr>
      </p:pic>
      <p:pic>
        <p:nvPicPr>
          <p:cNvPr id="12" name="Picture 20" descr="islam"/>
          <p:cNvPicPr>
            <a:picLocks noChangeAspect="1" noChangeArrowheads="1"/>
          </p:cNvPicPr>
          <p:nvPr/>
        </p:nvPicPr>
        <p:blipFill>
          <a:blip r:embed="rId4" cstate="print"/>
          <a:srcRect/>
          <a:stretch>
            <a:fillRect/>
          </a:stretch>
        </p:blipFill>
        <p:spPr bwMode="auto">
          <a:xfrm>
            <a:off x="1692428" y="3942680"/>
            <a:ext cx="1784867" cy="2520280"/>
          </a:xfrm>
          <a:prstGeom prst="rect">
            <a:avLst/>
          </a:prstGeom>
          <a:noFill/>
        </p:spPr>
      </p:pic>
      <p:pic>
        <p:nvPicPr>
          <p:cNvPr id="13" name="Picture 19" descr="ethics"/>
          <p:cNvPicPr>
            <a:picLocks noChangeAspect="1" noChangeArrowheads="1"/>
          </p:cNvPicPr>
          <p:nvPr/>
        </p:nvPicPr>
        <p:blipFill>
          <a:blip r:embed="rId5" cstate="print"/>
          <a:srcRect/>
          <a:stretch>
            <a:fillRect/>
          </a:stretch>
        </p:blipFill>
        <p:spPr bwMode="auto">
          <a:xfrm>
            <a:off x="3491879" y="4446736"/>
            <a:ext cx="1588451" cy="2294632"/>
          </a:xfrm>
          <a:prstGeom prst="rect">
            <a:avLst/>
          </a:prstGeom>
          <a:noFill/>
        </p:spPr>
      </p:pic>
      <p:pic>
        <p:nvPicPr>
          <p:cNvPr id="14" name="Picture 18" descr="buddhism"/>
          <p:cNvPicPr>
            <a:picLocks noChangeAspect="1" noChangeArrowheads="1"/>
          </p:cNvPicPr>
          <p:nvPr/>
        </p:nvPicPr>
        <p:blipFill>
          <a:blip r:embed="rId6" cstate="print"/>
          <a:srcRect/>
          <a:stretch>
            <a:fillRect/>
          </a:stretch>
        </p:blipFill>
        <p:spPr bwMode="auto">
          <a:xfrm>
            <a:off x="4644008" y="3517162"/>
            <a:ext cx="1656184" cy="2360110"/>
          </a:xfrm>
          <a:prstGeom prst="rect">
            <a:avLst/>
          </a:prstGeom>
          <a:noFill/>
        </p:spPr>
      </p:pic>
      <p:pic>
        <p:nvPicPr>
          <p:cNvPr id="15" name="Picture 17" descr="world religions"/>
          <p:cNvPicPr>
            <a:picLocks noChangeAspect="1" noChangeArrowheads="1"/>
          </p:cNvPicPr>
          <p:nvPr/>
        </p:nvPicPr>
        <p:blipFill>
          <a:blip r:embed="rId7" cstate="print"/>
          <a:srcRect/>
          <a:stretch>
            <a:fillRect/>
          </a:stretch>
        </p:blipFill>
        <p:spPr bwMode="auto">
          <a:xfrm>
            <a:off x="5868144" y="2566603"/>
            <a:ext cx="1656184" cy="2338576"/>
          </a:xfrm>
          <a:prstGeom prst="rect">
            <a:avLst/>
          </a:prstGeom>
          <a:noFill/>
          <a:ln w="9525">
            <a:noFill/>
            <a:miter lim="800000"/>
            <a:headEnd/>
            <a:tailEnd/>
          </a:ln>
        </p:spPr>
      </p:pic>
      <p:pic>
        <p:nvPicPr>
          <p:cNvPr id="16" name="Picture 22" descr="ortho"/>
          <p:cNvPicPr>
            <a:picLocks noChangeAspect="1" noChangeArrowheads="1"/>
          </p:cNvPicPr>
          <p:nvPr/>
        </p:nvPicPr>
        <p:blipFill>
          <a:blip r:embed="rId8" cstate="print"/>
          <a:srcRect/>
          <a:stretch>
            <a:fillRect/>
          </a:stretch>
        </p:blipFill>
        <p:spPr bwMode="auto">
          <a:xfrm>
            <a:off x="7236296" y="2253088"/>
            <a:ext cx="1656184" cy="2400048"/>
          </a:xfrm>
          <a:prstGeom prst="rect">
            <a:avLst/>
          </a:prstGeom>
          <a:noFill/>
          <a:ln w="9525">
            <a:noFill/>
            <a:miter lim="800000"/>
            <a:headEnd/>
            <a:tailEnd/>
          </a:ln>
        </p:spPr>
      </p:pic>
    </p:spTree>
  </p:cSld>
  <p:clrMapOvr>
    <a:masterClrMapping/>
  </p:clrMapOvr>
  <p:transition spd="med">
    <p:wedg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4862" name="Picture 14" descr="Peter'sHouseBVS"/>
          <p:cNvPicPr>
            <a:picLocks noChangeAspect="1" noChangeArrowheads="1"/>
          </p:cNvPicPr>
          <p:nvPr/>
        </p:nvPicPr>
        <p:blipFill>
          <a:blip r:embed="rId3" cstate="print"/>
          <a:srcRect/>
          <a:stretch>
            <a:fillRect/>
          </a:stretch>
        </p:blipFill>
        <p:spPr bwMode="auto">
          <a:xfrm>
            <a:off x="395288" y="2062163"/>
            <a:ext cx="4572000" cy="3022600"/>
          </a:xfrm>
          <a:prstGeom prst="rect">
            <a:avLst/>
          </a:prstGeom>
          <a:noFill/>
          <a:ln w="9525">
            <a:noFill/>
            <a:miter lim="800000"/>
            <a:headEnd/>
            <a:tailEnd/>
          </a:ln>
        </p:spPr>
      </p:pic>
      <p:sp>
        <p:nvSpPr>
          <p:cNvPr id="221188" name="Text Box 15"/>
          <p:cNvSpPr txBox="1">
            <a:spLocks noChangeArrowheads="1"/>
          </p:cNvSpPr>
          <p:nvPr/>
        </p:nvSpPr>
        <p:spPr bwMode="auto">
          <a:xfrm>
            <a:off x="1042988" y="795338"/>
            <a:ext cx="8101012" cy="762000"/>
          </a:xfrm>
          <a:prstGeom prst="rect">
            <a:avLst/>
          </a:prstGeom>
          <a:noFill/>
          <a:ln w="38100">
            <a:noFill/>
            <a:miter lim="800000"/>
            <a:headEnd/>
            <a:tailEnd/>
          </a:ln>
        </p:spPr>
        <p:txBody>
          <a:bodyPr>
            <a:spAutoFit/>
          </a:bodyPr>
          <a:lstStyle/>
          <a:p>
            <a:pPr algn="ctr">
              <a:spcBef>
                <a:spcPct val="50000"/>
              </a:spcBef>
            </a:pPr>
            <a:r>
              <a:rPr lang="ru-RU" altLang="en-US" sz="4400" b="1">
                <a:solidFill>
                  <a:schemeClr val="bg1"/>
                </a:solidFill>
                <a:latin typeface="Arial" pitchFamily="34" charset="0"/>
              </a:rPr>
              <a:t>Христовы деяния</a:t>
            </a:r>
            <a:endParaRPr lang="en-US" altLang="en-US" sz="4400" b="1">
              <a:solidFill>
                <a:schemeClr val="bg1"/>
              </a:solidFill>
              <a:latin typeface="Arial" pitchFamily="34" charset="0"/>
            </a:endParaRPr>
          </a:p>
        </p:txBody>
      </p:sp>
      <p:pic>
        <p:nvPicPr>
          <p:cNvPr id="153609" name="Picture 9" descr="031912 Israel 200sm"/>
          <p:cNvPicPr>
            <a:picLocks noChangeAspect="1" noChangeArrowheads="1"/>
          </p:cNvPicPr>
          <p:nvPr/>
        </p:nvPicPr>
        <p:blipFill>
          <a:blip r:embed="rId4" cstate="print"/>
          <a:srcRect/>
          <a:stretch>
            <a:fillRect/>
          </a:stretch>
        </p:blipFill>
        <p:spPr bwMode="auto">
          <a:xfrm>
            <a:off x="395288" y="1844675"/>
            <a:ext cx="5400675" cy="4051300"/>
          </a:xfrm>
          <a:prstGeom prst="rect">
            <a:avLst/>
          </a:prstGeom>
          <a:noFill/>
          <a:ln w="9525">
            <a:noFill/>
            <a:miter lim="800000"/>
            <a:headEnd/>
            <a:tailEnd/>
          </a:ln>
        </p:spPr>
      </p:pic>
      <p:sp>
        <p:nvSpPr>
          <p:cNvPr id="1614861" name="Text Box 13"/>
          <p:cNvSpPr txBox="1">
            <a:spLocks noChangeArrowheads="1"/>
          </p:cNvSpPr>
          <p:nvPr/>
        </p:nvSpPr>
        <p:spPr bwMode="auto">
          <a:xfrm>
            <a:off x="5795963" y="1844675"/>
            <a:ext cx="3313112" cy="406082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40000"/>
              </a:spcBef>
              <a:defRPr/>
            </a:pPr>
            <a:r>
              <a:rPr lang="ru-RU" altLang="en-US" sz="2600" b="1">
                <a:solidFill>
                  <a:srgbClr val="FFD60E"/>
                </a:solidFill>
                <a:effectLst>
                  <a:outerShdw blurRad="38100" dist="38100" dir="2700000" algn="tl">
                    <a:srgbClr val="000000"/>
                  </a:outerShdw>
                </a:effectLst>
                <a:latin typeface="Arial" panose="020B0604020202020204" pitchFamily="34" charset="0"/>
              </a:rPr>
              <a:t>На снимке – Древний город Капернаум на Галилейском озере и останки дома апостола Петра, в котором часто останавливался Христос.</a:t>
            </a:r>
            <a:endParaRPr lang="en-US" altLang="en-US" sz="2600" b="1">
              <a:solidFill>
                <a:srgbClr val="FFD60E"/>
              </a:solidFill>
              <a:effectLst>
                <a:outerShdw blurRad="38100" dist="38100" dir="2700000" algn="tl">
                  <a:srgbClr val="000000"/>
                </a:outerShdw>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14862"/>
                                        </p:tgtEl>
                                        <p:attrNameLst>
                                          <p:attrName>style.visibility</p:attrName>
                                        </p:attrNameLst>
                                      </p:cBhvr>
                                      <p:to>
                                        <p:strVal val="visible"/>
                                      </p:to>
                                    </p:set>
                                    <p:animEffect transition="in" filter="fade">
                                      <p:cBhvr>
                                        <p:cTn id="7" dur="1000"/>
                                        <p:tgtEl>
                                          <p:spTgt spid="16148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14861"/>
                                        </p:tgtEl>
                                        <p:attrNameLst>
                                          <p:attrName>style.visibility</p:attrName>
                                        </p:attrNameLst>
                                      </p:cBhvr>
                                      <p:to>
                                        <p:strVal val="visible"/>
                                      </p:to>
                                    </p:set>
                                    <p:animEffect transition="in" filter="fade">
                                      <p:cBhvr>
                                        <p:cTn id="10" dur="1000"/>
                                        <p:tgtEl>
                                          <p:spTgt spid="1614861"/>
                                        </p:tgtEl>
                                      </p:cBhvr>
                                    </p:animEffect>
                                  </p:childTnLst>
                                </p:cTn>
                              </p:par>
                            </p:childTnLst>
                          </p:cTn>
                        </p:par>
                        <p:par>
                          <p:cTn id="11" fill="hold" nodeType="afterGroup">
                            <p:stCondLst>
                              <p:cond delay="1000"/>
                            </p:stCondLst>
                            <p:childTnLst>
                              <p:par>
                                <p:cTn id="12" presetID="10" presetClass="entr" presetSubtype="0" fill="hold" nodeType="afterEffect">
                                  <p:stCondLst>
                                    <p:cond delay="6000"/>
                                  </p:stCondLst>
                                  <p:childTnLst>
                                    <p:set>
                                      <p:cBhvr>
                                        <p:cTn id="13" dur="1" fill="hold">
                                          <p:stCondLst>
                                            <p:cond delay="0"/>
                                          </p:stCondLst>
                                        </p:cTn>
                                        <p:tgtEl>
                                          <p:spTgt spid="153609"/>
                                        </p:tgtEl>
                                        <p:attrNameLst>
                                          <p:attrName>style.visibility</p:attrName>
                                        </p:attrNameLst>
                                      </p:cBhvr>
                                      <p:to>
                                        <p:strVal val="visible"/>
                                      </p:to>
                                    </p:set>
                                    <p:animEffect transition="in" filter="fade">
                                      <p:cBhvr>
                                        <p:cTn id="14" dur="2000"/>
                                        <p:tgtEl>
                                          <p:spTgt spid="1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486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890" name="Picture 2" descr="capernaum - Google"/>
          <p:cNvPicPr>
            <a:picLocks noChangeAspect="1" noChangeArrowheads="1"/>
          </p:cNvPicPr>
          <p:nvPr/>
        </p:nvPicPr>
        <p:blipFill>
          <a:blip r:embed="rId3" cstate="print"/>
          <a:srcRect/>
          <a:stretch>
            <a:fillRect/>
          </a:stretch>
        </p:blipFill>
        <p:spPr bwMode="auto">
          <a:xfrm>
            <a:off x="395288" y="1357313"/>
            <a:ext cx="6481762" cy="4052887"/>
          </a:xfrm>
          <a:prstGeom prst="rect">
            <a:avLst/>
          </a:prstGeom>
          <a:noFill/>
          <a:ln w="22225" algn="ctr">
            <a:noFill/>
            <a:miter lim="800000"/>
            <a:headEnd/>
            <a:tailEnd/>
          </a:ln>
        </p:spPr>
      </p:pic>
      <p:sp>
        <p:nvSpPr>
          <p:cNvPr id="2085891" name="Text Box 3"/>
          <p:cNvSpPr txBox="1">
            <a:spLocks noChangeArrowheads="1"/>
          </p:cNvSpPr>
          <p:nvPr/>
        </p:nvSpPr>
        <p:spPr bwMode="auto">
          <a:xfrm>
            <a:off x="6948488" y="2971800"/>
            <a:ext cx="1800225"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altLang="en-US">
                <a:solidFill>
                  <a:srgbClr val="FFFF00"/>
                </a:solidFill>
                <a:latin typeface="Arial" pitchFamily="34" charset="0"/>
                <a:cs typeface="Arial" pitchFamily="34" charset="0"/>
              </a:rPr>
              <a:t>Синагога</a:t>
            </a:r>
            <a:endParaRPr lang="en-US" altLang="en-US">
              <a:solidFill>
                <a:srgbClr val="FFFF00"/>
              </a:solidFill>
              <a:latin typeface="Arial" pitchFamily="34" charset="0"/>
              <a:cs typeface="Arial" pitchFamily="34" charset="0"/>
            </a:endParaRPr>
          </a:p>
        </p:txBody>
      </p:sp>
      <p:sp>
        <p:nvSpPr>
          <p:cNvPr id="2085892" name="Line 4"/>
          <p:cNvSpPr>
            <a:spLocks noChangeShapeType="1"/>
          </p:cNvSpPr>
          <p:nvPr/>
        </p:nvSpPr>
        <p:spPr bwMode="auto">
          <a:xfrm flipH="1">
            <a:off x="5940425" y="3284538"/>
            <a:ext cx="1008063" cy="649287"/>
          </a:xfrm>
          <a:prstGeom prst="line">
            <a:avLst/>
          </a:prstGeom>
          <a:noFill/>
          <a:ln w="38100">
            <a:solidFill>
              <a:srgbClr val="FFFF00"/>
            </a:solidFill>
            <a:round/>
            <a:headEnd/>
            <a:tailEnd type="triangle" w="med" len="med"/>
          </a:ln>
          <a:effectLst>
            <a:outerShdw dist="35921" dir="2700000" algn="ctr" rotWithShape="0">
              <a:schemeClr val="tx1"/>
            </a:outerShdw>
          </a:effectLst>
        </p:spPr>
        <p:txBody>
          <a:bodyPr/>
          <a:lstStyle/>
          <a:p>
            <a:pPr>
              <a:defRPr/>
            </a:pPr>
            <a:endParaRPr lang="en-US"/>
          </a:p>
        </p:txBody>
      </p:sp>
      <p:sp>
        <p:nvSpPr>
          <p:cNvPr id="2085893" name="Text Box 5"/>
          <p:cNvSpPr txBox="1">
            <a:spLocks noChangeArrowheads="1"/>
          </p:cNvSpPr>
          <p:nvPr/>
        </p:nvSpPr>
        <p:spPr bwMode="auto">
          <a:xfrm>
            <a:off x="3492500" y="5373688"/>
            <a:ext cx="1584325" cy="1187450"/>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ru-RU" altLang="en-US">
                <a:solidFill>
                  <a:srgbClr val="FFFF00"/>
                </a:solidFill>
                <a:latin typeface="Arial" pitchFamily="34" charset="0"/>
                <a:cs typeface="Arial" pitchFamily="34" charset="0"/>
              </a:rPr>
              <a:t>Дом апостола Петра</a:t>
            </a:r>
            <a:endParaRPr lang="en-US" altLang="en-US">
              <a:solidFill>
                <a:srgbClr val="FFFF00"/>
              </a:solidFill>
              <a:latin typeface="Arial" pitchFamily="34" charset="0"/>
              <a:cs typeface="Arial" pitchFamily="34" charset="0"/>
            </a:endParaRPr>
          </a:p>
        </p:txBody>
      </p:sp>
      <p:sp>
        <p:nvSpPr>
          <p:cNvPr id="2085894" name="Line 6"/>
          <p:cNvSpPr>
            <a:spLocks noChangeShapeType="1"/>
          </p:cNvSpPr>
          <p:nvPr/>
        </p:nvSpPr>
        <p:spPr bwMode="auto">
          <a:xfrm flipV="1">
            <a:off x="4500563" y="4437063"/>
            <a:ext cx="1079500" cy="863600"/>
          </a:xfrm>
          <a:prstGeom prst="line">
            <a:avLst/>
          </a:prstGeom>
          <a:noFill/>
          <a:ln w="38100">
            <a:solidFill>
              <a:srgbClr val="FFFF00"/>
            </a:solidFill>
            <a:round/>
            <a:headEnd/>
            <a:tailEnd type="triangle" w="med" len="med"/>
          </a:ln>
          <a:effectLst>
            <a:outerShdw dist="35921" dir="2700000" algn="ctr" rotWithShape="0">
              <a:schemeClr val="tx1"/>
            </a:outerShdw>
          </a:effectLst>
        </p:spPr>
        <p:txBody>
          <a:bodyPr/>
          <a:lstStyle/>
          <a:p>
            <a:pPr>
              <a:defRPr/>
            </a:pPr>
            <a:endParaRPr lang="en-US"/>
          </a:p>
        </p:txBody>
      </p:sp>
      <p:pic>
        <p:nvPicPr>
          <p:cNvPr id="2085897" name="Picture 9" descr="Peter'sHouseBVS"/>
          <p:cNvPicPr>
            <a:picLocks noChangeAspect="1" noChangeArrowheads="1"/>
          </p:cNvPicPr>
          <p:nvPr/>
        </p:nvPicPr>
        <p:blipFill>
          <a:blip r:embed="rId4" cstate="print"/>
          <a:srcRect/>
          <a:stretch>
            <a:fillRect/>
          </a:stretch>
        </p:blipFill>
        <p:spPr bwMode="auto">
          <a:xfrm>
            <a:off x="1258888" y="4941888"/>
            <a:ext cx="2233612" cy="1477962"/>
          </a:xfrm>
          <a:prstGeom prst="rect">
            <a:avLst/>
          </a:prstGeom>
          <a:noFill/>
          <a:ln w="22225">
            <a:solidFill>
              <a:schemeClr val="bg1"/>
            </a:solidFill>
            <a:miter lim="800000"/>
            <a:headEnd/>
            <a:tailEnd/>
          </a:ln>
        </p:spPr>
      </p:pic>
      <p:pic>
        <p:nvPicPr>
          <p:cNvPr id="154637" name="Picture 13" descr="031912 Israel 181sm"/>
          <p:cNvPicPr>
            <a:picLocks noChangeAspect="1" noChangeArrowheads="1"/>
          </p:cNvPicPr>
          <p:nvPr/>
        </p:nvPicPr>
        <p:blipFill>
          <a:blip r:embed="rId5" cstate="print"/>
          <a:srcRect/>
          <a:stretch>
            <a:fillRect/>
          </a:stretch>
        </p:blipFill>
        <p:spPr bwMode="auto">
          <a:xfrm>
            <a:off x="6300788" y="1071563"/>
            <a:ext cx="2489200" cy="1868487"/>
          </a:xfrm>
          <a:prstGeom prst="rect">
            <a:avLst/>
          </a:prstGeom>
          <a:noFill/>
          <a:ln w="22225" algn="ctr">
            <a:solidFill>
              <a:schemeClr val="bg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85890"/>
                                        </p:tgtEl>
                                        <p:attrNameLst>
                                          <p:attrName>style.visibility</p:attrName>
                                        </p:attrNameLst>
                                      </p:cBhvr>
                                      <p:to>
                                        <p:strVal val="visible"/>
                                      </p:to>
                                    </p:set>
                                    <p:animEffect transition="in" filter="fade">
                                      <p:cBhvr>
                                        <p:cTn id="7" dur="1000"/>
                                        <p:tgtEl>
                                          <p:spTgt spid="208589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85891"/>
                                        </p:tgtEl>
                                        <p:attrNameLst>
                                          <p:attrName>style.visibility</p:attrName>
                                        </p:attrNameLst>
                                      </p:cBhvr>
                                      <p:to>
                                        <p:strVal val="visible"/>
                                      </p:to>
                                    </p:set>
                                    <p:animEffect transition="in" filter="fade">
                                      <p:cBhvr>
                                        <p:cTn id="11" dur="1000"/>
                                        <p:tgtEl>
                                          <p:spTgt spid="2085891"/>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4637"/>
                                        </p:tgtEl>
                                        <p:attrNameLst>
                                          <p:attrName>style.visibility</p:attrName>
                                        </p:attrNameLst>
                                      </p:cBhvr>
                                      <p:to>
                                        <p:strVal val="visible"/>
                                      </p:to>
                                    </p:set>
                                    <p:animEffect transition="in" filter="fade">
                                      <p:cBhvr>
                                        <p:cTn id="15" dur="2000"/>
                                        <p:tgtEl>
                                          <p:spTgt spid="154637"/>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2085892"/>
                                        </p:tgtEl>
                                        <p:attrNameLst>
                                          <p:attrName>style.visibility</p:attrName>
                                        </p:attrNameLst>
                                      </p:cBhvr>
                                      <p:to>
                                        <p:strVal val="visible"/>
                                      </p:to>
                                    </p:set>
                                    <p:animEffect transition="in" filter="fade">
                                      <p:cBhvr>
                                        <p:cTn id="19" dur="1000"/>
                                        <p:tgtEl>
                                          <p:spTgt spid="2085892"/>
                                        </p:tgtEl>
                                      </p:cBhvr>
                                    </p:animEffect>
                                  </p:childTnLst>
                                </p:cTn>
                              </p:par>
                            </p:childTnLst>
                          </p:cTn>
                        </p:par>
                        <p:par>
                          <p:cTn id="20" fill="hold" nodeType="afterGroup">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2085893"/>
                                        </p:tgtEl>
                                        <p:attrNameLst>
                                          <p:attrName>style.visibility</p:attrName>
                                        </p:attrNameLst>
                                      </p:cBhvr>
                                      <p:to>
                                        <p:strVal val="visible"/>
                                      </p:to>
                                    </p:set>
                                    <p:animEffect transition="in" filter="fade">
                                      <p:cBhvr>
                                        <p:cTn id="23" dur="1000"/>
                                        <p:tgtEl>
                                          <p:spTgt spid="2085893"/>
                                        </p:tgtEl>
                                      </p:cBhvr>
                                    </p:animEffect>
                                  </p:childTnLst>
                                </p:cTn>
                              </p:par>
                            </p:childTnLst>
                          </p:cTn>
                        </p:par>
                        <p:par>
                          <p:cTn id="24" fill="hold" nodeType="afterGroup">
                            <p:stCondLst>
                              <p:cond delay="6000"/>
                            </p:stCondLst>
                            <p:childTnLst>
                              <p:par>
                                <p:cTn id="25" presetID="10" presetClass="entr" presetSubtype="0" fill="hold" nodeType="afterEffect">
                                  <p:stCondLst>
                                    <p:cond delay="0"/>
                                  </p:stCondLst>
                                  <p:childTnLst>
                                    <p:set>
                                      <p:cBhvr>
                                        <p:cTn id="26" dur="1" fill="hold">
                                          <p:stCondLst>
                                            <p:cond delay="0"/>
                                          </p:stCondLst>
                                        </p:cTn>
                                        <p:tgtEl>
                                          <p:spTgt spid="2085894"/>
                                        </p:tgtEl>
                                        <p:attrNameLst>
                                          <p:attrName>style.visibility</p:attrName>
                                        </p:attrNameLst>
                                      </p:cBhvr>
                                      <p:to>
                                        <p:strVal val="visible"/>
                                      </p:to>
                                    </p:set>
                                    <p:animEffect transition="in" filter="fade">
                                      <p:cBhvr>
                                        <p:cTn id="27" dur="1000"/>
                                        <p:tgtEl>
                                          <p:spTgt spid="2085894"/>
                                        </p:tgtEl>
                                      </p:cBhvr>
                                    </p:animEffect>
                                  </p:childTnLst>
                                </p:cTn>
                              </p:par>
                            </p:childTnLst>
                          </p:cTn>
                        </p:par>
                        <p:par>
                          <p:cTn id="28" fill="hold" nodeType="afterGroup">
                            <p:stCondLst>
                              <p:cond delay="7000"/>
                            </p:stCondLst>
                            <p:childTnLst>
                              <p:par>
                                <p:cTn id="29" presetID="10" presetClass="entr" presetSubtype="0" fill="hold" nodeType="afterEffect">
                                  <p:stCondLst>
                                    <p:cond delay="0"/>
                                  </p:stCondLst>
                                  <p:childTnLst>
                                    <p:set>
                                      <p:cBhvr>
                                        <p:cTn id="30" dur="1" fill="hold">
                                          <p:stCondLst>
                                            <p:cond delay="0"/>
                                          </p:stCondLst>
                                        </p:cTn>
                                        <p:tgtEl>
                                          <p:spTgt spid="2085897"/>
                                        </p:tgtEl>
                                        <p:attrNameLst>
                                          <p:attrName>style.visibility</p:attrName>
                                        </p:attrNameLst>
                                      </p:cBhvr>
                                      <p:to>
                                        <p:strVal val="visible"/>
                                      </p:to>
                                    </p:set>
                                    <p:animEffect transition="in" filter="fade">
                                      <p:cBhvr>
                                        <p:cTn id="31" dur="1000"/>
                                        <p:tgtEl>
                                          <p:spTgt spid="2085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5891" grpId="0"/>
      <p:bldP spid="208589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3059" name="Picture 19" descr="healing - Wikipedia"/>
          <p:cNvPicPr>
            <a:picLocks noChangeAspect="1" noChangeArrowheads="1"/>
          </p:cNvPicPr>
          <p:nvPr/>
        </p:nvPicPr>
        <p:blipFill>
          <a:blip r:embed="rId3" cstate="print"/>
          <a:srcRect/>
          <a:stretch>
            <a:fillRect/>
          </a:stretch>
        </p:blipFill>
        <p:spPr bwMode="auto">
          <a:xfrm>
            <a:off x="6944171" y="1773609"/>
            <a:ext cx="2092325" cy="2303463"/>
          </a:xfrm>
          <a:prstGeom prst="rect">
            <a:avLst/>
          </a:prstGeom>
          <a:noFill/>
          <a:ln w="9525">
            <a:noFill/>
            <a:miter lim="800000"/>
            <a:headEnd/>
            <a:tailEnd/>
          </a:ln>
        </p:spPr>
      </p:pic>
      <p:sp>
        <p:nvSpPr>
          <p:cNvPr id="1623045" name="Rectangle 5"/>
          <p:cNvSpPr>
            <a:spLocks noChangeArrowheads="1"/>
          </p:cNvSpPr>
          <p:nvPr/>
        </p:nvSpPr>
        <p:spPr bwMode="auto">
          <a:xfrm>
            <a:off x="246063" y="2276475"/>
            <a:ext cx="7518400" cy="609600"/>
          </a:xfrm>
          <a:prstGeom prst="rect">
            <a:avLst/>
          </a:prstGeom>
          <a:noFill/>
          <a:ln w="9525">
            <a:noFill/>
            <a:miter lim="800000"/>
            <a:headEnd/>
            <a:tailEnd/>
          </a:ln>
        </p:spPr>
        <p:txBody>
          <a:bodyPr/>
          <a:lstStyle/>
          <a:p>
            <a:pPr marL="342900" indent="-342900" eaLnBrk="1" hangingPunct="1">
              <a:spcBef>
                <a:spcPct val="20000"/>
              </a:spcBef>
            </a:pPr>
            <a:r>
              <a:rPr lang="en-US" altLang="en-US" sz="3200" b="1" dirty="0">
                <a:solidFill>
                  <a:srgbClr val="FFD70E"/>
                </a:solidFill>
                <a:latin typeface="Arial" pitchFamily="34" charset="0"/>
              </a:rPr>
              <a:t>1. </a:t>
            </a:r>
            <a:r>
              <a:rPr lang="ru-RU" altLang="en-US" sz="3200" b="1" dirty="0">
                <a:solidFill>
                  <a:srgbClr val="FFD70E"/>
                </a:solidFill>
                <a:latin typeface="Arial" pitchFamily="34" charset="0"/>
              </a:rPr>
              <a:t>Грехом и болезнями</a:t>
            </a:r>
            <a:r>
              <a:rPr lang="en-US" altLang="en-US" sz="3200" b="1" dirty="0">
                <a:solidFill>
                  <a:srgbClr val="FFFF00"/>
                </a:solidFill>
                <a:latin typeface="Arial" pitchFamily="34" charset="0"/>
              </a:rPr>
              <a:t> </a:t>
            </a:r>
            <a:r>
              <a:rPr lang="en-US" altLang="en-US" b="1" dirty="0">
                <a:solidFill>
                  <a:schemeClr val="bg1"/>
                </a:solidFill>
                <a:latin typeface="Arial" pitchFamily="34" charset="0"/>
              </a:rPr>
              <a:t>(</a:t>
            </a:r>
            <a:r>
              <a:rPr lang="ru-RU" altLang="en-US" b="1" dirty="0" err="1">
                <a:solidFill>
                  <a:schemeClr val="bg1"/>
                </a:solidFill>
                <a:latin typeface="Arial" pitchFamily="34" charset="0"/>
              </a:rPr>
              <a:t>Лк</a:t>
            </a:r>
            <a:r>
              <a:rPr lang="ru-RU" altLang="en-US" b="1" dirty="0">
                <a:solidFill>
                  <a:schemeClr val="bg1"/>
                </a:solidFill>
                <a:latin typeface="Arial" pitchFamily="34" charset="0"/>
              </a:rPr>
              <a:t>.</a:t>
            </a:r>
            <a:r>
              <a:rPr lang="en-US" altLang="en-US" b="1" dirty="0">
                <a:solidFill>
                  <a:schemeClr val="bg1"/>
                </a:solidFill>
                <a:latin typeface="Arial" pitchFamily="34" charset="0"/>
              </a:rPr>
              <a:t> 5:17-26)</a:t>
            </a:r>
          </a:p>
        </p:txBody>
      </p:sp>
      <p:sp>
        <p:nvSpPr>
          <p:cNvPr id="1623046" name="Rectangle 6"/>
          <p:cNvSpPr>
            <a:spLocks noChangeArrowheads="1"/>
          </p:cNvSpPr>
          <p:nvPr/>
        </p:nvSpPr>
        <p:spPr bwMode="auto">
          <a:xfrm>
            <a:off x="246063" y="3213100"/>
            <a:ext cx="6372225" cy="579438"/>
          </a:xfrm>
          <a:prstGeom prst="rect">
            <a:avLst/>
          </a:prstGeom>
          <a:noFill/>
          <a:ln w="9525">
            <a:noFill/>
            <a:miter lim="800000"/>
            <a:headEnd/>
            <a:tailEnd/>
          </a:ln>
        </p:spPr>
        <p:txBody>
          <a:bodyPr>
            <a:spAutoFit/>
          </a:bodyPr>
          <a:lstStyle/>
          <a:p>
            <a:pPr>
              <a:spcBef>
                <a:spcPct val="50000"/>
              </a:spcBef>
            </a:pPr>
            <a:r>
              <a:rPr lang="en-US" altLang="en-US" sz="3200" b="1" dirty="0">
                <a:solidFill>
                  <a:srgbClr val="FFD70E"/>
                </a:solidFill>
                <a:latin typeface="Arial" pitchFamily="34" charset="0"/>
              </a:rPr>
              <a:t>2. </a:t>
            </a:r>
            <a:r>
              <a:rPr lang="ru-RU" altLang="en-US" sz="3200" b="1" dirty="0">
                <a:solidFill>
                  <a:srgbClr val="FFD70E"/>
                </a:solidFill>
                <a:latin typeface="Arial" pitchFamily="34" charset="0"/>
              </a:rPr>
              <a:t>Смертью</a:t>
            </a:r>
            <a:r>
              <a:rPr lang="en-US" altLang="en-US" sz="3200" b="1" dirty="0">
                <a:solidFill>
                  <a:srgbClr val="FFFF00"/>
                </a:solidFill>
                <a:latin typeface="Arial" pitchFamily="34" charset="0"/>
              </a:rPr>
              <a:t> </a:t>
            </a:r>
            <a:r>
              <a:rPr lang="en-US" altLang="en-US" b="1" dirty="0">
                <a:solidFill>
                  <a:schemeClr val="bg1"/>
                </a:solidFill>
                <a:latin typeface="Arial" pitchFamily="34" charset="0"/>
              </a:rPr>
              <a:t>(</a:t>
            </a:r>
            <a:r>
              <a:rPr lang="ru-RU" altLang="en-US" b="1" dirty="0" err="1">
                <a:solidFill>
                  <a:schemeClr val="bg1"/>
                </a:solidFill>
                <a:latin typeface="Arial" pitchFamily="34" charset="0"/>
              </a:rPr>
              <a:t>Лк</a:t>
            </a:r>
            <a:r>
              <a:rPr lang="ru-RU" altLang="en-US" b="1" dirty="0">
                <a:solidFill>
                  <a:schemeClr val="bg1"/>
                </a:solidFill>
                <a:latin typeface="Arial" pitchFamily="34" charset="0"/>
              </a:rPr>
              <a:t>.</a:t>
            </a:r>
            <a:r>
              <a:rPr lang="en-US" altLang="en-US" b="1" dirty="0">
                <a:solidFill>
                  <a:schemeClr val="bg1"/>
                </a:solidFill>
                <a:latin typeface="Arial" pitchFamily="34" charset="0"/>
              </a:rPr>
              <a:t> 7:11-16)</a:t>
            </a:r>
            <a:r>
              <a:rPr lang="en-US" altLang="en-US" sz="3200" b="1" dirty="0">
                <a:solidFill>
                  <a:srgbClr val="FFFF00"/>
                </a:solidFill>
                <a:latin typeface="Arial" pitchFamily="34" charset="0"/>
              </a:rPr>
              <a:t>  </a:t>
            </a:r>
          </a:p>
        </p:txBody>
      </p:sp>
      <p:pic>
        <p:nvPicPr>
          <p:cNvPr id="1623049" name="Picture 9" descr="son of widow"/>
          <p:cNvPicPr>
            <a:picLocks noChangeAspect="1" noChangeArrowheads="1"/>
          </p:cNvPicPr>
          <p:nvPr/>
        </p:nvPicPr>
        <p:blipFill>
          <a:blip r:embed="rId4" cstate="print"/>
          <a:srcRect/>
          <a:stretch>
            <a:fillRect/>
          </a:stretch>
        </p:blipFill>
        <p:spPr bwMode="auto">
          <a:xfrm>
            <a:off x="5436096" y="2852738"/>
            <a:ext cx="1771650" cy="2481262"/>
          </a:xfrm>
          <a:prstGeom prst="rect">
            <a:avLst/>
          </a:prstGeom>
          <a:noFill/>
          <a:ln w="9525">
            <a:noFill/>
            <a:miter lim="800000"/>
            <a:headEnd/>
            <a:tailEnd/>
          </a:ln>
        </p:spPr>
      </p:pic>
      <p:sp>
        <p:nvSpPr>
          <p:cNvPr id="1623051" name="Text Box 11"/>
          <p:cNvSpPr txBox="1">
            <a:spLocks noChangeArrowheads="1"/>
          </p:cNvSpPr>
          <p:nvPr/>
        </p:nvSpPr>
        <p:spPr bwMode="auto">
          <a:xfrm>
            <a:off x="246063" y="4105275"/>
            <a:ext cx="6372225" cy="579438"/>
          </a:xfrm>
          <a:prstGeom prst="rect">
            <a:avLst/>
          </a:prstGeom>
          <a:noFill/>
          <a:ln w="9525">
            <a:noFill/>
            <a:miter lim="800000"/>
            <a:headEnd/>
            <a:tailEnd/>
          </a:ln>
        </p:spPr>
        <p:txBody>
          <a:bodyPr>
            <a:spAutoFit/>
          </a:bodyPr>
          <a:lstStyle/>
          <a:p>
            <a:pPr>
              <a:spcBef>
                <a:spcPct val="50000"/>
              </a:spcBef>
            </a:pPr>
            <a:r>
              <a:rPr lang="en-US" altLang="en-US" sz="3200" b="1" dirty="0">
                <a:solidFill>
                  <a:srgbClr val="FFD70E"/>
                </a:solidFill>
                <a:latin typeface="Arial" pitchFamily="34" charset="0"/>
              </a:rPr>
              <a:t>3. </a:t>
            </a:r>
            <a:r>
              <a:rPr lang="ru-RU" altLang="en-US" sz="3200" b="1" dirty="0">
                <a:solidFill>
                  <a:srgbClr val="FFD70E"/>
                </a:solidFill>
                <a:latin typeface="Arial" pitchFamily="34" charset="0"/>
              </a:rPr>
              <a:t>Природой</a:t>
            </a:r>
            <a:r>
              <a:rPr lang="en-US" altLang="en-US" sz="3200" b="1" dirty="0">
                <a:solidFill>
                  <a:srgbClr val="FFFF00"/>
                </a:solidFill>
                <a:latin typeface="Arial" pitchFamily="34" charset="0"/>
              </a:rPr>
              <a:t> </a:t>
            </a:r>
            <a:r>
              <a:rPr lang="en-US" altLang="en-US" b="1" dirty="0">
                <a:solidFill>
                  <a:schemeClr val="bg1"/>
                </a:solidFill>
                <a:latin typeface="Arial" pitchFamily="34" charset="0"/>
              </a:rPr>
              <a:t>(</a:t>
            </a:r>
            <a:r>
              <a:rPr lang="ru-RU" altLang="en-US" b="1" dirty="0" err="1">
                <a:solidFill>
                  <a:schemeClr val="bg1"/>
                </a:solidFill>
                <a:latin typeface="Arial" pitchFamily="34" charset="0"/>
              </a:rPr>
              <a:t>Лк</a:t>
            </a:r>
            <a:r>
              <a:rPr lang="ru-RU" altLang="en-US" b="1" dirty="0">
                <a:solidFill>
                  <a:schemeClr val="bg1"/>
                </a:solidFill>
                <a:latin typeface="Arial" pitchFamily="34" charset="0"/>
              </a:rPr>
              <a:t>.</a:t>
            </a:r>
            <a:r>
              <a:rPr lang="en-US" altLang="en-US" b="1" dirty="0">
                <a:solidFill>
                  <a:schemeClr val="bg1"/>
                </a:solidFill>
                <a:latin typeface="Arial" pitchFamily="34" charset="0"/>
              </a:rPr>
              <a:t> 8:22-25)</a:t>
            </a:r>
          </a:p>
        </p:txBody>
      </p:sp>
      <p:sp>
        <p:nvSpPr>
          <p:cNvPr id="1623056" name="Text Box 16"/>
          <p:cNvSpPr txBox="1">
            <a:spLocks noChangeArrowheads="1"/>
          </p:cNvSpPr>
          <p:nvPr/>
        </p:nvSpPr>
        <p:spPr bwMode="auto">
          <a:xfrm>
            <a:off x="246063" y="5013325"/>
            <a:ext cx="7662862" cy="1066800"/>
          </a:xfrm>
          <a:prstGeom prst="rect">
            <a:avLst/>
          </a:prstGeom>
          <a:noFill/>
          <a:ln w="9525">
            <a:noFill/>
            <a:miter lim="800000"/>
            <a:headEnd/>
            <a:tailEnd/>
          </a:ln>
        </p:spPr>
        <p:txBody>
          <a:bodyPr>
            <a:spAutoFit/>
          </a:bodyPr>
          <a:lstStyle/>
          <a:p>
            <a:pPr>
              <a:spcBef>
                <a:spcPct val="50000"/>
              </a:spcBef>
            </a:pPr>
            <a:r>
              <a:rPr lang="en-US" altLang="en-US" sz="3200" b="1" dirty="0">
                <a:solidFill>
                  <a:srgbClr val="FFD70E"/>
                </a:solidFill>
                <a:latin typeface="Arial" pitchFamily="34" charset="0"/>
              </a:rPr>
              <a:t>4. </a:t>
            </a:r>
            <a:r>
              <a:rPr lang="ru-RU" altLang="en-US" sz="3200" b="1" dirty="0">
                <a:solidFill>
                  <a:srgbClr val="FFD70E"/>
                </a:solidFill>
                <a:latin typeface="Arial" pitchFamily="34" charset="0"/>
              </a:rPr>
              <a:t>Сатанинскими духами</a:t>
            </a:r>
            <a:r>
              <a:rPr lang="en-US" altLang="en-US" sz="3200" b="1" dirty="0">
                <a:solidFill>
                  <a:srgbClr val="FFD70E"/>
                </a:solidFill>
                <a:latin typeface="Arial" pitchFamily="34" charset="0"/>
              </a:rPr>
              <a:t> </a:t>
            </a:r>
            <a:br>
              <a:rPr lang="en-US" altLang="en-US" sz="3200" b="1" dirty="0">
                <a:solidFill>
                  <a:srgbClr val="FFD70E"/>
                </a:solidFill>
                <a:latin typeface="Arial" pitchFamily="34" charset="0"/>
              </a:rPr>
            </a:br>
            <a:r>
              <a:rPr lang="en-US" altLang="en-US" sz="3200" b="1" dirty="0">
                <a:solidFill>
                  <a:srgbClr val="FFD70E"/>
                </a:solidFill>
                <a:latin typeface="Arial" pitchFamily="34" charset="0"/>
              </a:rPr>
              <a:t>   </a:t>
            </a:r>
            <a:r>
              <a:rPr lang="en-US" altLang="en-US" b="1" dirty="0">
                <a:solidFill>
                  <a:srgbClr val="FFD70E"/>
                </a:solidFill>
                <a:latin typeface="Arial" pitchFamily="34" charset="0"/>
              </a:rPr>
              <a:t> </a:t>
            </a:r>
            <a:r>
              <a:rPr lang="ru-RU" altLang="en-US" b="1" dirty="0">
                <a:solidFill>
                  <a:srgbClr val="FFD70E"/>
                </a:solidFill>
                <a:latin typeface="Arial" pitchFamily="34" charset="0"/>
              </a:rPr>
              <a:t>			</a:t>
            </a:r>
            <a:r>
              <a:rPr lang="en-US" altLang="en-US" b="1" dirty="0">
                <a:solidFill>
                  <a:schemeClr val="bg1"/>
                </a:solidFill>
                <a:latin typeface="Arial" pitchFamily="34" charset="0"/>
              </a:rPr>
              <a:t>(</a:t>
            </a:r>
            <a:r>
              <a:rPr lang="ru-RU" altLang="en-US" b="1" dirty="0" err="1">
                <a:solidFill>
                  <a:schemeClr val="bg1"/>
                </a:solidFill>
                <a:latin typeface="Arial" pitchFamily="34" charset="0"/>
              </a:rPr>
              <a:t>Лк</a:t>
            </a:r>
            <a:r>
              <a:rPr lang="ru-RU" altLang="en-US" b="1" dirty="0">
                <a:solidFill>
                  <a:schemeClr val="bg1"/>
                </a:solidFill>
                <a:latin typeface="Arial" pitchFamily="34" charset="0"/>
              </a:rPr>
              <a:t>.</a:t>
            </a:r>
            <a:r>
              <a:rPr lang="en-US" altLang="en-US" b="1" dirty="0">
                <a:solidFill>
                  <a:schemeClr val="bg1"/>
                </a:solidFill>
                <a:latin typeface="Arial" pitchFamily="34" charset="0"/>
              </a:rPr>
              <a:t> 4:33-36)</a:t>
            </a:r>
          </a:p>
        </p:txBody>
      </p:sp>
      <p:sp>
        <p:nvSpPr>
          <p:cNvPr id="232458" name="Text Box 22"/>
          <p:cNvSpPr txBox="1">
            <a:spLocks noChangeArrowheads="1"/>
          </p:cNvSpPr>
          <p:nvPr/>
        </p:nvSpPr>
        <p:spPr bwMode="auto">
          <a:xfrm>
            <a:off x="1042988" y="795338"/>
            <a:ext cx="8101012" cy="762000"/>
          </a:xfrm>
          <a:prstGeom prst="rect">
            <a:avLst/>
          </a:prstGeom>
          <a:noFill/>
          <a:ln w="38100">
            <a:noFill/>
            <a:miter lim="800000"/>
            <a:headEnd/>
            <a:tailEnd/>
          </a:ln>
        </p:spPr>
        <p:txBody>
          <a:bodyPr>
            <a:spAutoFit/>
          </a:bodyPr>
          <a:lstStyle/>
          <a:p>
            <a:pPr algn="ctr">
              <a:spcBef>
                <a:spcPct val="50000"/>
              </a:spcBef>
            </a:pPr>
            <a:r>
              <a:rPr lang="ru-RU" altLang="en-US" sz="4400" b="1">
                <a:solidFill>
                  <a:schemeClr val="bg1"/>
                </a:solidFill>
                <a:latin typeface="Arial" pitchFamily="34" charset="0"/>
              </a:rPr>
              <a:t>Христовы деяния</a:t>
            </a:r>
            <a:endParaRPr lang="en-US" altLang="en-US" sz="4400" b="1">
              <a:solidFill>
                <a:schemeClr val="bg1"/>
              </a:solidFill>
              <a:latin typeface="Arial" pitchFamily="34" charset="0"/>
            </a:endParaRPr>
          </a:p>
        </p:txBody>
      </p:sp>
      <p:pic>
        <p:nvPicPr>
          <p:cNvPr id="1623064" name="Picture 24" descr="Calming the storm"/>
          <p:cNvPicPr>
            <a:picLocks noChangeAspect="1" noChangeArrowheads="1"/>
          </p:cNvPicPr>
          <p:nvPr/>
        </p:nvPicPr>
        <p:blipFill>
          <a:blip r:embed="rId5" cstate="print"/>
          <a:srcRect/>
          <a:stretch>
            <a:fillRect/>
          </a:stretch>
        </p:blipFill>
        <p:spPr bwMode="auto">
          <a:xfrm>
            <a:off x="7062093" y="3933403"/>
            <a:ext cx="1830387" cy="2447925"/>
          </a:xfrm>
          <a:prstGeom prst="rect">
            <a:avLst/>
          </a:prstGeom>
          <a:noFill/>
          <a:ln w="9525">
            <a:noFill/>
            <a:miter lim="800000"/>
            <a:headEnd/>
            <a:tailEnd/>
          </a:ln>
        </p:spPr>
      </p:pic>
      <p:sp>
        <p:nvSpPr>
          <p:cNvPr id="232460" name="Text Box 23"/>
          <p:cNvSpPr txBox="1">
            <a:spLocks noChangeArrowheads="1"/>
          </p:cNvSpPr>
          <p:nvPr/>
        </p:nvSpPr>
        <p:spPr bwMode="auto">
          <a:xfrm>
            <a:off x="1476375" y="1398588"/>
            <a:ext cx="6911975" cy="457200"/>
          </a:xfrm>
          <a:prstGeom prst="rect">
            <a:avLst/>
          </a:prstGeom>
          <a:noFill/>
          <a:ln w="9525">
            <a:noFill/>
            <a:miter lim="800000"/>
            <a:headEnd/>
            <a:tailEnd/>
          </a:ln>
        </p:spPr>
        <p:txBody>
          <a:bodyPr>
            <a:spAutoFit/>
          </a:bodyPr>
          <a:lstStyle/>
          <a:p>
            <a:pPr>
              <a:spcBef>
                <a:spcPct val="50000"/>
              </a:spcBef>
            </a:pPr>
            <a:r>
              <a:rPr lang="ru-RU" altLang="en-US" b="1">
                <a:solidFill>
                  <a:schemeClr val="bg1"/>
                </a:solidFill>
                <a:latin typeface="Arial" pitchFamily="34" charset="0"/>
              </a:rPr>
              <a:t>подтверждающие Господство Христа над...</a:t>
            </a:r>
            <a:endParaRPr lang="en-US" altLang="en-US" b="1">
              <a:solidFill>
                <a:srgbClr val="FFFF00"/>
              </a:solidFill>
              <a:latin typeface="Arial" pitchFamily="34" charset="0"/>
            </a:endParaRPr>
          </a:p>
        </p:txBody>
      </p:sp>
      <p:pic>
        <p:nvPicPr>
          <p:cNvPr id="1623055" name="Picture 15" descr="Healing Demon Possessed"/>
          <p:cNvPicPr>
            <a:picLocks noChangeAspect="1" noChangeArrowheads="1"/>
          </p:cNvPicPr>
          <p:nvPr/>
        </p:nvPicPr>
        <p:blipFill>
          <a:blip r:embed="rId6" cstate="print"/>
          <a:srcRect/>
          <a:stretch>
            <a:fillRect/>
          </a:stretch>
        </p:blipFill>
        <p:spPr bwMode="auto">
          <a:xfrm>
            <a:off x="5754688" y="4524201"/>
            <a:ext cx="1554162" cy="228917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3045"/>
                                        </p:tgtEl>
                                        <p:attrNameLst>
                                          <p:attrName>style.visibility</p:attrName>
                                        </p:attrNameLst>
                                      </p:cBhvr>
                                      <p:to>
                                        <p:strVal val="visible"/>
                                      </p:to>
                                    </p:set>
                                    <p:animEffect transition="in" filter="fade">
                                      <p:cBhvr>
                                        <p:cTn id="7" dur="500"/>
                                        <p:tgtEl>
                                          <p:spTgt spid="1623045"/>
                                        </p:tgtEl>
                                      </p:cBhvr>
                                    </p:animEffect>
                                  </p:childTnLst>
                                </p:cTn>
                              </p:par>
                              <p:par>
                                <p:cTn id="8" presetID="10" presetClass="entr" presetSubtype="0" fill="hold" nodeType="withEffect">
                                  <p:stCondLst>
                                    <p:cond delay="0"/>
                                  </p:stCondLst>
                                  <p:childTnLst>
                                    <p:set>
                                      <p:cBhvr>
                                        <p:cTn id="9" dur="1" fill="hold">
                                          <p:stCondLst>
                                            <p:cond delay="0"/>
                                          </p:stCondLst>
                                        </p:cTn>
                                        <p:tgtEl>
                                          <p:spTgt spid="1623059"/>
                                        </p:tgtEl>
                                        <p:attrNameLst>
                                          <p:attrName>style.visibility</p:attrName>
                                        </p:attrNameLst>
                                      </p:cBhvr>
                                      <p:to>
                                        <p:strVal val="visible"/>
                                      </p:to>
                                    </p:set>
                                    <p:animEffect transition="in" filter="fade">
                                      <p:cBhvr>
                                        <p:cTn id="10" dur="500"/>
                                        <p:tgtEl>
                                          <p:spTgt spid="16230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23046"/>
                                        </p:tgtEl>
                                        <p:attrNameLst>
                                          <p:attrName>style.visibility</p:attrName>
                                        </p:attrNameLst>
                                      </p:cBhvr>
                                      <p:to>
                                        <p:strVal val="visible"/>
                                      </p:to>
                                    </p:set>
                                    <p:animEffect transition="in" filter="fade">
                                      <p:cBhvr>
                                        <p:cTn id="15" dur="500"/>
                                        <p:tgtEl>
                                          <p:spTgt spid="1623046"/>
                                        </p:tgtEl>
                                      </p:cBhvr>
                                    </p:animEffect>
                                  </p:childTnLst>
                                </p:cTn>
                              </p:par>
                              <p:par>
                                <p:cTn id="16" presetID="10" presetClass="entr" presetSubtype="0" fill="hold" nodeType="withEffect">
                                  <p:stCondLst>
                                    <p:cond delay="0"/>
                                  </p:stCondLst>
                                  <p:childTnLst>
                                    <p:set>
                                      <p:cBhvr>
                                        <p:cTn id="17" dur="1" fill="hold">
                                          <p:stCondLst>
                                            <p:cond delay="0"/>
                                          </p:stCondLst>
                                        </p:cTn>
                                        <p:tgtEl>
                                          <p:spTgt spid="1623049"/>
                                        </p:tgtEl>
                                        <p:attrNameLst>
                                          <p:attrName>style.visibility</p:attrName>
                                        </p:attrNameLst>
                                      </p:cBhvr>
                                      <p:to>
                                        <p:strVal val="visible"/>
                                      </p:to>
                                    </p:set>
                                    <p:animEffect transition="in" filter="fade">
                                      <p:cBhvr>
                                        <p:cTn id="18" dur="500"/>
                                        <p:tgtEl>
                                          <p:spTgt spid="16230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23051"/>
                                        </p:tgtEl>
                                        <p:attrNameLst>
                                          <p:attrName>style.visibility</p:attrName>
                                        </p:attrNameLst>
                                      </p:cBhvr>
                                      <p:to>
                                        <p:strVal val="visible"/>
                                      </p:to>
                                    </p:set>
                                    <p:animEffect transition="in" filter="fade">
                                      <p:cBhvr>
                                        <p:cTn id="23" dur="500"/>
                                        <p:tgtEl>
                                          <p:spTgt spid="1623051"/>
                                        </p:tgtEl>
                                      </p:cBhvr>
                                    </p:animEffect>
                                  </p:childTnLst>
                                </p:cTn>
                              </p:par>
                              <p:par>
                                <p:cTn id="24" presetID="10" presetClass="entr" presetSubtype="0" fill="hold" nodeType="withEffect">
                                  <p:stCondLst>
                                    <p:cond delay="0"/>
                                  </p:stCondLst>
                                  <p:childTnLst>
                                    <p:set>
                                      <p:cBhvr>
                                        <p:cTn id="25" dur="1" fill="hold">
                                          <p:stCondLst>
                                            <p:cond delay="0"/>
                                          </p:stCondLst>
                                        </p:cTn>
                                        <p:tgtEl>
                                          <p:spTgt spid="1623064"/>
                                        </p:tgtEl>
                                        <p:attrNameLst>
                                          <p:attrName>style.visibility</p:attrName>
                                        </p:attrNameLst>
                                      </p:cBhvr>
                                      <p:to>
                                        <p:strVal val="visible"/>
                                      </p:to>
                                    </p:set>
                                    <p:animEffect transition="in" filter="fade">
                                      <p:cBhvr>
                                        <p:cTn id="26" dur="500"/>
                                        <p:tgtEl>
                                          <p:spTgt spid="162306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23056"/>
                                        </p:tgtEl>
                                        <p:attrNameLst>
                                          <p:attrName>style.visibility</p:attrName>
                                        </p:attrNameLst>
                                      </p:cBhvr>
                                      <p:to>
                                        <p:strVal val="visible"/>
                                      </p:to>
                                    </p:set>
                                    <p:animEffect transition="in" filter="fade">
                                      <p:cBhvr>
                                        <p:cTn id="31" dur="500"/>
                                        <p:tgtEl>
                                          <p:spTgt spid="1623056"/>
                                        </p:tgtEl>
                                      </p:cBhvr>
                                    </p:animEffect>
                                  </p:childTnLst>
                                </p:cTn>
                              </p:par>
                              <p:par>
                                <p:cTn id="32" presetID="10" presetClass="entr" presetSubtype="0" fill="hold" nodeType="withEffect">
                                  <p:stCondLst>
                                    <p:cond delay="0"/>
                                  </p:stCondLst>
                                  <p:childTnLst>
                                    <p:set>
                                      <p:cBhvr>
                                        <p:cTn id="33" dur="1" fill="hold">
                                          <p:stCondLst>
                                            <p:cond delay="0"/>
                                          </p:stCondLst>
                                        </p:cTn>
                                        <p:tgtEl>
                                          <p:spTgt spid="1623055"/>
                                        </p:tgtEl>
                                        <p:attrNameLst>
                                          <p:attrName>style.visibility</p:attrName>
                                        </p:attrNameLst>
                                      </p:cBhvr>
                                      <p:to>
                                        <p:strVal val="visible"/>
                                      </p:to>
                                    </p:set>
                                    <p:animEffect transition="in" filter="fade">
                                      <p:cBhvr>
                                        <p:cTn id="34" dur="500"/>
                                        <p:tgtEl>
                                          <p:spTgt spid="1623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045" grpId="0"/>
      <p:bldP spid="1623046" grpId="0"/>
      <p:bldP spid="1623051" grpId="0"/>
      <p:bldP spid="162305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Text Box 2"/>
          <p:cNvSpPr txBox="1">
            <a:spLocks noChangeArrowheads="1"/>
          </p:cNvSpPr>
          <p:nvPr/>
        </p:nvSpPr>
        <p:spPr bwMode="auto">
          <a:xfrm>
            <a:off x="323850" y="4079875"/>
            <a:ext cx="8569325" cy="1920875"/>
          </a:xfrm>
          <a:prstGeom prst="rect">
            <a:avLst/>
          </a:prstGeom>
          <a:noFill/>
          <a:ln w="9525">
            <a:noFill/>
            <a:miter lim="800000"/>
            <a:headEnd/>
            <a:tailEnd/>
          </a:ln>
        </p:spPr>
        <p:txBody>
          <a:bodyPr>
            <a:spAutoFit/>
          </a:bodyPr>
          <a:lstStyle/>
          <a:p>
            <a:pPr algn="ctr">
              <a:spcBef>
                <a:spcPct val="50000"/>
              </a:spcBef>
            </a:pPr>
            <a:r>
              <a:rPr lang="ru-RU" altLang="en-US" sz="3000" b="1" dirty="0">
                <a:solidFill>
                  <a:schemeClr val="bg1"/>
                </a:solidFill>
                <a:latin typeface="Arial" pitchFamily="34" charset="0"/>
              </a:rPr>
              <a:t>Свидетельство</a:t>
            </a:r>
            <a:r>
              <a:rPr lang="en-US" altLang="en-US" sz="3000" b="1" dirty="0">
                <a:solidFill>
                  <a:schemeClr val="bg1"/>
                </a:solidFill>
                <a:latin typeface="Arial" pitchFamily="34" charset="0"/>
              </a:rPr>
              <a:t> </a:t>
            </a:r>
            <a:r>
              <a:rPr lang="ru-RU" altLang="en-US" sz="3000" b="1" dirty="0">
                <a:solidFill>
                  <a:schemeClr val="bg1"/>
                </a:solidFill>
                <a:latin typeface="Arial" pitchFamily="34" charset="0"/>
              </a:rPr>
              <a:t>совершённых Христом деяний и Его воскресения из мёртвых служит подтверждением Его Божественности</a:t>
            </a:r>
            <a:endParaRPr lang="en-US" altLang="en-US" sz="3000" b="1" dirty="0">
              <a:solidFill>
                <a:schemeClr val="bg1"/>
              </a:solidFill>
              <a:latin typeface="Arial" pitchFamily="34" charset="0"/>
            </a:endParaRP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34306"/>
                                        </p:tgtEl>
                                        <p:attrNameLst>
                                          <p:attrName>style.visibility</p:attrName>
                                        </p:attrNameLst>
                                      </p:cBhvr>
                                      <p:to>
                                        <p:strVal val="visible"/>
                                      </p:to>
                                    </p:set>
                                    <p:anim calcmode="lin" valueType="num">
                                      <p:cBhvr>
                                        <p:cTn id="7" dur="1000" fill="hold"/>
                                        <p:tgtEl>
                                          <p:spTgt spid="1634306"/>
                                        </p:tgtEl>
                                        <p:attrNameLst>
                                          <p:attrName>ppt_w</p:attrName>
                                        </p:attrNameLst>
                                      </p:cBhvr>
                                      <p:tavLst>
                                        <p:tav tm="0">
                                          <p:val>
                                            <p:fltVal val="0"/>
                                          </p:val>
                                        </p:tav>
                                        <p:tav tm="100000">
                                          <p:val>
                                            <p:strVal val="#ppt_w"/>
                                          </p:val>
                                        </p:tav>
                                      </p:tavLst>
                                    </p:anim>
                                    <p:anim calcmode="lin" valueType="num">
                                      <p:cBhvr>
                                        <p:cTn id="8" dur="1000" fill="hold"/>
                                        <p:tgtEl>
                                          <p:spTgt spid="16343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4306"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3"/>
          <p:cNvSpPr txBox="1">
            <a:spLocks noChangeArrowheads="1"/>
          </p:cNvSpPr>
          <p:nvPr/>
        </p:nvSpPr>
        <p:spPr bwMode="auto">
          <a:xfrm>
            <a:off x="920750" y="1352550"/>
            <a:ext cx="7467600" cy="2508250"/>
          </a:xfrm>
          <a:prstGeom prst="rect">
            <a:avLst/>
          </a:prstGeom>
          <a:noFill/>
          <a:ln w="9525">
            <a:noFill/>
            <a:miter lim="800000"/>
            <a:headEnd/>
            <a:tailEnd/>
          </a:ln>
        </p:spPr>
        <p:txBody>
          <a:bodyPr>
            <a:spAutoFit/>
          </a:bodyPr>
          <a:lstStyle/>
          <a:p>
            <a:pPr algn="ctr">
              <a:lnSpc>
                <a:spcPct val="120000"/>
              </a:lnSpc>
              <a:spcBef>
                <a:spcPct val="25000"/>
              </a:spcBef>
            </a:pPr>
            <a:r>
              <a:rPr lang="ru-RU" altLang="en-US" sz="6600" b="1">
                <a:solidFill>
                  <a:srgbClr val="FFD60E"/>
                </a:solidFill>
                <a:latin typeface="Arial" pitchFamily="34" charset="0"/>
                <a:cs typeface="Arial" pitchFamily="34" charset="0"/>
              </a:rPr>
              <a:t>Может ли вера быть разумной?</a:t>
            </a:r>
            <a:endParaRPr lang="en-US" altLang="en-US" sz="6600" b="1">
              <a:solidFill>
                <a:srgbClr val="FFD60E"/>
              </a:solidFill>
              <a:latin typeface="Arial" pitchFamily="34" charset="0"/>
              <a:cs typeface="Arial" pitchFamily="34" charset="0"/>
            </a:endParaRPr>
          </a:p>
        </p:txBody>
      </p:sp>
      <p:sp>
        <p:nvSpPr>
          <p:cNvPr id="1638404" name="Text Box 4"/>
          <p:cNvSpPr txBox="1">
            <a:spLocks noChangeArrowheads="1"/>
          </p:cNvSpPr>
          <p:nvPr/>
        </p:nvSpPr>
        <p:spPr bwMode="auto">
          <a:xfrm>
            <a:off x="1322388" y="4198938"/>
            <a:ext cx="6705600" cy="1190625"/>
          </a:xfrm>
          <a:prstGeom prst="rect">
            <a:avLst/>
          </a:prstGeom>
          <a:noFill/>
          <a:ln w="9525">
            <a:noFill/>
            <a:miter lim="800000"/>
            <a:headEnd/>
            <a:tailEnd/>
          </a:ln>
        </p:spPr>
        <p:txBody>
          <a:bodyPr>
            <a:spAutoFit/>
          </a:bodyPr>
          <a:lstStyle/>
          <a:p>
            <a:pPr algn="ctr">
              <a:spcBef>
                <a:spcPct val="50000"/>
              </a:spcBef>
            </a:pPr>
            <a:r>
              <a:rPr lang="ru-RU" altLang="en-US" sz="3600" b="1">
                <a:solidFill>
                  <a:schemeClr val="bg1"/>
                </a:solidFill>
                <a:latin typeface="Arial" pitchFamily="34" charset="0"/>
                <a:cs typeface="Arial" pitchFamily="34" charset="0"/>
              </a:rPr>
              <a:t>Библейское учение на эту, часто запутанную, тему</a:t>
            </a:r>
            <a:endParaRPr lang="en-US" altLang="en-US" sz="3200">
              <a:solidFill>
                <a:schemeClr val="bg1"/>
              </a:solidFill>
              <a:latin typeface="Arial" pitchFamily="34" charset="0"/>
              <a:cs typeface="Arial" pitchFamily="34"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638404"/>
                                        </p:tgtEl>
                                        <p:attrNameLst>
                                          <p:attrName>style.visibility</p:attrName>
                                        </p:attrNameLst>
                                      </p:cBhvr>
                                      <p:to>
                                        <p:strVal val="visible"/>
                                      </p:to>
                                    </p:set>
                                    <p:anim calcmode="lin" valueType="num">
                                      <p:cBhvr>
                                        <p:cTn id="7" dur="500" fill="hold"/>
                                        <p:tgtEl>
                                          <p:spTgt spid="1638404"/>
                                        </p:tgtEl>
                                        <p:attrNameLst>
                                          <p:attrName>ppt_w</p:attrName>
                                        </p:attrNameLst>
                                      </p:cBhvr>
                                      <p:tavLst>
                                        <p:tav tm="0">
                                          <p:val>
                                            <p:fltVal val="0"/>
                                          </p:val>
                                        </p:tav>
                                        <p:tav tm="100000">
                                          <p:val>
                                            <p:strVal val="#ppt_w"/>
                                          </p:val>
                                        </p:tav>
                                      </p:tavLst>
                                    </p:anim>
                                    <p:anim calcmode="lin" valueType="num">
                                      <p:cBhvr>
                                        <p:cTn id="8" dur="500" fill="hold"/>
                                        <p:tgtEl>
                                          <p:spTgt spid="16384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0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0951" name="Picture 7" descr="poster-1928"/>
          <p:cNvPicPr>
            <a:picLocks noChangeAspect="1" noChangeArrowheads="1"/>
          </p:cNvPicPr>
          <p:nvPr/>
        </p:nvPicPr>
        <p:blipFill>
          <a:blip r:embed="rId3" cstate="print"/>
          <a:srcRect/>
          <a:stretch>
            <a:fillRect/>
          </a:stretch>
        </p:blipFill>
        <p:spPr bwMode="auto">
          <a:xfrm>
            <a:off x="611188" y="1773238"/>
            <a:ext cx="3857625" cy="4464050"/>
          </a:xfrm>
          <a:prstGeom prst="rect">
            <a:avLst/>
          </a:prstGeom>
          <a:noFill/>
          <a:ln w="9525">
            <a:noFill/>
            <a:miter lim="800000"/>
            <a:headEnd/>
            <a:tailEnd/>
          </a:ln>
        </p:spPr>
      </p:pic>
      <p:sp>
        <p:nvSpPr>
          <p:cNvPr id="250883" name="Text Box 4"/>
          <p:cNvSpPr txBox="1">
            <a:spLocks noChangeArrowheads="1"/>
          </p:cNvSpPr>
          <p:nvPr/>
        </p:nvSpPr>
        <p:spPr bwMode="auto">
          <a:xfrm>
            <a:off x="0" y="620713"/>
            <a:ext cx="9144000" cy="1190625"/>
          </a:xfrm>
          <a:prstGeom prst="rect">
            <a:avLst/>
          </a:prstGeom>
          <a:noFill/>
          <a:ln w="9525">
            <a:noFill/>
            <a:miter lim="800000"/>
            <a:headEnd/>
            <a:tailEnd/>
          </a:ln>
        </p:spPr>
        <p:txBody>
          <a:bodyPr>
            <a:spAutoFit/>
          </a:bodyPr>
          <a:lstStyle/>
          <a:p>
            <a:pPr algn="ctr">
              <a:spcBef>
                <a:spcPct val="50000"/>
              </a:spcBef>
            </a:pPr>
            <a:r>
              <a:rPr lang="ru-RU" altLang="en-US" sz="3600" b="1" dirty="0">
                <a:solidFill>
                  <a:schemeClr val="bg1"/>
                </a:solidFill>
                <a:latin typeface="Arial" pitchFamily="34" charset="0"/>
              </a:rPr>
              <a:t>Предрассудочный</a:t>
            </a:r>
            <a:r>
              <a:rPr lang="en-US" altLang="en-US" sz="3600" b="1" dirty="0">
                <a:solidFill>
                  <a:schemeClr val="bg1"/>
                </a:solidFill>
                <a:latin typeface="Arial" pitchFamily="34" charset="0"/>
              </a:rPr>
              <a:t> </a:t>
            </a:r>
            <a:br>
              <a:rPr lang="en-US" altLang="en-US" sz="3600" b="1" dirty="0">
                <a:solidFill>
                  <a:schemeClr val="bg1"/>
                </a:solidFill>
                <a:latin typeface="Arial" pitchFamily="34" charset="0"/>
              </a:rPr>
            </a:br>
            <a:r>
              <a:rPr lang="en-US" altLang="en-US" sz="3600" b="1" dirty="0">
                <a:solidFill>
                  <a:schemeClr val="bg1"/>
                </a:solidFill>
                <a:latin typeface="Arial" pitchFamily="34" charset="0"/>
              </a:rPr>
              <a:t>взгляд на веру</a:t>
            </a:r>
          </a:p>
        </p:txBody>
      </p:sp>
      <p:pic>
        <p:nvPicPr>
          <p:cNvPr id="2130949" name="Picture 5" descr="poster-1920"/>
          <p:cNvPicPr>
            <a:picLocks noChangeAspect="1" noChangeArrowheads="1"/>
          </p:cNvPicPr>
          <p:nvPr/>
        </p:nvPicPr>
        <p:blipFill>
          <a:blip r:embed="rId4" cstate="print"/>
          <a:srcRect/>
          <a:stretch>
            <a:fillRect/>
          </a:stretch>
        </p:blipFill>
        <p:spPr bwMode="auto">
          <a:xfrm>
            <a:off x="107504" y="2276475"/>
            <a:ext cx="4824413" cy="3273425"/>
          </a:xfrm>
          <a:prstGeom prst="rect">
            <a:avLst/>
          </a:prstGeom>
          <a:noFill/>
          <a:ln w="9525">
            <a:noFill/>
            <a:miter lim="800000"/>
            <a:headEnd/>
            <a:tailEnd/>
          </a:ln>
        </p:spPr>
      </p:pic>
      <p:pic>
        <p:nvPicPr>
          <p:cNvPr id="2130950" name="Picture 6" descr="poster-1923"/>
          <p:cNvPicPr>
            <a:picLocks noChangeAspect="1" noChangeArrowheads="1"/>
          </p:cNvPicPr>
          <p:nvPr/>
        </p:nvPicPr>
        <p:blipFill>
          <a:blip r:embed="rId5" cstate="print"/>
          <a:srcRect/>
          <a:stretch>
            <a:fillRect/>
          </a:stretch>
        </p:blipFill>
        <p:spPr bwMode="auto">
          <a:xfrm>
            <a:off x="6045762" y="1771622"/>
            <a:ext cx="3011099" cy="4321674"/>
          </a:xfrm>
          <a:prstGeom prst="rect">
            <a:avLst/>
          </a:prstGeom>
          <a:noFill/>
          <a:ln w="9525">
            <a:noFill/>
            <a:miter lim="800000"/>
            <a:headEnd/>
            <a:tailEnd/>
          </a:ln>
        </p:spPr>
      </p:pic>
      <p:pic>
        <p:nvPicPr>
          <p:cNvPr id="2130952" name="Picture 8" descr="poster-1924"/>
          <p:cNvPicPr>
            <a:picLocks noChangeAspect="1" noChangeArrowheads="1"/>
          </p:cNvPicPr>
          <p:nvPr/>
        </p:nvPicPr>
        <p:blipFill>
          <a:blip r:embed="rId6" cstate="print"/>
          <a:srcRect/>
          <a:stretch>
            <a:fillRect/>
          </a:stretch>
        </p:blipFill>
        <p:spPr bwMode="auto">
          <a:xfrm>
            <a:off x="2987675" y="1989138"/>
            <a:ext cx="3297238" cy="4608512"/>
          </a:xfrm>
          <a:prstGeom prst="rect">
            <a:avLst/>
          </a:prstGeom>
          <a:noFill/>
          <a:ln w="9525">
            <a:noFill/>
            <a:miter lim="800000"/>
            <a:headEnd/>
            <a:tailEnd/>
          </a:ln>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130951"/>
                                        </p:tgtEl>
                                        <p:attrNameLst>
                                          <p:attrName>style.visibility</p:attrName>
                                        </p:attrNameLst>
                                      </p:cBhvr>
                                      <p:to>
                                        <p:strVal val="visible"/>
                                      </p:to>
                                    </p:set>
                                    <p:anim calcmode="lin" valueType="num">
                                      <p:cBhvr additive="base">
                                        <p:cTn id="7" dur="2000" fill="hold"/>
                                        <p:tgtEl>
                                          <p:spTgt spid="2130951"/>
                                        </p:tgtEl>
                                        <p:attrNameLst>
                                          <p:attrName>ppt_x</p:attrName>
                                        </p:attrNameLst>
                                      </p:cBhvr>
                                      <p:tavLst>
                                        <p:tav tm="0">
                                          <p:val>
                                            <p:strVal val="#ppt_x"/>
                                          </p:val>
                                        </p:tav>
                                        <p:tav tm="100000">
                                          <p:val>
                                            <p:strVal val="#ppt_x"/>
                                          </p:val>
                                        </p:tav>
                                      </p:tavLst>
                                    </p:anim>
                                    <p:anim calcmode="lin" valueType="num">
                                      <p:cBhvr additive="base">
                                        <p:cTn id="8" dur="2000" fill="hold"/>
                                        <p:tgtEl>
                                          <p:spTgt spid="213095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8" fill="hold" nodeType="afterEffect">
                                  <p:stCondLst>
                                    <p:cond delay="0"/>
                                  </p:stCondLst>
                                  <p:childTnLst>
                                    <p:set>
                                      <p:cBhvr>
                                        <p:cTn id="11" dur="1" fill="hold">
                                          <p:stCondLst>
                                            <p:cond delay="0"/>
                                          </p:stCondLst>
                                        </p:cTn>
                                        <p:tgtEl>
                                          <p:spTgt spid="2130949"/>
                                        </p:tgtEl>
                                        <p:attrNameLst>
                                          <p:attrName>style.visibility</p:attrName>
                                        </p:attrNameLst>
                                      </p:cBhvr>
                                      <p:to>
                                        <p:strVal val="visible"/>
                                      </p:to>
                                    </p:set>
                                    <p:anim calcmode="lin" valueType="num">
                                      <p:cBhvr additive="base">
                                        <p:cTn id="12" dur="2000" fill="hold"/>
                                        <p:tgtEl>
                                          <p:spTgt spid="2130949"/>
                                        </p:tgtEl>
                                        <p:attrNameLst>
                                          <p:attrName>ppt_x</p:attrName>
                                        </p:attrNameLst>
                                      </p:cBhvr>
                                      <p:tavLst>
                                        <p:tav tm="0">
                                          <p:val>
                                            <p:strVal val="0-#ppt_w/2"/>
                                          </p:val>
                                        </p:tav>
                                        <p:tav tm="100000">
                                          <p:val>
                                            <p:strVal val="#ppt_x"/>
                                          </p:val>
                                        </p:tav>
                                      </p:tavLst>
                                    </p:anim>
                                    <p:anim calcmode="lin" valueType="num">
                                      <p:cBhvr additive="base">
                                        <p:cTn id="13" dur="2000" fill="hold"/>
                                        <p:tgtEl>
                                          <p:spTgt spid="213094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2130950"/>
                                        </p:tgtEl>
                                        <p:attrNameLst>
                                          <p:attrName>style.visibility</p:attrName>
                                        </p:attrNameLst>
                                      </p:cBhvr>
                                      <p:to>
                                        <p:strVal val="visible"/>
                                      </p:to>
                                    </p:set>
                                    <p:anim calcmode="lin" valueType="num">
                                      <p:cBhvr additive="base">
                                        <p:cTn id="17" dur="2000" fill="hold"/>
                                        <p:tgtEl>
                                          <p:spTgt spid="2130950"/>
                                        </p:tgtEl>
                                        <p:attrNameLst>
                                          <p:attrName>ppt_x</p:attrName>
                                        </p:attrNameLst>
                                      </p:cBhvr>
                                      <p:tavLst>
                                        <p:tav tm="0">
                                          <p:val>
                                            <p:strVal val="#ppt_x"/>
                                          </p:val>
                                        </p:tav>
                                        <p:tav tm="100000">
                                          <p:val>
                                            <p:strVal val="#ppt_x"/>
                                          </p:val>
                                        </p:tav>
                                      </p:tavLst>
                                    </p:anim>
                                    <p:anim calcmode="lin" valueType="num">
                                      <p:cBhvr additive="base">
                                        <p:cTn id="18" dur="2000" fill="hold"/>
                                        <p:tgtEl>
                                          <p:spTgt spid="213095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48" presetClass="entr" presetSubtype="0" accel="50000" fill="hold" nodeType="afterEffect">
                                  <p:stCondLst>
                                    <p:cond delay="0"/>
                                  </p:stCondLst>
                                  <p:childTnLst>
                                    <p:set>
                                      <p:cBhvr>
                                        <p:cTn id="21" dur="1" fill="hold">
                                          <p:stCondLst>
                                            <p:cond delay="0"/>
                                          </p:stCondLst>
                                        </p:cTn>
                                        <p:tgtEl>
                                          <p:spTgt spid="2130952"/>
                                        </p:tgtEl>
                                        <p:attrNameLst>
                                          <p:attrName>style.visibility</p:attrName>
                                        </p:attrNameLst>
                                      </p:cBhvr>
                                      <p:to>
                                        <p:strVal val="visible"/>
                                      </p:to>
                                    </p:set>
                                    <p:anim calcmode="lin" valueType="num">
                                      <p:cBhvr>
                                        <p:cTn id="22" dur="3000" fill="hold"/>
                                        <p:tgtEl>
                                          <p:spTgt spid="213095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 dur="3000" fill="hold"/>
                                        <p:tgtEl>
                                          <p:spTgt spid="2130952"/>
                                        </p:tgtEl>
                                        <p:attrNameLst>
                                          <p:attrName>ppt_x</p:attrName>
                                        </p:attrNameLst>
                                      </p:cBhvr>
                                      <p:tavLst>
                                        <p:tav tm="0">
                                          <p:val>
                                            <p:fltVal val="-1"/>
                                          </p:val>
                                        </p:tav>
                                        <p:tav tm="50000">
                                          <p:val>
                                            <p:fltVal val="0.95"/>
                                          </p:val>
                                        </p:tav>
                                        <p:tav tm="100000">
                                          <p:val>
                                            <p:strVal val="#ppt_x"/>
                                          </p:val>
                                        </p:tav>
                                      </p:tavLst>
                                    </p:anim>
                                    <p:anim calcmode="lin" valueType="num">
                                      <p:cBhvr>
                                        <p:cTn id="24" dur="3000" fill="hold"/>
                                        <p:tgtEl>
                                          <p:spTgt spid="2130952"/>
                                        </p:tgtEl>
                                        <p:attrNameLst>
                                          <p:attrName>ppt_y</p:attrName>
                                        </p:attrNameLst>
                                      </p:cBhvr>
                                      <p:tavLst>
                                        <p:tav tm="0">
                                          <p:val>
                                            <p:strVal val="#ppt_y"/>
                                          </p:val>
                                        </p:tav>
                                        <p:tav tm="100000">
                                          <p:val>
                                            <p:strVal val="#ppt_y"/>
                                          </p:val>
                                        </p:tav>
                                      </p:tavLst>
                                    </p:anim>
                                    <p:animEffect transition="in" filter="fade">
                                      <p:cBhvr>
                                        <p:cTn id="25" dur="3000"/>
                                        <p:tgtEl>
                                          <p:spTgt spid="2130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902" name="Picture 30" descr="averintsev"/>
          <p:cNvPicPr>
            <a:picLocks noChangeAspect="1" noChangeArrowheads="1"/>
          </p:cNvPicPr>
          <p:nvPr/>
        </p:nvPicPr>
        <p:blipFill>
          <a:blip r:embed="rId3" cstate="print"/>
          <a:srcRect/>
          <a:stretch>
            <a:fillRect/>
          </a:stretch>
        </p:blipFill>
        <p:spPr bwMode="auto">
          <a:xfrm>
            <a:off x="7524750" y="4724400"/>
            <a:ext cx="1389063" cy="1828800"/>
          </a:xfrm>
          <a:prstGeom prst="rect">
            <a:avLst/>
          </a:prstGeom>
          <a:noFill/>
          <a:ln w="9525">
            <a:noFill/>
            <a:miter lim="800000"/>
            <a:headEnd/>
            <a:tailEnd/>
          </a:ln>
        </p:spPr>
      </p:pic>
      <p:pic>
        <p:nvPicPr>
          <p:cNvPr id="591901" name="Picture 29" descr="Pavlov - Wikipedia"/>
          <p:cNvPicPr>
            <a:picLocks noChangeAspect="1" noChangeArrowheads="1"/>
          </p:cNvPicPr>
          <p:nvPr/>
        </p:nvPicPr>
        <p:blipFill>
          <a:blip r:embed="rId4" cstate="print"/>
          <a:srcRect/>
          <a:stretch>
            <a:fillRect/>
          </a:stretch>
        </p:blipFill>
        <p:spPr bwMode="auto">
          <a:xfrm>
            <a:off x="1908175" y="4724400"/>
            <a:ext cx="1289050" cy="1822450"/>
          </a:xfrm>
          <a:prstGeom prst="rect">
            <a:avLst/>
          </a:prstGeom>
          <a:noFill/>
          <a:ln w="9525">
            <a:noFill/>
            <a:miter lim="800000"/>
            <a:headEnd/>
            <a:tailEnd/>
          </a:ln>
        </p:spPr>
      </p:pic>
      <p:pic>
        <p:nvPicPr>
          <p:cNvPr id="2135067" name="Picture 27" descr="Max_Planck"/>
          <p:cNvPicPr>
            <a:picLocks noChangeAspect="1" noChangeArrowheads="1"/>
          </p:cNvPicPr>
          <p:nvPr/>
        </p:nvPicPr>
        <p:blipFill>
          <a:blip r:embed="rId5" cstate="print"/>
          <a:srcRect/>
          <a:stretch>
            <a:fillRect/>
          </a:stretch>
        </p:blipFill>
        <p:spPr bwMode="auto">
          <a:xfrm>
            <a:off x="7594600" y="2757488"/>
            <a:ext cx="1298575" cy="1824037"/>
          </a:xfrm>
          <a:prstGeom prst="rect">
            <a:avLst/>
          </a:prstGeom>
          <a:noFill/>
          <a:ln w="9525">
            <a:noFill/>
            <a:miter lim="800000"/>
            <a:headEnd/>
            <a:tailEnd/>
          </a:ln>
        </p:spPr>
      </p:pic>
      <p:sp>
        <p:nvSpPr>
          <p:cNvPr id="2135042" name="Text Box 2"/>
          <p:cNvSpPr txBox="1">
            <a:spLocks noChangeArrowheads="1"/>
          </p:cNvSpPr>
          <p:nvPr/>
        </p:nvSpPr>
        <p:spPr bwMode="auto">
          <a:xfrm>
            <a:off x="611188" y="2276475"/>
            <a:ext cx="8353425" cy="579438"/>
          </a:xfrm>
          <a:prstGeom prst="rect">
            <a:avLst/>
          </a:prstGeom>
          <a:noFill/>
          <a:ln w="9525">
            <a:noFill/>
            <a:miter lim="800000"/>
            <a:headEnd/>
            <a:tailEnd/>
          </a:ln>
        </p:spPr>
        <p:txBody>
          <a:bodyPr>
            <a:spAutoFit/>
          </a:bodyPr>
          <a:lstStyle/>
          <a:p>
            <a:pPr>
              <a:buFontTx/>
              <a:buChar char="•"/>
            </a:pPr>
            <a:r>
              <a:rPr lang="en-US" altLang="en-US" sz="3200" b="1">
                <a:solidFill>
                  <a:srgbClr val="FFD70E"/>
                </a:solidFill>
                <a:latin typeface="Arial" pitchFamily="34" charset="0"/>
              </a:rPr>
              <a:t> </a:t>
            </a:r>
            <a:r>
              <a:rPr lang="ru-RU" altLang="en-US" sz="3200" b="1">
                <a:solidFill>
                  <a:srgbClr val="FFD70E"/>
                </a:solidFill>
                <a:latin typeface="Arial" pitchFamily="34" charset="0"/>
              </a:rPr>
              <a:t>Вера анти-интеллектуальна</a:t>
            </a:r>
            <a:endParaRPr lang="en-US" altLang="en-US" sz="3200" b="1">
              <a:solidFill>
                <a:srgbClr val="FFD70E"/>
              </a:solidFill>
              <a:latin typeface="Arial" pitchFamily="34" charset="0"/>
            </a:endParaRPr>
          </a:p>
        </p:txBody>
      </p:sp>
      <p:sp>
        <p:nvSpPr>
          <p:cNvPr id="252934" name="Text Box 7"/>
          <p:cNvSpPr txBox="1">
            <a:spLocks noChangeArrowheads="1"/>
          </p:cNvSpPr>
          <p:nvPr/>
        </p:nvSpPr>
        <p:spPr bwMode="auto">
          <a:xfrm>
            <a:off x="0" y="620713"/>
            <a:ext cx="9144000" cy="1190625"/>
          </a:xfrm>
          <a:prstGeom prst="rect">
            <a:avLst/>
          </a:prstGeom>
          <a:noFill/>
          <a:ln w="9525">
            <a:noFill/>
            <a:miter lim="800000"/>
            <a:headEnd/>
            <a:tailEnd/>
          </a:ln>
        </p:spPr>
        <p:txBody>
          <a:bodyPr>
            <a:spAutoFit/>
          </a:bodyPr>
          <a:lstStyle/>
          <a:p>
            <a:pPr algn="ctr">
              <a:spcBef>
                <a:spcPct val="50000"/>
              </a:spcBef>
            </a:pPr>
            <a:r>
              <a:rPr lang="ru-RU" altLang="en-US" sz="3600" b="1" dirty="0">
                <a:solidFill>
                  <a:schemeClr val="bg1"/>
                </a:solidFill>
                <a:latin typeface="Arial" pitchFamily="34" charset="0"/>
              </a:rPr>
              <a:t>Предрассудочный</a:t>
            </a:r>
            <a:r>
              <a:rPr lang="en-US" altLang="en-US" sz="3600" b="1" dirty="0">
                <a:solidFill>
                  <a:schemeClr val="bg1"/>
                </a:solidFill>
                <a:latin typeface="Arial" pitchFamily="34" charset="0"/>
              </a:rPr>
              <a:t> </a:t>
            </a:r>
            <a:br>
              <a:rPr lang="en-US" altLang="en-US" sz="3600" b="1" dirty="0">
                <a:solidFill>
                  <a:schemeClr val="bg1"/>
                </a:solidFill>
                <a:latin typeface="Arial" pitchFamily="34" charset="0"/>
              </a:rPr>
            </a:br>
            <a:r>
              <a:rPr lang="en-US" altLang="en-US" sz="3600" b="1" dirty="0">
                <a:solidFill>
                  <a:schemeClr val="bg1"/>
                </a:solidFill>
                <a:latin typeface="Arial" pitchFamily="34" charset="0"/>
              </a:rPr>
              <a:t>взгляд на веру</a:t>
            </a:r>
          </a:p>
        </p:txBody>
      </p:sp>
      <p:pic>
        <p:nvPicPr>
          <p:cNvPr id="2135048" name="Picture 8" descr="Carl_von_Linné"/>
          <p:cNvPicPr>
            <a:picLocks noChangeAspect="1" noChangeArrowheads="1"/>
          </p:cNvPicPr>
          <p:nvPr/>
        </p:nvPicPr>
        <p:blipFill>
          <a:blip r:embed="rId6" cstate="print"/>
          <a:srcRect/>
          <a:stretch>
            <a:fillRect/>
          </a:stretch>
        </p:blipFill>
        <p:spPr bwMode="auto">
          <a:xfrm>
            <a:off x="323850" y="2781300"/>
            <a:ext cx="1517650" cy="1831975"/>
          </a:xfrm>
          <a:prstGeom prst="rect">
            <a:avLst/>
          </a:prstGeom>
          <a:noFill/>
          <a:ln w="9525">
            <a:noFill/>
            <a:miter lim="800000"/>
            <a:headEnd/>
            <a:tailEnd/>
          </a:ln>
        </p:spPr>
      </p:pic>
      <p:sp>
        <p:nvSpPr>
          <p:cNvPr id="2135053" name="Text Box 13"/>
          <p:cNvSpPr txBox="1">
            <a:spLocks noChangeArrowheads="1"/>
          </p:cNvSpPr>
          <p:nvPr/>
        </p:nvSpPr>
        <p:spPr bwMode="auto">
          <a:xfrm>
            <a:off x="395288" y="4437063"/>
            <a:ext cx="1152525" cy="274637"/>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Карл</a:t>
            </a:r>
            <a:r>
              <a:rPr lang="ru-RU" altLang="en-US" sz="1200"/>
              <a:t> </a:t>
            </a:r>
            <a:r>
              <a:rPr lang="ru-RU" altLang="en-US" sz="1200" b="1">
                <a:solidFill>
                  <a:schemeClr val="bg1"/>
                </a:solidFill>
                <a:latin typeface="Arial" pitchFamily="34" charset="0"/>
              </a:rPr>
              <a:t>Линней</a:t>
            </a:r>
            <a:endParaRPr lang="en-US" altLang="en-US" sz="1200" b="1">
              <a:solidFill>
                <a:schemeClr val="bg1"/>
              </a:solidFill>
              <a:latin typeface="Arial" pitchFamily="34" charset="0"/>
            </a:endParaRPr>
          </a:p>
        </p:txBody>
      </p:sp>
      <p:sp>
        <p:nvSpPr>
          <p:cNvPr id="2135055" name="Text Box 15"/>
          <p:cNvSpPr txBox="1">
            <a:spLocks noChangeArrowheads="1"/>
          </p:cNvSpPr>
          <p:nvPr/>
        </p:nvSpPr>
        <p:spPr bwMode="auto">
          <a:xfrm>
            <a:off x="395288" y="4437063"/>
            <a:ext cx="1152525" cy="274637"/>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Карл</a:t>
            </a:r>
            <a:r>
              <a:rPr lang="ru-RU" altLang="en-US" sz="1200"/>
              <a:t> </a:t>
            </a:r>
            <a:r>
              <a:rPr lang="ru-RU" altLang="en-US" sz="1200" b="1">
                <a:solidFill>
                  <a:schemeClr val="bg1"/>
                </a:solidFill>
                <a:latin typeface="Arial" pitchFamily="34" charset="0"/>
              </a:rPr>
              <a:t>Линней</a:t>
            </a:r>
            <a:endParaRPr lang="en-US" altLang="en-US" sz="1200" b="1">
              <a:solidFill>
                <a:schemeClr val="bg1"/>
              </a:solidFill>
              <a:latin typeface="Arial" pitchFamily="34" charset="0"/>
            </a:endParaRPr>
          </a:p>
        </p:txBody>
      </p:sp>
      <p:pic>
        <p:nvPicPr>
          <p:cNvPr id="2135059" name="Picture 19" descr="IsaacNewton"/>
          <p:cNvPicPr>
            <a:picLocks noChangeAspect="1" noChangeArrowheads="1"/>
          </p:cNvPicPr>
          <p:nvPr/>
        </p:nvPicPr>
        <p:blipFill>
          <a:blip r:embed="rId7" cstate="print"/>
          <a:srcRect/>
          <a:stretch>
            <a:fillRect/>
          </a:stretch>
        </p:blipFill>
        <p:spPr bwMode="auto">
          <a:xfrm>
            <a:off x="1835150" y="2781300"/>
            <a:ext cx="1331913" cy="1828800"/>
          </a:xfrm>
          <a:prstGeom prst="rect">
            <a:avLst/>
          </a:prstGeom>
          <a:noFill/>
          <a:ln w="9525">
            <a:noFill/>
            <a:miter lim="800000"/>
            <a:headEnd/>
            <a:tailEnd/>
          </a:ln>
        </p:spPr>
      </p:pic>
      <p:sp>
        <p:nvSpPr>
          <p:cNvPr id="2135060" name="Text Box 20"/>
          <p:cNvSpPr txBox="1">
            <a:spLocks noChangeArrowheads="1"/>
          </p:cNvSpPr>
          <p:nvPr/>
        </p:nvSpPr>
        <p:spPr bwMode="auto">
          <a:xfrm>
            <a:off x="1906588" y="4376738"/>
            <a:ext cx="1258887" cy="274637"/>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Исаак Ньютон</a:t>
            </a:r>
            <a:endParaRPr lang="en-US" altLang="en-US" sz="1200" b="1">
              <a:solidFill>
                <a:schemeClr val="bg1"/>
              </a:solidFill>
              <a:latin typeface="Arial" pitchFamily="34" charset="0"/>
            </a:endParaRPr>
          </a:p>
        </p:txBody>
      </p:sp>
      <p:sp>
        <p:nvSpPr>
          <p:cNvPr id="2135066" name="Text Box 26"/>
          <p:cNvSpPr txBox="1">
            <a:spLocks noChangeArrowheads="1"/>
          </p:cNvSpPr>
          <p:nvPr/>
        </p:nvSpPr>
        <p:spPr bwMode="auto">
          <a:xfrm>
            <a:off x="7740650" y="4365625"/>
            <a:ext cx="1057275" cy="274638"/>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Макс Планк</a:t>
            </a:r>
            <a:endParaRPr lang="en-US" altLang="en-US" sz="1200" b="1">
              <a:solidFill>
                <a:schemeClr val="bg1"/>
              </a:solidFill>
              <a:latin typeface="Arial" pitchFamily="34" charset="0"/>
            </a:endParaRPr>
          </a:p>
        </p:txBody>
      </p:sp>
      <p:pic>
        <p:nvPicPr>
          <p:cNvPr id="2135078" name="Picture 38" descr="Max_Born"/>
          <p:cNvPicPr>
            <a:picLocks noChangeAspect="1" noChangeArrowheads="1"/>
          </p:cNvPicPr>
          <p:nvPr/>
        </p:nvPicPr>
        <p:blipFill>
          <a:blip r:embed="rId8" cstate="print"/>
          <a:srcRect/>
          <a:stretch>
            <a:fillRect/>
          </a:stretch>
        </p:blipFill>
        <p:spPr bwMode="auto">
          <a:xfrm>
            <a:off x="6178550" y="2754313"/>
            <a:ext cx="1417638" cy="1827212"/>
          </a:xfrm>
          <a:prstGeom prst="rect">
            <a:avLst/>
          </a:prstGeom>
          <a:noFill/>
          <a:ln w="9525">
            <a:noFill/>
            <a:miter lim="800000"/>
            <a:headEnd/>
            <a:tailEnd/>
          </a:ln>
        </p:spPr>
      </p:pic>
      <p:sp>
        <p:nvSpPr>
          <p:cNvPr id="2135079" name="Text Box 39"/>
          <p:cNvSpPr txBox="1">
            <a:spLocks noChangeArrowheads="1"/>
          </p:cNvSpPr>
          <p:nvPr/>
        </p:nvSpPr>
        <p:spPr bwMode="auto">
          <a:xfrm>
            <a:off x="6323013" y="4352925"/>
            <a:ext cx="987425" cy="274638"/>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Макс Борн</a:t>
            </a:r>
            <a:endParaRPr lang="en-US" altLang="en-US" sz="1200" b="1">
              <a:solidFill>
                <a:schemeClr val="bg1"/>
              </a:solidFill>
              <a:latin typeface="Arial" pitchFamily="34" charset="0"/>
            </a:endParaRPr>
          </a:p>
        </p:txBody>
      </p:sp>
      <p:pic>
        <p:nvPicPr>
          <p:cNvPr id="2135080" name="Picture 40" descr="Lomonosov"/>
          <p:cNvPicPr>
            <a:picLocks noChangeAspect="1" noChangeArrowheads="1"/>
          </p:cNvPicPr>
          <p:nvPr/>
        </p:nvPicPr>
        <p:blipFill>
          <a:blip r:embed="rId9" cstate="print"/>
          <a:srcRect/>
          <a:stretch>
            <a:fillRect/>
          </a:stretch>
        </p:blipFill>
        <p:spPr bwMode="auto">
          <a:xfrm>
            <a:off x="3228975" y="2781300"/>
            <a:ext cx="1343025" cy="1833563"/>
          </a:xfrm>
          <a:prstGeom prst="rect">
            <a:avLst/>
          </a:prstGeom>
          <a:noFill/>
          <a:ln w="9525">
            <a:noFill/>
            <a:miter lim="800000"/>
            <a:headEnd/>
            <a:tailEnd/>
          </a:ln>
        </p:spPr>
      </p:pic>
      <p:sp>
        <p:nvSpPr>
          <p:cNvPr id="2135081" name="Text Box 41"/>
          <p:cNvSpPr txBox="1">
            <a:spLocks noChangeArrowheads="1"/>
          </p:cNvSpPr>
          <p:nvPr/>
        </p:nvSpPr>
        <p:spPr bwMode="auto">
          <a:xfrm>
            <a:off x="3311525" y="4365625"/>
            <a:ext cx="1260475" cy="274638"/>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М. Ломоносов</a:t>
            </a:r>
            <a:endParaRPr lang="en-US" altLang="en-US" sz="1200" b="1">
              <a:solidFill>
                <a:schemeClr val="bg1"/>
              </a:solidFill>
              <a:latin typeface="Arial" pitchFamily="34" charset="0"/>
            </a:endParaRPr>
          </a:p>
        </p:txBody>
      </p:sp>
      <p:sp>
        <p:nvSpPr>
          <p:cNvPr id="2135092" name="Text Box 52"/>
          <p:cNvSpPr txBox="1">
            <a:spLocks noChangeArrowheads="1"/>
          </p:cNvSpPr>
          <p:nvPr/>
        </p:nvSpPr>
        <p:spPr bwMode="auto">
          <a:xfrm>
            <a:off x="7489825" y="6308725"/>
            <a:ext cx="1327150" cy="274638"/>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С.С.Аверинцев</a:t>
            </a:r>
            <a:endParaRPr lang="en-US" altLang="en-US" sz="1200" b="1">
              <a:solidFill>
                <a:schemeClr val="bg1"/>
              </a:solidFill>
              <a:latin typeface="Arial" pitchFamily="34" charset="0"/>
            </a:endParaRPr>
          </a:p>
        </p:txBody>
      </p:sp>
      <p:pic>
        <p:nvPicPr>
          <p:cNvPr id="2135095" name="Picture 55" descr="René_Descartes"/>
          <p:cNvPicPr>
            <a:picLocks noChangeAspect="1" noChangeArrowheads="1"/>
          </p:cNvPicPr>
          <p:nvPr/>
        </p:nvPicPr>
        <p:blipFill>
          <a:blip r:embed="rId10" cstate="print"/>
          <a:srcRect/>
          <a:stretch>
            <a:fillRect/>
          </a:stretch>
        </p:blipFill>
        <p:spPr bwMode="auto">
          <a:xfrm>
            <a:off x="4665663" y="2781300"/>
            <a:ext cx="1490662" cy="1825625"/>
          </a:xfrm>
          <a:prstGeom prst="rect">
            <a:avLst/>
          </a:prstGeom>
          <a:noFill/>
          <a:ln w="9525">
            <a:noFill/>
            <a:miter lim="800000"/>
            <a:headEnd/>
            <a:tailEnd/>
          </a:ln>
        </p:spPr>
      </p:pic>
      <p:sp>
        <p:nvSpPr>
          <p:cNvPr id="2135096" name="Text Box 56"/>
          <p:cNvSpPr txBox="1">
            <a:spLocks noChangeArrowheads="1"/>
          </p:cNvSpPr>
          <p:nvPr/>
        </p:nvSpPr>
        <p:spPr bwMode="auto">
          <a:xfrm>
            <a:off x="4757738" y="4365625"/>
            <a:ext cx="1109662" cy="274638"/>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Рене Декарт</a:t>
            </a:r>
            <a:endParaRPr lang="en-US" altLang="en-US" sz="1200" b="1">
              <a:solidFill>
                <a:schemeClr val="bg1"/>
              </a:solidFill>
              <a:latin typeface="Arial" pitchFamily="34" charset="0"/>
            </a:endParaRPr>
          </a:p>
        </p:txBody>
      </p:sp>
      <p:pic>
        <p:nvPicPr>
          <p:cNvPr id="2135099" name="Picture 59" descr="Gregor_Mendel"/>
          <p:cNvPicPr>
            <a:picLocks noChangeAspect="1" noChangeArrowheads="1"/>
          </p:cNvPicPr>
          <p:nvPr/>
        </p:nvPicPr>
        <p:blipFill>
          <a:blip r:embed="rId11" cstate="print"/>
          <a:srcRect/>
          <a:stretch>
            <a:fillRect/>
          </a:stretch>
        </p:blipFill>
        <p:spPr bwMode="auto">
          <a:xfrm>
            <a:off x="323850" y="4710113"/>
            <a:ext cx="1517650" cy="1835150"/>
          </a:xfrm>
          <a:prstGeom prst="rect">
            <a:avLst/>
          </a:prstGeom>
          <a:noFill/>
          <a:ln w="9525">
            <a:noFill/>
            <a:miter lim="800000"/>
            <a:headEnd/>
            <a:tailEnd/>
          </a:ln>
        </p:spPr>
      </p:pic>
      <p:sp>
        <p:nvSpPr>
          <p:cNvPr id="2135100" name="Text Box 60"/>
          <p:cNvSpPr txBox="1">
            <a:spLocks noChangeArrowheads="1"/>
          </p:cNvSpPr>
          <p:nvPr/>
        </p:nvSpPr>
        <p:spPr bwMode="auto">
          <a:xfrm>
            <a:off x="419100" y="6308725"/>
            <a:ext cx="1416050" cy="274638"/>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Грегор Мендель</a:t>
            </a:r>
            <a:endParaRPr lang="en-US" altLang="en-US" sz="1200" b="1">
              <a:solidFill>
                <a:schemeClr val="bg1"/>
              </a:solidFill>
              <a:latin typeface="Arial" pitchFamily="34" charset="0"/>
            </a:endParaRPr>
          </a:p>
        </p:txBody>
      </p:sp>
      <p:pic>
        <p:nvPicPr>
          <p:cNvPr id="2135113" name="Picture 73" descr="Niels_Bohr"/>
          <p:cNvPicPr>
            <a:picLocks noChangeAspect="1" noChangeArrowheads="1"/>
          </p:cNvPicPr>
          <p:nvPr/>
        </p:nvPicPr>
        <p:blipFill>
          <a:blip r:embed="rId12" cstate="print"/>
          <a:srcRect/>
          <a:stretch>
            <a:fillRect/>
          </a:stretch>
        </p:blipFill>
        <p:spPr bwMode="auto">
          <a:xfrm>
            <a:off x="3276600" y="4724400"/>
            <a:ext cx="1298575" cy="1833563"/>
          </a:xfrm>
          <a:prstGeom prst="rect">
            <a:avLst/>
          </a:prstGeom>
          <a:noFill/>
          <a:ln w="9525">
            <a:noFill/>
            <a:miter lim="800000"/>
            <a:headEnd/>
            <a:tailEnd/>
          </a:ln>
        </p:spPr>
      </p:pic>
      <p:sp>
        <p:nvSpPr>
          <p:cNvPr id="2135114" name="Text Box 74"/>
          <p:cNvSpPr txBox="1">
            <a:spLocks noChangeArrowheads="1"/>
          </p:cNvSpPr>
          <p:nvPr/>
        </p:nvSpPr>
        <p:spPr bwMode="auto">
          <a:xfrm>
            <a:off x="3419475" y="6308725"/>
            <a:ext cx="1001713" cy="274638"/>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Нильс Бор</a:t>
            </a:r>
            <a:endParaRPr lang="en-US" altLang="en-US" sz="1200" b="1">
              <a:solidFill>
                <a:schemeClr val="bg1"/>
              </a:solidFill>
              <a:latin typeface="Arial" pitchFamily="34" charset="0"/>
            </a:endParaRPr>
          </a:p>
        </p:txBody>
      </p:sp>
      <p:sp>
        <p:nvSpPr>
          <p:cNvPr id="2135116" name="Text Box 76"/>
          <p:cNvSpPr txBox="1">
            <a:spLocks noChangeArrowheads="1"/>
          </p:cNvSpPr>
          <p:nvPr/>
        </p:nvSpPr>
        <p:spPr bwMode="auto">
          <a:xfrm>
            <a:off x="2052638" y="6308725"/>
            <a:ext cx="1103312" cy="274638"/>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И.П. Павлов</a:t>
            </a:r>
            <a:endParaRPr lang="en-US" altLang="en-US" sz="1200" b="1">
              <a:solidFill>
                <a:schemeClr val="bg1"/>
              </a:solidFill>
              <a:latin typeface="Arial" pitchFamily="34" charset="0"/>
            </a:endParaRPr>
          </a:p>
        </p:txBody>
      </p:sp>
      <p:pic>
        <p:nvPicPr>
          <p:cNvPr id="2135124" name="Picture 84" descr="Dmitry_Likhachev - post stamp"/>
          <p:cNvPicPr>
            <a:picLocks noChangeAspect="1" noChangeArrowheads="1"/>
          </p:cNvPicPr>
          <p:nvPr/>
        </p:nvPicPr>
        <p:blipFill>
          <a:blip r:embed="rId13" cstate="print"/>
          <a:srcRect/>
          <a:stretch>
            <a:fillRect/>
          </a:stretch>
        </p:blipFill>
        <p:spPr bwMode="auto">
          <a:xfrm>
            <a:off x="4643438" y="4724400"/>
            <a:ext cx="1325562" cy="1828800"/>
          </a:xfrm>
          <a:prstGeom prst="rect">
            <a:avLst/>
          </a:prstGeom>
          <a:noFill/>
          <a:ln w="9525">
            <a:noFill/>
            <a:miter lim="800000"/>
            <a:headEnd/>
            <a:tailEnd/>
          </a:ln>
        </p:spPr>
      </p:pic>
      <p:sp>
        <p:nvSpPr>
          <p:cNvPr id="2135125" name="Text Box 85"/>
          <p:cNvSpPr txBox="1">
            <a:spLocks noChangeArrowheads="1"/>
          </p:cNvSpPr>
          <p:nvPr/>
        </p:nvSpPr>
        <p:spPr bwMode="auto">
          <a:xfrm>
            <a:off x="4684713" y="6308725"/>
            <a:ext cx="1208087" cy="274638"/>
          </a:xfrm>
          <a:prstGeom prst="rect">
            <a:avLst/>
          </a:prstGeom>
          <a:noFill/>
          <a:ln w="9525">
            <a:noFill/>
            <a:miter lim="800000"/>
            <a:headEnd/>
            <a:tailEnd/>
          </a:ln>
        </p:spPr>
        <p:txBody>
          <a:bodyPr wrap="none">
            <a:spAutoFit/>
          </a:bodyPr>
          <a:lstStyle/>
          <a:p>
            <a:r>
              <a:rPr lang="ru-RU" altLang="en-US" sz="1200" b="1">
                <a:latin typeface="Arial" pitchFamily="34" charset="0"/>
              </a:rPr>
              <a:t>Д. С. Лихачёв</a:t>
            </a:r>
            <a:endParaRPr lang="en-US" altLang="en-US" sz="1200" b="1">
              <a:latin typeface="Arial" pitchFamily="34" charset="0"/>
            </a:endParaRPr>
          </a:p>
        </p:txBody>
      </p:sp>
      <p:pic>
        <p:nvPicPr>
          <p:cNvPr id="2135126" name="Picture 86" descr="Andrey Tupolev"/>
          <p:cNvPicPr>
            <a:picLocks noChangeAspect="1" noChangeArrowheads="1"/>
          </p:cNvPicPr>
          <p:nvPr/>
        </p:nvPicPr>
        <p:blipFill>
          <a:blip r:embed="rId14" cstate="print"/>
          <a:srcRect/>
          <a:stretch>
            <a:fillRect/>
          </a:stretch>
        </p:blipFill>
        <p:spPr bwMode="auto">
          <a:xfrm>
            <a:off x="6011863" y="4724400"/>
            <a:ext cx="1471612" cy="1828800"/>
          </a:xfrm>
          <a:prstGeom prst="rect">
            <a:avLst/>
          </a:prstGeom>
          <a:noFill/>
          <a:ln w="9525">
            <a:noFill/>
            <a:miter lim="800000"/>
            <a:headEnd/>
            <a:tailEnd/>
          </a:ln>
        </p:spPr>
      </p:pic>
      <p:sp>
        <p:nvSpPr>
          <p:cNvPr id="2135127" name="Text Box 87"/>
          <p:cNvSpPr txBox="1">
            <a:spLocks noChangeArrowheads="1"/>
          </p:cNvSpPr>
          <p:nvPr/>
        </p:nvSpPr>
        <p:spPr bwMode="auto">
          <a:xfrm>
            <a:off x="6251575" y="6308725"/>
            <a:ext cx="1169988" cy="274638"/>
          </a:xfrm>
          <a:prstGeom prst="rect">
            <a:avLst/>
          </a:prstGeom>
          <a:noFill/>
          <a:ln w="9525">
            <a:noFill/>
            <a:miter lim="800000"/>
            <a:headEnd/>
            <a:tailEnd/>
          </a:ln>
        </p:spPr>
        <p:txBody>
          <a:bodyPr wrap="none">
            <a:spAutoFit/>
          </a:bodyPr>
          <a:lstStyle/>
          <a:p>
            <a:r>
              <a:rPr lang="ru-RU" altLang="en-US" sz="1200" b="1">
                <a:solidFill>
                  <a:schemeClr val="bg1"/>
                </a:solidFill>
                <a:latin typeface="Arial" pitchFamily="34" charset="0"/>
              </a:rPr>
              <a:t>А.Н. Туполев</a:t>
            </a:r>
            <a:endParaRPr lang="en-US" altLang="en-US" sz="1200" b="1">
              <a:solidFill>
                <a:schemeClr val="bg1"/>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135042"/>
                                        </p:tgtEl>
                                        <p:attrNameLst>
                                          <p:attrName>style.visibility</p:attrName>
                                        </p:attrNameLst>
                                      </p:cBhvr>
                                      <p:to>
                                        <p:strVal val="visible"/>
                                      </p:to>
                                    </p:set>
                                    <p:anim calcmode="lin" valueType="num">
                                      <p:cBhvr>
                                        <p:cTn id="7" dur="500" fill="hold"/>
                                        <p:tgtEl>
                                          <p:spTgt spid="2135042"/>
                                        </p:tgtEl>
                                        <p:attrNameLst>
                                          <p:attrName>ppt_w</p:attrName>
                                        </p:attrNameLst>
                                      </p:cBhvr>
                                      <p:tavLst>
                                        <p:tav tm="0">
                                          <p:val>
                                            <p:fltVal val="0"/>
                                          </p:val>
                                        </p:tav>
                                        <p:tav tm="100000">
                                          <p:val>
                                            <p:strVal val="#ppt_w"/>
                                          </p:val>
                                        </p:tav>
                                      </p:tavLst>
                                    </p:anim>
                                    <p:anim calcmode="lin" valueType="num">
                                      <p:cBhvr>
                                        <p:cTn id="8" dur="500" fill="hold"/>
                                        <p:tgtEl>
                                          <p:spTgt spid="2135042"/>
                                        </p:tgtEl>
                                        <p:attrNameLst>
                                          <p:attrName>ppt_h</p:attrName>
                                        </p:attrNameLst>
                                      </p:cBhvr>
                                      <p:tavLst>
                                        <p:tav tm="0">
                                          <p:val>
                                            <p:fltVal val="0"/>
                                          </p:val>
                                        </p:tav>
                                        <p:tav tm="100000">
                                          <p:val>
                                            <p:strVal val="#ppt_h"/>
                                          </p:val>
                                        </p:tav>
                                      </p:tavLst>
                                    </p:anim>
                                    <p:anim calcmode="lin" valueType="num">
                                      <p:cBhvr>
                                        <p:cTn id="9" dur="500" fill="hold"/>
                                        <p:tgtEl>
                                          <p:spTgt spid="2135042"/>
                                        </p:tgtEl>
                                        <p:attrNameLst>
                                          <p:attrName>ppt_x</p:attrName>
                                        </p:attrNameLst>
                                      </p:cBhvr>
                                      <p:tavLst>
                                        <p:tav tm="0">
                                          <p:val>
                                            <p:fltVal val="0.5"/>
                                          </p:val>
                                        </p:tav>
                                        <p:tav tm="100000">
                                          <p:val>
                                            <p:strVal val="#ppt_x"/>
                                          </p:val>
                                        </p:tav>
                                      </p:tavLst>
                                    </p:anim>
                                    <p:anim calcmode="lin" valueType="num">
                                      <p:cBhvr>
                                        <p:cTn id="10" dur="500" fill="hold"/>
                                        <p:tgtEl>
                                          <p:spTgt spid="213504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2135067"/>
                                        </p:tgtEl>
                                        <p:attrNameLst>
                                          <p:attrName>style.visibility</p:attrName>
                                        </p:attrNameLst>
                                      </p:cBhvr>
                                      <p:to>
                                        <p:strVal val="visible"/>
                                      </p:to>
                                    </p:set>
                                    <p:anim calcmode="lin" valueType="num">
                                      <p:cBhvr additive="base">
                                        <p:cTn id="15" dur="3000" fill="hold"/>
                                        <p:tgtEl>
                                          <p:spTgt spid="2135067"/>
                                        </p:tgtEl>
                                        <p:attrNameLst>
                                          <p:attrName>ppt_x</p:attrName>
                                        </p:attrNameLst>
                                      </p:cBhvr>
                                      <p:tavLst>
                                        <p:tav tm="0">
                                          <p:val>
                                            <p:strVal val="0-#ppt_w/2"/>
                                          </p:val>
                                        </p:tav>
                                        <p:tav tm="100000">
                                          <p:val>
                                            <p:strVal val="#ppt_x"/>
                                          </p:val>
                                        </p:tav>
                                      </p:tavLst>
                                    </p:anim>
                                    <p:anim calcmode="lin" valueType="num">
                                      <p:cBhvr additive="base">
                                        <p:cTn id="16" dur="3000" fill="hold"/>
                                        <p:tgtEl>
                                          <p:spTgt spid="213506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135048"/>
                                        </p:tgtEl>
                                        <p:attrNameLst>
                                          <p:attrName>style.visibility</p:attrName>
                                        </p:attrNameLst>
                                      </p:cBhvr>
                                      <p:to>
                                        <p:strVal val="visible"/>
                                      </p:to>
                                    </p:set>
                                    <p:anim calcmode="lin" valueType="num">
                                      <p:cBhvr additive="base">
                                        <p:cTn id="19" dur="3000" fill="hold"/>
                                        <p:tgtEl>
                                          <p:spTgt spid="2135048"/>
                                        </p:tgtEl>
                                        <p:attrNameLst>
                                          <p:attrName>ppt_x</p:attrName>
                                        </p:attrNameLst>
                                      </p:cBhvr>
                                      <p:tavLst>
                                        <p:tav tm="0">
                                          <p:val>
                                            <p:strVal val="0-#ppt_w/2"/>
                                          </p:val>
                                        </p:tav>
                                        <p:tav tm="100000">
                                          <p:val>
                                            <p:strVal val="#ppt_x"/>
                                          </p:val>
                                        </p:tav>
                                      </p:tavLst>
                                    </p:anim>
                                    <p:anim calcmode="lin" valueType="num">
                                      <p:cBhvr additive="base">
                                        <p:cTn id="20" dur="3000" fill="hold"/>
                                        <p:tgtEl>
                                          <p:spTgt spid="213504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135053"/>
                                        </p:tgtEl>
                                        <p:attrNameLst>
                                          <p:attrName>style.visibility</p:attrName>
                                        </p:attrNameLst>
                                      </p:cBhvr>
                                      <p:to>
                                        <p:strVal val="visible"/>
                                      </p:to>
                                    </p:set>
                                    <p:anim calcmode="lin" valueType="num">
                                      <p:cBhvr additive="base">
                                        <p:cTn id="23" dur="3000" fill="hold"/>
                                        <p:tgtEl>
                                          <p:spTgt spid="2135053"/>
                                        </p:tgtEl>
                                        <p:attrNameLst>
                                          <p:attrName>ppt_x</p:attrName>
                                        </p:attrNameLst>
                                      </p:cBhvr>
                                      <p:tavLst>
                                        <p:tav tm="0">
                                          <p:val>
                                            <p:strVal val="0-#ppt_w/2"/>
                                          </p:val>
                                        </p:tav>
                                        <p:tav tm="100000">
                                          <p:val>
                                            <p:strVal val="#ppt_x"/>
                                          </p:val>
                                        </p:tav>
                                      </p:tavLst>
                                    </p:anim>
                                    <p:anim calcmode="lin" valueType="num">
                                      <p:cBhvr additive="base">
                                        <p:cTn id="24" dur="3000" fill="hold"/>
                                        <p:tgtEl>
                                          <p:spTgt spid="213505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35055"/>
                                        </p:tgtEl>
                                        <p:attrNameLst>
                                          <p:attrName>style.visibility</p:attrName>
                                        </p:attrNameLst>
                                      </p:cBhvr>
                                      <p:to>
                                        <p:strVal val="visible"/>
                                      </p:to>
                                    </p:set>
                                    <p:anim calcmode="lin" valueType="num">
                                      <p:cBhvr additive="base">
                                        <p:cTn id="27" dur="3000" fill="hold"/>
                                        <p:tgtEl>
                                          <p:spTgt spid="2135055"/>
                                        </p:tgtEl>
                                        <p:attrNameLst>
                                          <p:attrName>ppt_x</p:attrName>
                                        </p:attrNameLst>
                                      </p:cBhvr>
                                      <p:tavLst>
                                        <p:tav tm="0">
                                          <p:val>
                                            <p:strVal val="0-#ppt_w/2"/>
                                          </p:val>
                                        </p:tav>
                                        <p:tav tm="100000">
                                          <p:val>
                                            <p:strVal val="#ppt_x"/>
                                          </p:val>
                                        </p:tav>
                                      </p:tavLst>
                                    </p:anim>
                                    <p:anim calcmode="lin" valueType="num">
                                      <p:cBhvr additive="base">
                                        <p:cTn id="28" dur="3000" fill="hold"/>
                                        <p:tgtEl>
                                          <p:spTgt spid="213505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135059"/>
                                        </p:tgtEl>
                                        <p:attrNameLst>
                                          <p:attrName>style.visibility</p:attrName>
                                        </p:attrNameLst>
                                      </p:cBhvr>
                                      <p:to>
                                        <p:strVal val="visible"/>
                                      </p:to>
                                    </p:set>
                                    <p:anim calcmode="lin" valueType="num">
                                      <p:cBhvr additive="base">
                                        <p:cTn id="31" dur="3000" fill="hold"/>
                                        <p:tgtEl>
                                          <p:spTgt spid="2135059"/>
                                        </p:tgtEl>
                                        <p:attrNameLst>
                                          <p:attrName>ppt_x</p:attrName>
                                        </p:attrNameLst>
                                      </p:cBhvr>
                                      <p:tavLst>
                                        <p:tav tm="0">
                                          <p:val>
                                            <p:strVal val="0-#ppt_w/2"/>
                                          </p:val>
                                        </p:tav>
                                        <p:tav tm="100000">
                                          <p:val>
                                            <p:strVal val="#ppt_x"/>
                                          </p:val>
                                        </p:tav>
                                      </p:tavLst>
                                    </p:anim>
                                    <p:anim calcmode="lin" valueType="num">
                                      <p:cBhvr additive="base">
                                        <p:cTn id="32" dur="3000" fill="hold"/>
                                        <p:tgtEl>
                                          <p:spTgt spid="213505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35060"/>
                                        </p:tgtEl>
                                        <p:attrNameLst>
                                          <p:attrName>style.visibility</p:attrName>
                                        </p:attrNameLst>
                                      </p:cBhvr>
                                      <p:to>
                                        <p:strVal val="visible"/>
                                      </p:to>
                                    </p:set>
                                    <p:anim calcmode="lin" valueType="num">
                                      <p:cBhvr additive="base">
                                        <p:cTn id="35" dur="3000" fill="hold"/>
                                        <p:tgtEl>
                                          <p:spTgt spid="2135060"/>
                                        </p:tgtEl>
                                        <p:attrNameLst>
                                          <p:attrName>ppt_x</p:attrName>
                                        </p:attrNameLst>
                                      </p:cBhvr>
                                      <p:tavLst>
                                        <p:tav tm="0">
                                          <p:val>
                                            <p:strVal val="0-#ppt_w/2"/>
                                          </p:val>
                                        </p:tav>
                                        <p:tav tm="100000">
                                          <p:val>
                                            <p:strVal val="#ppt_x"/>
                                          </p:val>
                                        </p:tav>
                                      </p:tavLst>
                                    </p:anim>
                                    <p:anim calcmode="lin" valueType="num">
                                      <p:cBhvr additive="base">
                                        <p:cTn id="36" dur="3000" fill="hold"/>
                                        <p:tgtEl>
                                          <p:spTgt spid="213506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135066"/>
                                        </p:tgtEl>
                                        <p:attrNameLst>
                                          <p:attrName>style.visibility</p:attrName>
                                        </p:attrNameLst>
                                      </p:cBhvr>
                                      <p:to>
                                        <p:strVal val="visible"/>
                                      </p:to>
                                    </p:set>
                                    <p:anim calcmode="lin" valueType="num">
                                      <p:cBhvr additive="base">
                                        <p:cTn id="39" dur="3000" fill="hold"/>
                                        <p:tgtEl>
                                          <p:spTgt spid="2135066"/>
                                        </p:tgtEl>
                                        <p:attrNameLst>
                                          <p:attrName>ppt_x</p:attrName>
                                        </p:attrNameLst>
                                      </p:cBhvr>
                                      <p:tavLst>
                                        <p:tav tm="0">
                                          <p:val>
                                            <p:strVal val="0-#ppt_w/2"/>
                                          </p:val>
                                        </p:tav>
                                        <p:tav tm="100000">
                                          <p:val>
                                            <p:strVal val="#ppt_x"/>
                                          </p:val>
                                        </p:tav>
                                      </p:tavLst>
                                    </p:anim>
                                    <p:anim calcmode="lin" valueType="num">
                                      <p:cBhvr additive="base">
                                        <p:cTn id="40" dur="3000" fill="hold"/>
                                        <p:tgtEl>
                                          <p:spTgt spid="213506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135078"/>
                                        </p:tgtEl>
                                        <p:attrNameLst>
                                          <p:attrName>style.visibility</p:attrName>
                                        </p:attrNameLst>
                                      </p:cBhvr>
                                      <p:to>
                                        <p:strVal val="visible"/>
                                      </p:to>
                                    </p:set>
                                    <p:anim calcmode="lin" valueType="num">
                                      <p:cBhvr additive="base">
                                        <p:cTn id="43" dur="3000" fill="hold"/>
                                        <p:tgtEl>
                                          <p:spTgt spid="2135078"/>
                                        </p:tgtEl>
                                        <p:attrNameLst>
                                          <p:attrName>ppt_x</p:attrName>
                                        </p:attrNameLst>
                                      </p:cBhvr>
                                      <p:tavLst>
                                        <p:tav tm="0">
                                          <p:val>
                                            <p:strVal val="0-#ppt_w/2"/>
                                          </p:val>
                                        </p:tav>
                                        <p:tav tm="100000">
                                          <p:val>
                                            <p:strVal val="#ppt_x"/>
                                          </p:val>
                                        </p:tav>
                                      </p:tavLst>
                                    </p:anim>
                                    <p:anim calcmode="lin" valueType="num">
                                      <p:cBhvr additive="base">
                                        <p:cTn id="44" dur="3000" fill="hold"/>
                                        <p:tgtEl>
                                          <p:spTgt spid="213507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135079"/>
                                        </p:tgtEl>
                                        <p:attrNameLst>
                                          <p:attrName>style.visibility</p:attrName>
                                        </p:attrNameLst>
                                      </p:cBhvr>
                                      <p:to>
                                        <p:strVal val="visible"/>
                                      </p:to>
                                    </p:set>
                                    <p:anim calcmode="lin" valueType="num">
                                      <p:cBhvr additive="base">
                                        <p:cTn id="47" dur="3000" fill="hold"/>
                                        <p:tgtEl>
                                          <p:spTgt spid="2135079"/>
                                        </p:tgtEl>
                                        <p:attrNameLst>
                                          <p:attrName>ppt_x</p:attrName>
                                        </p:attrNameLst>
                                      </p:cBhvr>
                                      <p:tavLst>
                                        <p:tav tm="0">
                                          <p:val>
                                            <p:strVal val="0-#ppt_w/2"/>
                                          </p:val>
                                        </p:tav>
                                        <p:tav tm="100000">
                                          <p:val>
                                            <p:strVal val="#ppt_x"/>
                                          </p:val>
                                        </p:tav>
                                      </p:tavLst>
                                    </p:anim>
                                    <p:anim calcmode="lin" valueType="num">
                                      <p:cBhvr additive="base">
                                        <p:cTn id="48" dur="3000" fill="hold"/>
                                        <p:tgtEl>
                                          <p:spTgt spid="2135079"/>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135080"/>
                                        </p:tgtEl>
                                        <p:attrNameLst>
                                          <p:attrName>style.visibility</p:attrName>
                                        </p:attrNameLst>
                                      </p:cBhvr>
                                      <p:to>
                                        <p:strVal val="visible"/>
                                      </p:to>
                                    </p:set>
                                    <p:anim calcmode="lin" valueType="num">
                                      <p:cBhvr additive="base">
                                        <p:cTn id="51" dur="3000" fill="hold"/>
                                        <p:tgtEl>
                                          <p:spTgt spid="2135080"/>
                                        </p:tgtEl>
                                        <p:attrNameLst>
                                          <p:attrName>ppt_x</p:attrName>
                                        </p:attrNameLst>
                                      </p:cBhvr>
                                      <p:tavLst>
                                        <p:tav tm="0">
                                          <p:val>
                                            <p:strVal val="0-#ppt_w/2"/>
                                          </p:val>
                                        </p:tav>
                                        <p:tav tm="100000">
                                          <p:val>
                                            <p:strVal val="#ppt_x"/>
                                          </p:val>
                                        </p:tav>
                                      </p:tavLst>
                                    </p:anim>
                                    <p:anim calcmode="lin" valueType="num">
                                      <p:cBhvr additive="base">
                                        <p:cTn id="52" dur="3000" fill="hold"/>
                                        <p:tgtEl>
                                          <p:spTgt spid="213508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135081"/>
                                        </p:tgtEl>
                                        <p:attrNameLst>
                                          <p:attrName>style.visibility</p:attrName>
                                        </p:attrNameLst>
                                      </p:cBhvr>
                                      <p:to>
                                        <p:strVal val="visible"/>
                                      </p:to>
                                    </p:set>
                                    <p:anim calcmode="lin" valueType="num">
                                      <p:cBhvr additive="base">
                                        <p:cTn id="55" dur="3000" fill="hold"/>
                                        <p:tgtEl>
                                          <p:spTgt spid="2135081"/>
                                        </p:tgtEl>
                                        <p:attrNameLst>
                                          <p:attrName>ppt_x</p:attrName>
                                        </p:attrNameLst>
                                      </p:cBhvr>
                                      <p:tavLst>
                                        <p:tav tm="0">
                                          <p:val>
                                            <p:strVal val="0-#ppt_w/2"/>
                                          </p:val>
                                        </p:tav>
                                        <p:tav tm="100000">
                                          <p:val>
                                            <p:strVal val="#ppt_x"/>
                                          </p:val>
                                        </p:tav>
                                      </p:tavLst>
                                    </p:anim>
                                    <p:anim calcmode="lin" valueType="num">
                                      <p:cBhvr additive="base">
                                        <p:cTn id="56" dur="3000" fill="hold"/>
                                        <p:tgtEl>
                                          <p:spTgt spid="2135081"/>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135092"/>
                                        </p:tgtEl>
                                        <p:attrNameLst>
                                          <p:attrName>style.visibility</p:attrName>
                                        </p:attrNameLst>
                                      </p:cBhvr>
                                      <p:to>
                                        <p:strVal val="visible"/>
                                      </p:to>
                                    </p:set>
                                    <p:anim calcmode="lin" valueType="num">
                                      <p:cBhvr additive="base">
                                        <p:cTn id="59" dur="3000" fill="hold"/>
                                        <p:tgtEl>
                                          <p:spTgt spid="2135092"/>
                                        </p:tgtEl>
                                        <p:attrNameLst>
                                          <p:attrName>ppt_x</p:attrName>
                                        </p:attrNameLst>
                                      </p:cBhvr>
                                      <p:tavLst>
                                        <p:tav tm="0">
                                          <p:val>
                                            <p:strVal val="0-#ppt_w/2"/>
                                          </p:val>
                                        </p:tav>
                                        <p:tav tm="100000">
                                          <p:val>
                                            <p:strVal val="#ppt_x"/>
                                          </p:val>
                                        </p:tav>
                                      </p:tavLst>
                                    </p:anim>
                                    <p:anim calcmode="lin" valueType="num">
                                      <p:cBhvr additive="base">
                                        <p:cTn id="60" dur="3000" fill="hold"/>
                                        <p:tgtEl>
                                          <p:spTgt spid="2135092"/>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135095"/>
                                        </p:tgtEl>
                                        <p:attrNameLst>
                                          <p:attrName>style.visibility</p:attrName>
                                        </p:attrNameLst>
                                      </p:cBhvr>
                                      <p:to>
                                        <p:strVal val="visible"/>
                                      </p:to>
                                    </p:set>
                                    <p:anim calcmode="lin" valueType="num">
                                      <p:cBhvr additive="base">
                                        <p:cTn id="63" dur="3000" fill="hold"/>
                                        <p:tgtEl>
                                          <p:spTgt spid="2135095"/>
                                        </p:tgtEl>
                                        <p:attrNameLst>
                                          <p:attrName>ppt_x</p:attrName>
                                        </p:attrNameLst>
                                      </p:cBhvr>
                                      <p:tavLst>
                                        <p:tav tm="0">
                                          <p:val>
                                            <p:strVal val="0-#ppt_w/2"/>
                                          </p:val>
                                        </p:tav>
                                        <p:tav tm="100000">
                                          <p:val>
                                            <p:strVal val="#ppt_x"/>
                                          </p:val>
                                        </p:tav>
                                      </p:tavLst>
                                    </p:anim>
                                    <p:anim calcmode="lin" valueType="num">
                                      <p:cBhvr additive="base">
                                        <p:cTn id="64" dur="3000" fill="hold"/>
                                        <p:tgtEl>
                                          <p:spTgt spid="2135095"/>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135096"/>
                                        </p:tgtEl>
                                        <p:attrNameLst>
                                          <p:attrName>style.visibility</p:attrName>
                                        </p:attrNameLst>
                                      </p:cBhvr>
                                      <p:to>
                                        <p:strVal val="visible"/>
                                      </p:to>
                                    </p:set>
                                    <p:anim calcmode="lin" valueType="num">
                                      <p:cBhvr additive="base">
                                        <p:cTn id="67" dur="3000" fill="hold"/>
                                        <p:tgtEl>
                                          <p:spTgt spid="2135096"/>
                                        </p:tgtEl>
                                        <p:attrNameLst>
                                          <p:attrName>ppt_x</p:attrName>
                                        </p:attrNameLst>
                                      </p:cBhvr>
                                      <p:tavLst>
                                        <p:tav tm="0">
                                          <p:val>
                                            <p:strVal val="0-#ppt_w/2"/>
                                          </p:val>
                                        </p:tav>
                                        <p:tav tm="100000">
                                          <p:val>
                                            <p:strVal val="#ppt_x"/>
                                          </p:val>
                                        </p:tav>
                                      </p:tavLst>
                                    </p:anim>
                                    <p:anim calcmode="lin" valueType="num">
                                      <p:cBhvr additive="base">
                                        <p:cTn id="68" dur="3000" fill="hold"/>
                                        <p:tgtEl>
                                          <p:spTgt spid="2135096"/>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35099"/>
                                        </p:tgtEl>
                                        <p:attrNameLst>
                                          <p:attrName>style.visibility</p:attrName>
                                        </p:attrNameLst>
                                      </p:cBhvr>
                                      <p:to>
                                        <p:strVal val="visible"/>
                                      </p:to>
                                    </p:set>
                                    <p:anim calcmode="lin" valueType="num">
                                      <p:cBhvr additive="base">
                                        <p:cTn id="71" dur="3000" fill="hold"/>
                                        <p:tgtEl>
                                          <p:spTgt spid="2135099"/>
                                        </p:tgtEl>
                                        <p:attrNameLst>
                                          <p:attrName>ppt_x</p:attrName>
                                        </p:attrNameLst>
                                      </p:cBhvr>
                                      <p:tavLst>
                                        <p:tav tm="0">
                                          <p:val>
                                            <p:strVal val="0-#ppt_w/2"/>
                                          </p:val>
                                        </p:tav>
                                        <p:tav tm="100000">
                                          <p:val>
                                            <p:strVal val="#ppt_x"/>
                                          </p:val>
                                        </p:tav>
                                      </p:tavLst>
                                    </p:anim>
                                    <p:anim calcmode="lin" valueType="num">
                                      <p:cBhvr additive="base">
                                        <p:cTn id="72" dur="3000" fill="hold"/>
                                        <p:tgtEl>
                                          <p:spTgt spid="2135099"/>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135100"/>
                                        </p:tgtEl>
                                        <p:attrNameLst>
                                          <p:attrName>style.visibility</p:attrName>
                                        </p:attrNameLst>
                                      </p:cBhvr>
                                      <p:to>
                                        <p:strVal val="visible"/>
                                      </p:to>
                                    </p:set>
                                    <p:anim calcmode="lin" valueType="num">
                                      <p:cBhvr additive="base">
                                        <p:cTn id="75" dur="3000" fill="hold"/>
                                        <p:tgtEl>
                                          <p:spTgt spid="2135100"/>
                                        </p:tgtEl>
                                        <p:attrNameLst>
                                          <p:attrName>ppt_x</p:attrName>
                                        </p:attrNameLst>
                                      </p:cBhvr>
                                      <p:tavLst>
                                        <p:tav tm="0">
                                          <p:val>
                                            <p:strVal val="0-#ppt_w/2"/>
                                          </p:val>
                                        </p:tav>
                                        <p:tav tm="100000">
                                          <p:val>
                                            <p:strVal val="#ppt_x"/>
                                          </p:val>
                                        </p:tav>
                                      </p:tavLst>
                                    </p:anim>
                                    <p:anim calcmode="lin" valueType="num">
                                      <p:cBhvr additive="base">
                                        <p:cTn id="76" dur="3000" fill="hold"/>
                                        <p:tgtEl>
                                          <p:spTgt spid="2135100"/>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2135113"/>
                                        </p:tgtEl>
                                        <p:attrNameLst>
                                          <p:attrName>style.visibility</p:attrName>
                                        </p:attrNameLst>
                                      </p:cBhvr>
                                      <p:to>
                                        <p:strVal val="visible"/>
                                      </p:to>
                                    </p:set>
                                    <p:anim calcmode="lin" valueType="num">
                                      <p:cBhvr additive="base">
                                        <p:cTn id="79" dur="3000" fill="hold"/>
                                        <p:tgtEl>
                                          <p:spTgt spid="2135113"/>
                                        </p:tgtEl>
                                        <p:attrNameLst>
                                          <p:attrName>ppt_x</p:attrName>
                                        </p:attrNameLst>
                                      </p:cBhvr>
                                      <p:tavLst>
                                        <p:tav tm="0">
                                          <p:val>
                                            <p:strVal val="0-#ppt_w/2"/>
                                          </p:val>
                                        </p:tav>
                                        <p:tav tm="100000">
                                          <p:val>
                                            <p:strVal val="#ppt_x"/>
                                          </p:val>
                                        </p:tav>
                                      </p:tavLst>
                                    </p:anim>
                                    <p:anim calcmode="lin" valueType="num">
                                      <p:cBhvr additive="base">
                                        <p:cTn id="80" dur="3000" fill="hold"/>
                                        <p:tgtEl>
                                          <p:spTgt spid="2135113"/>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2135114"/>
                                        </p:tgtEl>
                                        <p:attrNameLst>
                                          <p:attrName>style.visibility</p:attrName>
                                        </p:attrNameLst>
                                      </p:cBhvr>
                                      <p:to>
                                        <p:strVal val="visible"/>
                                      </p:to>
                                    </p:set>
                                    <p:anim calcmode="lin" valueType="num">
                                      <p:cBhvr additive="base">
                                        <p:cTn id="83" dur="3000" fill="hold"/>
                                        <p:tgtEl>
                                          <p:spTgt spid="2135114"/>
                                        </p:tgtEl>
                                        <p:attrNameLst>
                                          <p:attrName>ppt_x</p:attrName>
                                        </p:attrNameLst>
                                      </p:cBhvr>
                                      <p:tavLst>
                                        <p:tav tm="0">
                                          <p:val>
                                            <p:strVal val="0-#ppt_w/2"/>
                                          </p:val>
                                        </p:tav>
                                        <p:tav tm="100000">
                                          <p:val>
                                            <p:strVal val="#ppt_x"/>
                                          </p:val>
                                        </p:tav>
                                      </p:tavLst>
                                    </p:anim>
                                    <p:anim calcmode="lin" valueType="num">
                                      <p:cBhvr additive="base">
                                        <p:cTn id="84" dur="3000" fill="hold"/>
                                        <p:tgtEl>
                                          <p:spTgt spid="213511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2135116"/>
                                        </p:tgtEl>
                                        <p:attrNameLst>
                                          <p:attrName>style.visibility</p:attrName>
                                        </p:attrNameLst>
                                      </p:cBhvr>
                                      <p:to>
                                        <p:strVal val="visible"/>
                                      </p:to>
                                    </p:set>
                                    <p:anim calcmode="lin" valueType="num">
                                      <p:cBhvr additive="base">
                                        <p:cTn id="87" dur="3000" fill="hold"/>
                                        <p:tgtEl>
                                          <p:spTgt spid="2135116"/>
                                        </p:tgtEl>
                                        <p:attrNameLst>
                                          <p:attrName>ppt_x</p:attrName>
                                        </p:attrNameLst>
                                      </p:cBhvr>
                                      <p:tavLst>
                                        <p:tav tm="0">
                                          <p:val>
                                            <p:strVal val="0-#ppt_w/2"/>
                                          </p:val>
                                        </p:tav>
                                        <p:tav tm="100000">
                                          <p:val>
                                            <p:strVal val="#ppt_x"/>
                                          </p:val>
                                        </p:tav>
                                      </p:tavLst>
                                    </p:anim>
                                    <p:anim calcmode="lin" valueType="num">
                                      <p:cBhvr additive="base">
                                        <p:cTn id="88" dur="3000" fill="hold"/>
                                        <p:tgtEl>
                                          <p:spTgt spid="2135116"/>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0"/>
                                  </p:stCondLst>
                                  <p:childTnLst>
                                    <p:set>
                                      <p:cBhvr>
                                        <p:cTn id="90" dur="1" fill="hold">
                                          <p:stCondLst>
                                            <p:cond delay="0"/>
                                          </p:stCondLst>
                                        </p:cTn>
                                        <p:tgtEl>
                                          <p:spTgt spid="2135124"/>
                                        </p:tgtEl>
                                        <p:attrNameLst>
                                          <p:attrName>style.visibility</p:attrName>
                                        </p:attrNameLst>
                                      </p:cBhvr>
                                      <p:to>
                                        <p:strVal val="visible"/>
                                      </p:to>
                                    </p:set>
                                    <p:anim calcmode="lin" valueType="num">
                                      <p:cBhvr additive="base">
                                        <p:cTn id="91" dur="3000" fill="hold"/>
                                        <p:tgtEl>
                                          <p:spTgt spid="2135124"/>
                                        </p:tgtEl>
                                        <p:attrNameLst>
                                          <p:attrName>ppt_x</p:attrName>
                                        </p:attrNameLst>
                                      </p:cBhvr>
                                      <p:tavLst>
                                        <p:tav tm="0">
                                          <p:val>
                                            <p:strVal val="0-#ppt_w/2"/>
                                          </p:val>
                                        </p:tav>
                                        <p:tav tm="100000">
                                          <p:val>
                                            <p:strVal val="#ppt_x"/>
                                          </p:val>
                                        </p:tav>
                                      </p:tavLst>
                                    </p:anim>
                                    <p:anim calcmode="lin" valueType="num">
                                      <p:cBhvr additive="base">
                                        <p:cTn id="92" dur="3000" fill="hold"/>
                                        <p:tgtEl>
                                          <p:spTgt spid="2135124"/>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2135125"/>
                                        </p:tgtEl>
                                        <p:attrNameLst>
                                          <p:attrName>style.visibility</p:attrName>
                                        </p:attrNameLst>
                                      </p:cBhvr>
                                      <p:to>
                                        <p:strVal val="visible"/>
                                      </p:to>
                                    </p:set>
                                    <p:anim calcmode="lin" valueType="num">
                                      <p:cBhvr additive="base">
                                        <p:cTn id="95" dur="3000" fill="hold"/>
                                        <p:tgtEl>
                                          <p:spTgt spid="2135125"/>
                                        </p:tgtEl>
                                        <p:attrNameLst>
                                          <p:attrName>ppt_x</p:attrName>
                                        </p:attrNameLst>
                                      </p:cBhvr>
                                      <p:tavLst>
                                        <p:tav tm="0">
                                          <p:val>
                                            <p:strVal val="0-#ppt_w/2"/>
                                          </p:val>
                                        </p:tav>
                                        <p:tav tm="100000">
                                          <p:val>
                                            <p:strVal val="#ppt_x"/>
                                          </p:val>
                                        </p:tav>
                                      </p:tavLst>
                                    </p:anim>
                                    <p:anim calcmode="lin" valueType="num">
                                      <p:cBhvr additive="base">
                                        <p:cTn id="96" dur="3000" fill="hold"/>
                                        <p:tgtEl>
                                          <p:spTgt spid="2135125"/>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0"/>
                                  </p:stCondLst>
                                  <p:childTnLst>
                                    <p:set>
                                      <p:cBhvr>
                                        <p:cTn id="98" dur="1" fill="hold">
                                          <p:stCondLst>
                                            <p:cond delay="0"/>
                                          </p:stCondLst>
                                        </p:cTn>
                                        <p:tgtEl>
                                          <p:spTgt spid="2135126"/>
                                        </p:tgtEl>
                                        <p:attrNameLst>
                                          <p:attrName>style.visibility</p:attrName>
                                        </p:attrNameLst>
                                      </p:cBhvr>
                                      <p:to>
                                        <p:strVal val="visible"/>
                                      </p:to>
                                    </p:set>
                                    <p:anim calcmode="lin" valueType="num">
                                      <p:cBhvr additive="base">
                                        <p:cTn id="99" dur="3000" fill="hold"/>
                                        <p:tgtEl>
                                          <p:spTgt spid="2135126"/>
                                        </p:tgtEl>
                                        <p:attrNameLst>
                                          <p:attrName>ppt_x</p:attrName>
                                        </p:attrNameLst>
                                      </p:cBhvr>
                                      <p:tavLst>
                                        <p:tav tm="0">
                                          <p:val>
                                            <p:strVal val="0-#ppt_w/2"/>
                                          </p:val>
                                        </p:tav>
                                        <p:tav tm="100000">
                                          <p:val>
                                            <p:strVal val="#ppt_x"/>
                                          </p:val>
                                        </p:tav>
                                      </p:tavLst>
                                    </p:anim>
                                    <p:anim calcmode="lin" valueType="num">
                                      <p:cBhvr additive="base">
                                        <p:cTn id="100" dur="3000" fill="hold"/>
                                        <p:tgtEl>
                                          <p:spTgt spid="2135126"/>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2135127"/>
                                        </p:tgtEl>
                                        <p:attrNameLst>
                                          <p:attrName>style.visibility</p:attrName>
                                        </p:attrNameLst>
                                      </p:cBhvr>
                                      <p:to>
                                        <p:strVal val="visible"/>
                                      </p:to>
                                    </p:set>
                                    <p:anim calcmode="lin" valueType="num">
                                      <p:cBhvr additive="base">
                                        <p:cTn id="103" dur="3000" fill="hold"/>
                                        <p:tgtEl>
                                          <p:spTgt spid="2135127"/>
                                        </p:tgtEl>
                                        <p:attrNameLst>
                                          <p:attrName>ppt_x</p:attrName>
                                        </p:attrNameLst>
                                      </p:cBhvr>
                                      <p:tavLst>
                                        <p:tav tm="0">
                                          <p:val>
                                            <p:strVal val="0-#ppt_w/2"/>
                                          </p:val>
                                        </p:tav>
                                        <p:tav tm="100000">
                                          <p:val>
                                            <p:strVal val="#ppt_x"/>
                                          </p:val>
                                        </p:tav>
                                      </p:tavLst>
                                    </p:anim>
                                    <p:anim calcmode="lin" valueType="num">
                                      <p:cBhvr additive="base">
                                        <p:cTn id="104" dur="3000" fill="hold"/>
                                        <p:tgtEl>
                                          <p:spTgt spid="2135127"/>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591901"/>
                                        </p:tgtEl>
                                        <p:attrNameLst>
                                          <p:attrName>style.visibility</p:attrName>
                                        </p:attrNameLst>
                                      </p:cBhvr>
                                      <p:to>
                                        <p:strVal val="visible"/>
                                      </p:to>
                                    </p:set>
                                    <p:anim calcmode="lin" valueType="num">
                                      <p:cBhvr additive="base">
                                        <p:cTn id="107" dur="3000" fill="hold"/>
                                        <p:tgtEl>
                                          <p:spTgt spid="591901"/>
                                        </p:tgtEl>
                                        <p:attrNameLst>
                                          <p:attrName>ppt_x</p:attrName>
                                        </p:attrNameLst>
                                      </p:cBhvr>
                                      <p:tavLst>
                                        <p:tav tm="0">
                                          <p:val>
                                            <p:strVal val="0-#ppt_w/2"/>
                                          </p:val>
                                        </p:tav>
                                        <p:tav tm="100000">
                                          <p:val>
                                            <p:strVal val="#ppt_x"/>
                                          </p:val>
                                        </p:tav>
                                      </p:tavLst>
                                    </p:anim>
                                    <p:anim calcmode="lin" valueType="num">
                                      <p:cBhvr additive="base">
                                        <p:cTn id="108" dur="3000" fill="hold"/>
                                        <p:tgtEl>
                                          <p:spTgt spid="591901"/>
                                        </p:tgtEl>
                                        <p:attrNameLst>
                                          <p:attrName>ppt_y</p:attrName>
                                        </p:attrNameLst>
                                      </p:cBhvr>
                                      <p:tavLst>
                                        <p:tav tm="0">
                                          <p:val>
                                            <p:strVal val="#ppt_y"/>
                                          </p:val>
                                        </p:tav>
                                        <p:tav tm="100000">
                                          <p:val>
                                            <p:strVal val="#ppt_y"/>
                                          </p:val>
                                        </p:tav>
                                      </p:tavLst>
                                    </p:anim>
                                  </p:childTnLst>
                                </p:cTn>
                              </p:par>
                              <p:par>
                                <p:cTn id="109" presetID="2" presetClass="entr" presetSubtype="8" fill="hold" grpId="1" nodeType="withEffect">
                                  <p:stCondLst>
                                    <p:cond delay="0"/>
                                  </p:stCondLst>
                                  <p:childTnLst>
                                    <p:set>
                                      <p:cBhvr>
                                        <p:cTn id="110" dur="1" fill="hold">
                                          <p:stCondLst>
                                            <p:cond delay="0"/>
                                          </p:stCondLst>
                                        </p:cTn>
                                        <p:tgtEl>
                                          <p:spTgt spid="2135116"/>
                                        </p:tgtEl>
                                        <p:attrNameLst>
                                          <p:attrName>style.visibility</p:attrName>
                                        </p:attrNameLst>
                                      </p:cBhvr>
                                      <p:to>
                                        <p:strVal val="visible"/>
                                      </p:to>
                                    </p:set>
                                    <p:anim calcmode="lin" valueType="num">
                                      <p:cBhvr additive="base">
                                        <p:cTn id="111" dur="3000" fill="hold"/>
                                        <p:tgtEl>
                                          <p:spTgt spid="2135116"/>
                                        </p:tgtEl>
                                        <p:attrNameLst>
                                          <p:attrName>ppt_x</p:attrName>
                                        </p:attrNameLst>
                                      </p:cBhvr>
                                      <p:tavLst>
                                        <p:tav tm="0">
                                          <p:val>
                                            <p:strVal val="0-#ppt_w/2"/>
                                          </p:val>
                                        </p:tav>
                                        <p:tav tm="100000">
                                          <p:val>
                                            <p:strVal val="#ppt_x"/>
                                          </p:val>
                                        </p:tav>
                                      </p:tavLst>
                                    </p:anim>
                                    <p:anim calcmode="lin" valueType="num">
                                      <p:cBhvr additive="base">
                                        <p:cTn id="112" dur="3000" fill="hold"/>
                                        <p:tgtEl>
                                          <p:spTgt spid="2135116"/>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591902"/>
                                        </p:tgtEl>
                                        <p:attrNameLst>
                                          <p:attrName>style.visibility</p:attrName>
                                        </p:attrNameLst>
                                      </p:cBhvr>
                                      <p:to>
                                        <p:strVal val="visible"/>
                                      </p:to>
                                    </p:set>
                                    <p:anim calcmode="lin" valueType="num">
                                      <p:cBhvr additive="base">
                                        <p:cTn id="115" dur="3000" fill="hold"/>
                                        <p:tgtEl>
                                          <p:spTgt spid="591902"/>
                                        </p:tgtEl>
                                        <p:attrNameLst>
                                          <p:attrName>ppt_x</p:attrName>
                                        </p:attrNameLst>
                                      </p:cBhvr>
                                      <p:tavLst>
                                        <p:tav tm="0">
                                          <p:val>
                                            <p:strVal val="0-#ppt_w/2"/>
                                          </p:val>
                                        </p:tav>
                                        <p:tav tm="100000">
                                          <p:val>
                                            <p:strVal val="#ppt_x"/>
                                          </p:val>
                                        </p:tav>
                                      </p:tavLst>
                                    </p:anim>
                                    <p:anim calcmode="lin" valueType="num">
                                      <p:cBhvr additive="base">
                                        <p:cTn id="116" dur="3000" fill="hold"/>
                                        <p:tgtEl>
                                          <p:spTgt spid="5919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042" grpId="0" autoUpdateAnimBg="0"/>
      <p:bldP spid="2135053" grpId="0"/>
      <p:bldP spid="2135055" grpId="0"/>
      <p:bldP spid="2135060" grpId="0"/>
      <p:bldP spid="2135066" grpId="0"/>
      <p:bldP spid="2135079" grpId="0"/>
      <p:bldP spid="2135081" grpId="0"/>
      <p:bldP spid="2135092" grpId="0"/>
      <p:bldP spid="2135096" grpId="0"/>
      <p:bldP spid="2135100" grpId="0"/>
      <p:bldP spid="2135114" grpId="0"/>
      <p:bldP spid="2135116" grpId="0"/>
      <p:bldP spid="2135116" grpId="1"/>
      <p:bldP spid="2135125" grpId="0"/>
      <p:bldP spid="213512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3"/>
          <p:cNvSpPr txBox="1">
            <a:spLocks noChangeArrowheads="1"/>
          </p:cNvSpPr>
          <p:nvPr/>
        </p:nvSpPr>
        <p:spPr bwMode="auto">
          <a:xfrm>
            <a:off x="3419475" y="2205038"/>
            <a:ext cx="5616575" cy="2308324"/>
          </a:xfrm>
          <a:prstGeom prst="rect">
            <a:avLst/>
          </a:prstGeom>
          <a:noFill/>
          <a:ln w="9525">
            <a:noFill/>
            <a:miter lim="800000"/>
            <a:headEnd/>
            <a:tailEnd/>
          </a:ln>
        </p:spPr>
        <p:txBody>
          <a:bodyPr>
            <a:spAutoFit/>
          </a:bodyPr>
          <a:lstStyle/>
          <a:p>
            <a:r>
              <a:rPr lang="ru-RU" altLang="en-US" b="1" dirty="0">
                <a:solidFill>
                  <a:srgbClr val="FFD70E"/>
                </a:solidFill>
                <a:latin typeface="Arial" pitchFamily="34" charset="0"/>
              </a:rPr>
              <a:t>«Верующий </a:t>
            </a:r>
            <a:r>
              <a:rPr lang="ru-RU" altLang="en-US" b="1" dirty="0">
                <a:solidFill>
                  <a:schemeClr val="bg1"/>
                </a:solidFill>
                <a:latin typeface="Arial" pitchFamily="34" charset="0"/>
              </a:rPr>
              <a:t>христианин не должен и не смеет оставаться при одних только начатках»</a:t>
            </a:r>
            <a:r>
              <a:rPr lang="ru-RU" altLang="en-US" b="1" dirty="0">
                <a:solidFill>
                  <a:srgbClr val="FFD70E"/>
                </a:solidFill>
                <a:latin typeface="Arial" pitchFamily="34" charset="0"/>
              </a:rPr>
              <a:t>. Только в постижении и разумении истины складывается и образуется «совершенный Божий человек».</a:t>
            </a:r>
            <a:endParaRPr lang="ru-RU" altLang="en-US" sz="2800" b="1" dirty="0">
              <a:solidFill>
                <a:srgbClr val="FFD70E"/>
              </a:solidFill>
              <a:latin typeface="Arial" pitchFamily="34" charset="0"/>
            </a:endParaRPr>
          </a:p>
        </p:txBody>
      </p:sp>
      <p:sp>
        <p:nvSpPr>
          <p:cNvPr id="314371" name="Text Box 7"/>
          <p:cNvSpPr txBox="1">
            <a:spLocks noChangeArrowheads="1"/>
          </p:cNvSpPr>
          <p:nvPr/>
        </p:nvSpPr>
        <p:spPr bwMode="auto">
          <a:xfrm>
            <a:off x="3924300" y="5911850"/>
            <a:ext cx="4787900" cy="396875"/>
          </a:xfrm>
          <a:prstGeom prst="rect">
            <a:avLst/>
          </a:prstGeom>
          <a:noFill/>
          <a:ln w="9525">
            <a:noFill/>
            <a:miter lim="800000"/>
            <a:headEnd/>
            <a:tailEnd/>
          </a:ln>
        </p:spPr>
        <p:txBody>
          <a:bodyPr>
            <a:spAutoFit/>
          </a:bodyPr>
          <a:lstStyle/>
          <a:p>
            <a:r>
              <a:rPr lang="en-US" altLang="en-US" sz="2000" b="1">
                <a:solidFill>
                  <a:schemeClr val="bg1"/>
                </a:solidFill>
                <a:latin typeface="Arial" pitchFamily="34" charset="0"/>
              </a:rPr>
              <a:t>– </a:t>
            </a:r>
            <a:r>
              <a:rPr lang="ru-RU" altLang="en-US" sz="2000" b="1">
                <a:solidFill>
                  <a:schemeClr val="bg1"/>
                </a:solidFill>
                <a:latin typeface="Arial" pitchFamily="34" charset="0"/>
              </a:rPr>
              <a:t>митрополит Филарет</a:t>
            </a:r>
            <a:r>
              <a:rPr lang="en-US" altLang="en-US" sz="2000" b="1">
                <a:solidFill>
                  <a:schemeClr val="bg1"/>
                </a:solidFill>
                <a:latin typeface="Arial" pitchFamily="34" charset="0"/>
              </a:rPr>
              <a:t> </a:t>
            </a:r>
            <a:r>
              <a:rPr lang="ru-RU" altLang="en-US" sz="2000" b="1">
                <a:solidFill>
                  <a:schemeClr val="bg1"/>
                </a:solidFill>
                <a:latin typeface="Arial" pitchFamily="34" charset="0"/>
              </a:rPr>
              <a:t>Московский</a:t>
            </a:r>
            <a:endParaRPr lang="en-US" altLang="en-US"/>
          </a:p>
        </p:txBody>
      </p:sp>
      <p:pic>
        <p:nvPicPr>
          <p:cNvPr id="314372" name="Picture 10" descr="Filaret - Wikipedia"/>
          <p:cNvPicPr>
            <a:picLocks noChangeAspect="1" noChangeArrowheads="1"/>
          </p:cNvPicPr>
          <p:nvPr/>
        </p:nvPicPr>
        <p:blipFill>
          <a:blip r:embed="rId3" cstate="print"/>
          <a:srcRect/>
          <a:stretch>
            <a:fillRect/>
          </a:stretch>
        </p:blipFill>
        <p:spPr bwMode="auto">
          <a:xfrm>
            <a:off x="611188" y="1800225"/>
            <a:ext cx="2778125" cy="4437063"/>
          </a:xfrm>
          <a:prstGeom prst="rect">
            <a:avLst/>
          </a:prstGeom>
          <a:noFill/>
          <a:ln w="9525">
            <a:noFill/>
            <a:miter lim="800000"/>
            <a:headEnd/>
            <a:tailEnd/>
          </a:ln>
        </p:spPr>
      </p:pic>
      <p:sp>
        <p:nvSpPr>
          <p:cNvPr id="314373" name="Text Box 7"/>
          <p:cNvSpPr txBox="1">
            <a:spLocks noChangeArrowheads="1"/>
          </p:cNvSpPr>
          <p:nvPr/>
        </p:nvSpPr>
        <p:spPr bwMode="auto">
          <a:xfrm>
            <a:off x="1260475" y="969963"/>
            <a:ext cx="6624638" cy="803275"/>
          </a:xfrm>
          <a:prstGeom prst="rect">
            <a:avLst/>
          </a:prstGeom>
          <a:noFill/>
          <a:ln w="9525">
            <a:noFill/>
            <a:miter lim="800000"/>
            <a:headEnd/>
            <a:tailEnd/>
          </a:ln>
        </p:spPr>
        <p:txBody>
          <a:bodyPr>
            <a:spAutoFit/>
          </a:bodyPr>
          <a:lstStyle/>
          <a:p>
            <a:pPr algn="ctr">
              <a:lnSpc>
                <a:spcPts val="5600"/>
              </a:lnSpc>
            </a:pPr>
            <a:r>
              <a:rPr lang="ru-RU" altLang="en-US" sz="4800" b="1">
                <a:solidFill>
                  <a:schemeClr val="bg1"/>
                </a:solidFill>
                <a:latin typeface="Arial" pitchFamily="34" charset="0"/>
              </a:rPr>
              <a:t>Следующий шаг</a:t>
            </a:r>
            <a:r>
              <a:rPr lang="en-US" altLang="en-US" sz="5400" b="1">
                <a:solidFill>
                  <a:schemeClr val="bg1"/>
                </a:solidFill>
                <a:latin typeface="Arial" pitchFamily="34" charset="0"/>
              </a:rPr>
              <a:t> </a:t>
            </a:r>
            <a:endParaRPr lang="en-US" altLang="en-US" sz="6000" b="1">
              <a:solidFill>
                <a:schemeClr val="bg1"/>
              </a:solidFill>
              <a:latin typeface="Arial" pitchFamily="34" charset="0"/>
            </a:endParaRPr>
          </a:p>
        </p:txBody>
      </p:sp>
    </p:spTree>
  </p:cSld>
  <p:clrMapOvr>
    <a:masterClrMapping/>
  </p:clrMapOvr>
  <p:transition spd="med">
    <p:wedg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3698" name="Picture 2" descr="CARAVAGGIO_TheIncredulityOfThomas"/>
          <p:cNvPicPr>
            <a:picLocks noChangeAspect="1" noChangeArrowheads="1"/>
          </p:cNvPicPr>
          <p:nvPr/>
        </p:nvPicPr>
        <p:blipFill>
          <a:blip r:embed="rId3" cstate="print"/>
          <a:srcRect/>
          <a:stretch>
            <a:fillRect/>
          </a:stretch>
        </p:blipFill>
        <p:spPr bwMode="auto">
          <a:xfrm>
            <a:off x="1143000" y="1585913"/>
            <a:ext cx="6858000" cy="4967287"/>
          </a:xfrm>
          <a:prstGeom prst="rect">
            <a:avLst/>
          </a:prstGeom>
          <a:noFill/>
          <a:ln w="9525">
            <a:noFill/>
            <a:miter lim="800000"/>
            <a:headEnd/>
            <a:tailEnd/>
          </a:ln>
        </p:spPr>
      </p:pic>
      <p:sp>
        <p:nvSpPr>
          <p:cNvPr id="317443" name="Text Box 3"/>
          <p:cNvSpPr txBox="1">
            <a:spLocks noChangeArrowheads="1"/>
          </p:cNvSpPr>
          <p:nvPr/>
        </p:nvSpPr>
        <p:spPr bwMode="auto">
          <a:xfrm>
            <a:off x="1827213" y="701675"/>
            <a:ext cx="6172200" cy="731838"/>
          </a:xfrm>
          <a:prstGeom prst="rect">
            <a:avLst/>
          </a:prstGeom>
          <a:noFill/>
          <a:ln w="9525">
            <a:noFill/>
            <a:miter lim="800000"/>
            <a:headEnd/>
            <a:tailEnd/>
          </a:ln>
        </p:spPr>
        <p:txBody>
          <a:bodyPr>
            <a:spAutoFit/>
          </a:bodyPr>
          <a:lstStyle/>
          <a:p>
            <a:pPr algn="ctr" eaLnBrk="1" hangingPunct="1"/>
            <a:r>
              <a:rPr lang="ru-RU" altLang="en-US" b="1" dirty="0">
                <a:solidFill>
                  <a:schemeClr val="bg1"/>
                </a:solidFill>
                <a:latin typeface="Arial" pitchFamily="34" charset="0"/>
              </a:rPr>
              <a:t>Неверие апостола Фомы</a:t>
            </a:r>
          </a:p>
          <a:p>
            <a:pPr algn="ctr" eaLnBrk="1" hangingPunct="1"/>
            <a:r>
              <a:rPr lang="ru-RU" altLang="en-US" sz="1800" dirty="0">
                <a:solidFill>
                  <a:schemeClr val="bg1"/>
                </a:solidFill>
                <a:latin typeface="Arial" pitchFamily="34" charset="0"/>
              </a:rPr>
              <a:t>Микеланджело </a:t>
            </a:r>
            <a:r>
              <a:rPr lang="ru-RU" altLang="en-US" sz="1800" dirty="0" err="1">
                <a:solidFill>
                  <a:schemeClr val="bg1"/>
                </a:solidFill>
                <a:latin typeface="Arial" pitchFamily="34" charset="0"/>
              </a:rPr>
              <a:t>Меризи</a:t>
            </a:r>
            <a:r>
              <a:rPr lang="ru-RU" altLang="en-US" sz="1800" dirty="0">
                <a:solidFill>
                  <a:schemeClr val="bg1"/>
                </a:solidFill>
                <a:latin typeface="Arial" pitchFamily="34" charset="0"/>
              </a:rPr>
              <a:t> да Караваджо</a:t>
            </a:r>
            <a:r>
              <a:rPr lang="en-US" altLang="en-US" sz="1800" dirty="0">
                <a:solidFill>
                  <a:schemeClr val="bg1"/>
                </a:solidFill>
                <a:latin typeface="Arial" pitchFamily="34" charset="0"/>
              </a:rPr>
              <a:t> (</a:t>
            </a:r>
            <a:r>
              <a:rPr lang="ru-RU" altLang="en-US" sz="1800" dirty="0">
                <a:solidFill>
                  <a:schemeClr val="bg1"/>
                </a:solidFill>
                <a:latin typeface="Arial" pitchFamily="34" charset="0"/>
              </a:rPr>
              <a:t>ок. </a:t>
            </a:r>
            <a:r>
              <a:rPr lang="en-US" altLang="en-US" sz="1800" dirty="0">
                <a:solidFill>
                  <a:schemeClr val="bg1"/>
                </a:solidFill>
                <a:latin typeface="Arial" pitchFamily="34" charset="0"/>
              </a:rPr>
              <a:t>1601)</a:t>
            </a:r>
          </a:p>
        </p:txBody>
      </p:sp>
      <p:pic>
        <p:nvPicPr>
          <p:cNvPr id="1693700" name="Picture 4" descr="Caravaggio_detail2"/>
          <p:cNvPicPr>
            <a:picLocks noChangeAspect="1" noChangeArrowheads="1"/>
          </p:cNvPicPr>
          <p:nvPr/>
        </p:nvPicPr>
        <p:blipFill>
          <a:blip r:embed="rId4" cstate="print"/>
          <a:srcRect/>
          <a:stretch>
            <a:fillRect/>
          </a:stretch>
        </p:blipFill>
        <p:spPr bwMode="auto">
          <a:xfrm>
            <a:off x="1143000" y="1484313"/>
            <a:ext cx="6856413" cy="49672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93700"/>
                                        </p:tgtEl>
                                        <p:attrNameLst>
                                          <p:attrName>style.visibility</p:attrName>
                                        </p:attrNameLst>
                                      </p:cBhvr>
                                      <p:to>
                                        <p:strVal val="visible"/>
                                      </p:to>
                                    </p:set>
                                    <p:anim calcmode="lin" valueType="num">
                                      <p:cBhvr>
                                        <p:cTn id="7" dur="500" fill="hold"/>
                                        <p:tgtEl>
                                          <p:spTgt spid="1693700"/>
                                        </p:tgtEl>
                                        <p:attrNameLst>
                                          <p:attrName>ppt_w</p:attrName>
                                        </p:attrNameLst>
                                      </p:cBhvr>
                                      <p:tavLst>
                                        <p:tav tm="0">
                                          <p:val>
                                            <p:fltVal val="0"/>
                                          </p:val>
                                        </p:tav>
                                        <p:tav tm="100000">
                                          <p:val>
                                            <p:strVal val="#ppt_w"/>
                                          </p:val>
                                        </p:tav>
                                      </p:tavLst>
                                    </p:anim>
                                    <p:anim calcmode="lin" valueType="num">
                                      <p:cBhvr>
                                        <p:cTn id="8" dur="500" fill="hold"/>
                                        <p:tgtEl>
                                          <p:spTgt spid="1693700"/>
                                        </p:tgtEl>
                                        <p:attrNameLst>
                                          <p:attrName>ppt_h</p:attrName>
                                        </p:attrNameLst>
                                      </p:cBhvr>
                                      <p:tavLst>
                                        <p:tav tm="0">
                                          <p:val>
                                            <p:fltVal val="0"/>
                                          </p:val>
                                        </p:tav>
                                        <p:tav tm="100000">
                                          <p:val>
                                            <p:strVal val="#ppt_h"/>
                                          </p:val>
                                        </p:tav>
                                      </p:tavLst>
                                    </p:anim>
                                    <p:anim calcmode="lin" valueType="num">
                                      <p:cBhvr>
                                        <p:cTn id="9" dur="500" fill="hold"/>
                                        <p:tgtEl>
                                          <p:spTgt spid="1693700"/>
                                        </p:tgtEl>
                                        <p:attrNameLst>
                                          <p:attrName>ppt_x</p:attrName>
                                        </p:attrNameLst>
                                      </p:cBhvr>
                                      <p:tavLst>
                                        <p:tav tm="0">
                                          <p:val>
                                            <p:fltVal val="0.5"/>
                                          </p:val>
                                        </p:tav>
                                        <p:tav tm="100000">
                                          <p:val>
                                            <p:strVal val="#ppt_x"/>
                                          </p:val>
                                        </p:tav>
                                      </p:tavLst>
                                    </p:anim>
                                    <p:anim calcmode="lin" valueType="num">
                                      <p:cBhvr>
                                        <p:cTn id="10" dur="500" fill="hold"/>
                                        <p:tgtEl>
                                          <p:spTgt spid="1693700"/>
                                        </p:tgtEl>
                                        <p:attrNameLst>
                                          <p:attrName>ppt_y</p:attrName>
                                        </p:attrNameLst>
                                      </p:cBhvr>
                                      <p:tavLst>
                                        <p:tav tm="0">
                                          <p:val>
                                            <p:fltVal val="0.5"/>
                                          </p:val>
                                        </p:tav>
                                        <p:tav tm="100000">
                                          <p:val>
                                            <p:strVal val="#ppt_y"/>
                                          </p:val>
                                        </p:tav>
                                      </p:tavLst>
                                    </p:anim>
                                  </p:childTnLst>
                                </p:cTn>
                              </p:par>
                              <p:par>
                                <p:cTn id="11" presetID="50" presetClass="exit" presetSubtype="0" accel="100000" fill="hold" nodeType="withEffect">
                                  <p:stCondLst>
                                    <p:cond delay="0"/>
                                  </p:stCondLst>
                                  <p:childTnLst>
                                    <p:anim calcmode="lin" valueType="num">
                                      <p:cBhvr>
                                        <p:cTn id="12" dur="1000"/>
                                        <p:tgtEl>
                                          <p:spTgt spid="1693698"/>
                                        </p:tgtEl>
                                        <p:attrNameLst>
                                          <p:attrName>ppt_w</p:attrName>
                                        </p:attrNameLst>
                                      </p:cBhvr>
                                      <p:tavLst>
                                        <p:tav tm="0">
                                          <p:val>
                                            <p:strVal val="ppt_w"/>
                                          </p:val>
                                        </p:tav>
                                        <p:tav tm="100000">
                                          <p:val>
                                            <p:strVal val="ppt_w+.3"/>
                                          </p:val>
                                        </p:tav>
                                      </p:tavLst>
                                    </p:anim>
                                    <p:anim calcmode="lin" valueType="num">
                                      <p:cBhvr>
                                        <p:cTn id="13" dur="1000"/>
                                        <p:tgtEl>
                                          <p:spTgt spid="1693698"/>
                                        </p:tgtEl>
                                        <p:attrNameLst>
                                          <p:attrName>ppt_h</p:attrName>
                                        </p:attrNameLst>
                                      </p:cBhvr>
                                      <p:tavLst>
                                        <p:tav tm="0">
                                          <p:val>
                                            <p:strVal val="ppt_h"/>
                                          </p:val>
                                        </p:tav>
                                        <p:tav tm="100000">
                                          <p:val>
                                            <p:strVal val="ppt_h"/>
                                          </p:val>
                                        </p:tav>
                                      </p:tavLst>
                                    </p:anim>
                                    <p:animEffect transition="out" filter="fade">
                                      <p:cBhvr>
                                        <p:cTn id="14" dur="1000"/>
                                        <p:tgtEl>
                                          <p:spTgt spid="1693698"/>
                                        </p:tgtEl>
                                      </p:cBhvr>
                                    </p:animEffect>
                                    <p:set>
                                      <p:cBhvr>
                                        <p:cTn id="15" dur="1" fill="hold">
                                          <p:stCondLst>
                                            <p:cond delay="999"/>
                                          </p:stCondLst>
                                        </p:cTn>
                                        <p:tgtEl>
                                          <p:spTgt spid="16936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6513" y="3392597"/>
            <a:ext cx="9144001" cy="4278094"/>
          </a:xfrm>
          <a:prstGeom prst="rect">
            <a:avLst/>
          </a:prstGeom>
          <a:noFill/>
          <a:ln w="9525">
            <a:noFill/>
            <a:miter lim="800000"/>
            <a:headEnd/>
            <a:tailEnd/>
          </a:ln>
        </p:spPr>
        <p:txBody>
          <a:bodyPr anchor="ctr">
            <a:spAutoFit/>
          </a:bodyPr>
          <a:lstStyle/>
          <a:p>
            <a:pPr algn="ctr" eaLnBrk="1" hangingPunct="1"/>
            <a:r>
              <a:rPr lang="ru-RU" altLang="en-US" sz="3200" b="1" dirty="0">
                <a:solidFill>
                  <a:schemeClr val="bg1"/>
                </a:solidFill>
                <a:latin typeface="Arial" pitchFamily="34" charset="0"/>
              </a:rPr>
              <a:t>Аудио и видео: </a:t>
            </a:r>
            <a:r>
              <a:rPr lang="en-US" altLang="en-US" sz="3200" b="1" dirty="0" err="1">
                <a:solidFill>
                  <a:srgbClr val="FFD60E"/>
                </a:solidFill>
                <a:latin typeface="Arial" pitchFamily="34" charset="0"/>
              </a:rPr>
              <a:t>www.faithsearch.org/rus</a:t>
            </a:r>
            <a:endParaRPr lang="ru-RU" altLang="en-US" sz="3200" b="1" dirty="0">
              <a:solidFill>
                <a:srgbClr val="FFD60E"/>
              </a:solidFill>
              <a:latin typeface="Arial" pitchFamily="34" charset="0"/>
            </a:endParaRPr>
          </a:p>
          <a:p>
            <a:pPr algn="ctr" eaLnBrk="1" hangingPunct="1"/>
            <a:endParaRPr lang="en-US" altLang="en-US" b="1" dirty="0">
              <a:solidFill>
                <a:srgbClr val="FFD60E"/>
              </a:solidFill>
              <a:latin typeface="Arial" pitchFamily="34" charset="0"/>
            </a:endParaRPr>
          </a:p>
          <a:p>
            <a:pPr algn="ctr" eaLnBrk="1" hangingPunct="1"/>
            <a:r>
              <a:rPr lang="ru-RU" altLang="en-US" sz="3200" b="1" dirty="0">
                <a:solidFill>
                  <a:schemeClr val="bg1"/>
                </a:solidFill>
                <a:latin typeface="Arial" pitchFamily="34" charset="0"/>
              </a:rPr>
              <a:t>Презентация: </a:t>
            </a:r>
            <a:r>
              <a:rPr lang="en-US" altLang="en-US" sz="3000" b="1">
                <a:solidFill>
                  <a:srgbClr val="FFD60E"/>
                </a:solidFill>
                <a:latin typeface="Arial" pitchFamily="34" charset="0"/>
              </a:rPr>
              <a:t>www.faithsearchcenter.com</a:t>
            </a:r>
            <a:r>
              <a:rPr lang="en-US" altLang="en-US" sz="3200" b="1">
                <a:solidFill>
                  <a:srgbClr val="FFD60E"/>
                </a:solidFill>
                <a:latin typeface="Arial" pitchFamily="34" charset="0"/>
              </a:rPr>
              <a:t> </a:t>
            </a:r>
            <a:endParaRPr lang="en-US" altLang="en-US" sz="3200" b="1" dirty="0">
              <a:solidFill>
                <a:srgbClr val="FFD60E"/>
              </a:solidFill>
              <a:latin typeface="Arial" pitchFamily="34" charset="0"/>
            </a:endParaRPr>
          </a:p>
          <a:p>
            <a:pPr algn="ctr" eaLnBrk="1" hangingPunct="1"/>
            <a:r>
              <a:rPr lang="ru-RU" altLang="en-US" sz="3200" b="1" dirty="0">
                <a:solidFill>
                  <a:schemeClr val="bg1"/>
                </a:solidFill>
                <a:latin typeface="Arial" pitchFamily="34" charset="0"/>
              </a:rPr>
              <a:t>Логин</a:t>
            </a:r>
            <a:r>
              <a:rPr lang="en-US" altLang="en-US" sz="3200" b="1" dirty="0">
                <a:solidFill>
                  <a:schemeClr val="bg1"/>
                </a:solidFill>
                <a:latin typeface="Arial" pitchFamily="34" charset="0"/>
              </a:rPr>
              <a:t>: </a:t>
            </a:r>
            <a:r>
              <a:rPr lang="en-US" altLang="en-US" sz="3200" b="1" dirty="0">
                <a:solidFill>
                  <a:srgbClr val="FFD60E"/>
                </a:solidFill>
                <a:latin typeface="Arial" pitchFamily="34" charset="0"/>
              </a:rPr>
              <a:t>seminar</a:t>
            </a:r>
            <a:r>
              <a:rPr lang="en-US" altLang="en-US" sz="3200" b="1" dirty="0">
                <a:solidFill>
                  <a:schemeClr val="bg1"/>
                </a:solidFill>
                <a:latin typeface="Arial" pitchFamily="34" charset="0"/>
              </a:rPr>
              <a:t> </a:t>
            </a:r>
            <a:r>
              <a:rPr lang="ru-RU" altLang="en-US" sz="3200" b="1" dirty="0">
                <a:solidFill>
                  <a:schemeClr val="bg1"/>
                </a:solidFill>
                <a:latin typeface="Arial" pitchFamily="34" charset="0"/>
              </a:rPr>
              <a:t>Пароль:</a:t>
            </a:r>
            <a:r>
              <a:rPr lang="en-US" altLang="en-US" sz="3200" b="1" dirty="0">
                <a:solidFill>
                  <a:schemeClr val="bg1"/>
                </a:solidFill>
                <a:latin typeface="Arial" pitchFamily="34" charset="0"/>
              </a:rPr>
              <a:t> </a:t>
            </a:r>
            <a:r>
              <a:rPr lang="en-US" altLang="en-US" sz="3200" b="1" dirty="0">
                <a:solidFill>
                  <a:srgbClr val="FFD60E"/>
                </a:solidFill>
                <a:latin typeface="Arial" pitchFamily="34" charset="0"/>
              </a:rPr>
              <a:t>2-0</a:t>
            </a:r>
            <a:endParaRPr lang="ru-RU" altLang="en-US" sz="3200" b="1" dirty="0">
              <a:solidFill>
                <a:srgbClr val="FFD60E"/>
              </a:solidFill>
              <a:latin typeface="Arial" pitchFamily="34" charset="0"/>
            </a:endParaRPr>
          </a:p>
          <a:p>
            <a:pPr algn="ctr" eaLnBrk="1" hangingPunct="1"/>
            <a:endParaRPr lang="ru-RU" altLang="en-US" b="1" dirty="0">
              <a:solidFill>
                <a:schemeClr val="bg1"/>
              </a:solidFill>
              <a:latin typeface="Arial" pitchFamily="34" charset="0"/>
            </a:endParaRPr>
          </a:p>
          <a:p>
            <a:pPr algn="ctr" eaLnBrk="1" hangingPunct="1"/>
            <a:r>
              <a:rPr lang="ru-RU" altLang="en-US" sz="3200" b="1" dirty="0">
                <a:solidFill>
                  <a:schemeClr val="bg1"/>
                </a:solidFill>
                <a:latin typeface="Arial" pitchFamily="34" charset="0"/>
              </a:rPr>
              <a:t>Почта</a:t>
            </a:r>
            <a:r>
              <a:rPr lang="en-US" altLang="en-US" sz="3200" b="1" dirty="0">
                <a:solidFill>
                  <a:schemeClr val="bg1"/>
                </a:solidFill>
                <a:latin typeface="Arial" pitchFamily="34" charset="0"/>
              </a:rPr>
              <a:t>: </a:t>
            </a:r>
            <a:r>
              <a:rPr lang="ru-RU" altLang="en-US" sz="3200" b="1" dirty="0">
                <a:solidFill>
                  <a:srgbClr val="FFD60E"/>
                </a:solidFill>
                <a:latin typeface="Arial" pitchFamily="34" charset="0"/>
              </a:rPr>
              <a:t>ovoskresensky@yandex.ru</a:t>
            </a:r>
            <a:r>
              <a:rPr lang="ru-RU" altLang="en-US" sz="3200" b="1" dirty="0">
                <a:solidFill>
                  <a:schemeClr val="bg1"/>
                </a:solidFill>
                <a:latin typeface="Arial" pitchFamily="34" charset="0"/>
              </a:rPr>
              <a:t> </a:t>
            </a:r>
            <a:endParaRPr lang="en-US" altLang="en-US" sz="3200" b="1" dirty="0">
              <a:solidFill>
                <a:schemeClr val="bg1"/>
              </a:solidFill>
              <a:latin typeface="Arial" pitchFamily="34" charset="0"/>
            </a:endParaRPr>
          </a:p>
          <a:p>
            <a:pPr algn="ctr" eaLnBrk="1" hangingPunct="1"/>
            <a:endParaRPr lang="en-US" altLang="en-US" sz="3200" b="1" dirty="0">
              <a:solidFill>
                <a:schemeClr val="bg1"/>
              </a:solidFill>
              <a:latin typeface="Arial" pitchFamily="34" charset="0"/>
            </a:endParaRPr>
          </a:p>
          <a:p>
            <a:pPr algn="ctr" eaLnBrk="1" hangingPunct="1"/>
            <a:endParaRPr lang="ru-RU" altLang="en-US" sz="3200" b="1" dirty="0">
              <a:solidFill>
                <a:schemeClr val="bg1"/>
              </a:solidFill>
              <a:latin typeface="Arial" pitchFamily="34" charset="0"/>
            </a:endParaRPr>
          </a:p>
          <a:p>
            <a:pPr algn="ctr" eaLnBrk="1" hangingPunct="1"/>
            <a:endParaRPr lang="ru-RU" altLang="en-US" sz="3200" b="1" dirty="0">
              <a:solidFill>
                <a:schemeClr val="bg1"/>
              </a:solidFill>
              <a:latin typeface="Arial" pitchFamily="34" charset="0"/>
            </a:endParaRPr>
          </a:p>
        </p:txBody>
      </p:sp>
      <p:sp>
        <p:nvSpPr>
          <p:cNvPr id="23556" name="Text Box 5"/>
          <p:cNvSpPr txBox="1">
            <a:spLocks noChangeArrowheads="1"/>
          </p:cNvSpPr>
          <p:nvPr/>
        </p:nvSpPr>
        <p:spPr bwMode="auto">
          <a:xfrm>
            <a:off x="0" y="873294"/>
            <a:ext cx="9144000" cy="2123658"/>
          </a:xfrm>
          <a:prstGeom prst="rect">
            <a:avLst/>
          </a:prstGeom>
          <a:noFill/>
          <a:ln w="9525">
            <a:noFill/>
            <a:miter lim="800000"/>
            <a:headEnd/>
            <a:tailEnd/>
          </a:ln>
        </p:spPr>
        <p:txBody>
          <a:bodyPr wrap="square">
            <a:spAutoFit/>
          </a:bodyPr>
          <a:lstStyle/>
          <a:p>
            <a:pPr algn="ctr"/>
            <a:r>
              <a:rPr lang="ru-RU" altLang="en-US" sz="4400" b="1" i="1" dirty="0">
                <a:solidFill>
                  <a:schemeClr val="bg1"/>
                </a:solidFill>
                <a:latin typeface="Arial" pitchFamily="34" charset="0"/>
              </a:rPr>
              <a:t>Разумное, </a:t>
            </a:r>
            <a:endParaRPr lang="en-US" altLang="en-US" sz="4400" b="1" i="1" dirty="0">
              <a:solidFill>
                <a:schemeClr val="bg1"/>
              </a:solidFill>
              <a:latin typeface="Arial" pitchFamily="34" charset="0"/>
            </a:endParaRPr>
          </a:p>
          <a:p>
            <a:pPr algn="ctr"/>
            <a:r>
              <a:rPr lang="ru-RU" altLang="en-US" sz="4400" b="1" i="1" dirty="0">
                <a:solidFill>
                  <a:schemeClr val="bg1"/>
                </a:solidFill>
                <a:latin typeface="Arial" pitchFamily="34" charset="0"/>
              </a:rPr>
              <a:t>научно-историческое основание христианской веры</a:t>
            </a:r>
            <a:endParaRPr lang="en-US" altLang="en-US" sz="4400" b="1" i="1" dirty="0">
              <a:solidFill>
                <a:schemeClr val="bg1"/>
              </a:solidFill>
              <a:latin typeface="Arial" pitchFamily="34" charset="0"/>
            </a:endParaRPr>
          </a:p>
        </p:txBody>
      </p:sp>
      <p:sp>
        <p:nvSpPr>
          <p:cNvPr id="23557" name="Line 6"/>
          <p:cNvSpPr>
            <a:spLocks noChangeShapeType="1"/>
          </p:cNvSpPr>
          <p:nvPr/>
        </p:nvSpPr>
        <p:spPr bwMode="auto">
          <a:xfrm flipV="1">
            <a:off x="395288" y="3212976"/>
            <a:ext cx="8353425" cy="0"/>
          </a:xfrm>
          <a:prstGeom prst="line">
            <a:avLst/>
          </a:prstGeom>
          <a:noFill/>
          <a:ln w="38100" cmpd="dbl">
            <a:solidFill>
              <a:schemeClr val="bg1"/>
            </a:solidFill>
            <a:round/>
            <a:headEnd/>
            <a:tailEnd/>
          </a:ln>
        </p:spPr>
        <p:txBody>
          <a:bodyPr/>
          <a:lstStyle/>
          <a:p>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idx="1"/>
          </p:nvPr>
        </p:nvSpPr>
        <p:spPr bwMode="auto">
          <a:xfrm>
            <a:off x="827088" y="2647950"/>
            <a:ext cx="7935912"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ru-RU" altLang="en-US" dirty="0">
                <a:solidFill>
                  <a:srgbClr val="FFC000"/>
                </a:solidFill>
              </a:rPr>
              <a:t>Шесть модулей</a:t>
            </a:r>
          </a:p>
          <a:p>
            <a:pPr lvl="1" eaLnBrk="1" hangingPunct="1"/>
            <a:r>
              <a:rPr lang="ru-RU" altLang="en-US" dirty="0">
                <a:solidFill>
                  <a:schemeClr val="bg1"/>
                </a:solidFill>
              </a:rPr>
              <a:t>Основы светской этики</a:t>
            </a:r>
          </a:p>
          <a:p>
            <a:pPr lvl="1" eaLnBrk="1" hangingPunct="1"/>
            <a:r>
              <a:rPr lang="ru-RU" altLang="en-US" dirty="0">
                <a:solidFill>
                  <a:schemeClr val="bg1"/>
                </a:solidFill>
              </a:rPr>
              <a:t>Основы мировых религиозных культур</a:t>
            </a:r>
          </a:p>
          <a:p>
            <a:pPr lvl="1" eaLnBrk="1" hangingPunct="1"/>
            <a:r>
              <a:rPr lang="ru-RU" altLang="en-US" dirty="0">
                <a:solidFill>
                  <a:schemeClr val="bg1"/>
                </a:solidFill>
              </a:rPr>
              <a:t>Основы православной культуры </a:t>
            </a:r>
          </a:p>
          <a:p>
            <a:pPr lvl="1" eaLnBrk="1" hangingPunct="1"/>
            <a:r>
              <a:rPr lang="ru-RU" altLang="en-US" dirty="0">
                <a:solidFill>
                  <a:schemeClr val="bg1"/>
                </a:solidFill>
              </a:rPr>
              <a:t>Основы исламской культуры</a:t>
            </a:r>
          </a:p>
          <a:p>
            <a:pPr lvl="1" eaLnBrk="1" hangingPunct="1"/>
            <a:r>
              <a:rPr lang="ru-RU" altLang="en-US" dirty="0">
                <a:solidFill>
                  <a:schemeClr val="bg1"/>
                </a:solidFill>
              </a:rPr>
              <a:t>Основы иудейской культуры </a:t>
            </a:r>
          </a:p>
          <a:p>
            <a:pPr lvl="1" eaLnBrk="1" hangingPunct="1"/>
            <a:r>
              <a:rPr lang="ru-RU" altLang="en-US" dirty="0">
                <a:solidFill>
                  <a:schemeClr val="bg1"/>
                </a:solidFill>
              </a:rPr>
              <a:t>Основы буддийской культуры</a:t>
            </a:r>
            <a:endParaRPr lang="en-US" altLang="en-US" dirty="0">
              <a:solidFill>
                <a:schemeClr val="bg1"/>
              </a:solidFill>
            </a:endParaRPr>
          </a:p>
        </p:txBody>
      </p:sp>
      <p:sp>
        <p:nvSpPr>
          <p:cNvPr id="3" name="TextBox 2"/>
          <p:cNvSpPr txBox="1"/>
          <p:nvPr/>
        </p:nvSpPr>
        <p:spPr>
          <a:xfrm>
            <a:off x="360363" y="1125538"/>
            <a:ext cx="8604250" cy="1200150"/>
          </a:xfrm>
          <a:prstGeom prst="rect">
            <a:avLst/>
          </a:prstGeom>
          <a:noFill/>
        </p:spPr>
        <p:txBody>
          <a:bodyPr wrap="none">
            <a:spAutoFit/>
          </a:bodyPr>
          <a:lstStyle/>
          <a:p>
            <a:pPr algn="ctr">
              <a:defRPr/>
            </a:pPr>
            <a:r>
              <a:rPr lang="ru-RU" sz="3600" dirty="0">
                <a:solidFill>
                  <a:schemeClr val="bg1"/>
                </a:solidFill>
                <a:latin typeface="+mn-lt"/>
              </a:rPr>
              <a:t>Основы мировых религиозных культур </a:t>
            </a:r>
          </a:p>
          <a:p>
            <a:pPr algn="ctr">
              <a:defRPr/>
            </a:pPr>
            <a:r>
              <a:rPr lang="ru-RU" sz="3600" dirty="0">
                <a:solidFill>
                  <a:schemeClr val="bg1"/>
                </a:solidFill>
                <a:latin typeface="+mn-lt"/>
              </a:rPr>
              <a:t>и светской этики (ОРКСЭ)</a:t>
            </a:r>
            <a:endParaRPr lang="en-US" sz="3600" dirty="0">
              <a:solidFill>
                <a:schemeClr val="bg1"/>
              </a:solidFill>
              <a:latin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4211">
                                            <p:txEl>
                                              <p:pRg st="1" end="1"/>
                                            </p:txEl>
                                          </p:spTgt>
                                        </p:tgtEl>
                                        <p:attrNameLst>
                                          <p:attrName>style.visibility</p:attrName>
                                        </p:attrNameLst>
                                      </p:cBhvr>
                                      <p:to>
                                        <p:strVal val="visible"/>
                                      </p:to>
                                    </p:set>
                                    <p:animEffect transition="in" filter="fade">
                                      <p:cBhvr>
                                        <p:cTn id="7" dur="2000"/>
                                        <p:tgtEl>
                                          <p:spTgt spid="94211">
                                            <p:txEl>
                                              <p:pRg st="1" end="1"/>
                                            </p:txEl>
                                          </p:spTgt>
                                        </p:tgtEl>
                                      </p:cBhvr>
                                    </p:animEffect>
                                  </p:childTnLst>
                                </p:cTn>
                              </p:par>
                            </p:childTnLst>
                          </p:cTn>
                        </p:par>
                        <p:par>
                          <p:cTn id="8" fill="hold" nodeType="with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94211">
                                            <p:txEl>
                                              <p:pRg st="2" end="2"/>
                                            </p:txEl>
                                          </p:spTgt>
                                        </p:tgtEl>
                                        <p:attrNameLst>
                                          <p:attrName>style.visibility</p:attrName>
                                        </p:attrNameLst>
                                      </p:cBhvr>
                                      <p:to>
                                        <p:strVal val="visible"/>
                                      </p:to>
                                    </p:set>
                                    <p:animEffect transition="in" filter="fade">
                                      <p:cBhvr>
                                        <p:cTn id="11" dur="1000"/>
                                        <p:tgtEl>
                                          <p:spTgt spid="94211">
                                            <p:txEl>
                                              <p:pRg st="2" end="2"/>
                                            </p:txEl>
                                          </p:spTgt>
                                        </p:tgtEl>
                                      </p:cBhvr>
                                    </p:animEffect>
                                  </p:childTnLst>
                                </p:cTn>
                              </p:par>
                            </p:childTnLst>
                          </p:cTn>
                        </p:par>
                        <p:par>
                          <p:cTn id="12" fill="hold" nodeType="withGroup">
                            <p:stCondLst>
                              <p:cond delay="3000"/>
                            </p:stCondLst>
                            <p:childTnLst>
                              <p:par>
                                <p:cTn id="13" presetID="10" presetClass="entr" presetSubtype="0" fill="hold" nodeType="afterEffect">
                                  <p:stCondLst>
                                    <p:cond delay="0"/>
                                  </p:stCondLst>
                                  <p:iterate type="lt">
                                    <p:tmPct val="0"/>
                                  </p:iterate>
                                  <p:childTnLst>
                                    <p:set>
                                      <p:cBhvr>
                                        <p:cTn id="14" dur="1" fill="hold">
                                          <p:stCondLst>
                                            <p:cond delay="0"/>
                                          </p:stCondLst>
                                        </p:cTn>
                                        <p:tgtEl>
                                          <p:spTgt spid="94211">
                                            <p:txEl>
                                              <p:pRg st="3" end="3"/>
                                            </p:txEl>
                                          </p:spTgt>
                                        </p:tgtEl>
                                        <p:attrNameLst>
                                          <p:attrName>style.visibility</p:attrName>
                                        </p:attrNameLst>
                                      </p:cBhvr>
                                      <p:to>
                                        <p:strVal val="visible"/>
                                      </p:to>
                                    </p:set>
                                    <p:animEffect transition="in" filter="fade">
                                      <p:cBhvr>
                                        <p:cTn id="15" dur="1000"/>
                                        <p:tgtEl>
                                          <p:spTgt spid="94211">
                                            <p:txEl>
                                              <p:pRg st="3" end="3"/>
                                            </p:txEl>
                                          </p:spTgt>
                                        </p:tgtEl>
                                      </p:cBhvr>
                                    </p:animEffect>
                                  </p:childTnLst>
                                </p:cTn>
                              </p:par>
                            </p:childTnLst>
                          </p:cTn>
                        </p:par>
                        <p:par>
                          <p:cTn id="16" fill="hold" nodeType="with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94211">
                                            <p:txEl>
                                              <p:pRg st="4" end="4"/>
                                            </p:txEl>
                                          </p:spTgt>
                                        </p:tgtEl>
                                        <p:attrNameLst>
                                          <p:attrName>style.visibility</p:attrName>
                                        </p:attrNameLst>
                                      </p:cBhvr>
                                      <p:to>
                                        <p:strVal val="visible"/>
                                      </p:to>
                                    </p:set>
                                    <p:animEffect transition="in" filter="fade">
                                      <p:cBhvr>
                                        <p:cTn id="19" dur="1000"/>
                                        <p:tgtEl>
                                          <p:spTgt spid="94211">
                                            <p:txEl>
                                              <p:pRg st="4" end="4"/>
                                            </p:txEl>
                                          </p:spTgt>
                                        </p:tgtEl>
                                      </p:cBhvr>
                                    </p:animEffect>
                                  </p:childTnLst>
                                </p:cTn>
                              </p:par>
                            </p:childTnLst>
                          </p:cTn>
                        </p:par>
                        <p:par>
                          <p:cTn id="20" fill="hold" nodeType="withGroup">
                            <p:stCondLst>
                              <p:cond delay="5000"/>
                            </p:stCondLst>
                            <p:childTnLst>
                              <p:par>
                                <p:cTn id="21" presetID="10" presetClass="entr" presetSubtype="0" fill="hold" nodeType="afterEffect">
                                  <p:stCondLst>
                                    <p:cond delay="0"/>
                                  </p:stCondLst>
                                  <p:childTnLst>
                                    <p:set>
                                      <p:cBhvr>
                                        <p:cTn id="22" dur="1" fill="hold">
                                          <p:stCondLst>
                                            <p:cond delay="0"/>
                                          </p:stCondLst>
                                        </p:cTn>
                                        <p:tgtEl>
                                          <p:spTgt spid="94211">
                                            <p:txEl>
                                              <p:pRg st="5" end="5"/>
                                            </p:txEl>
                                          </p:spTgt>
                                        </p:tgtEl>
                                        <p:attrNameLst>
                                          <p:attrName>style.visibility</p:attrName>
                                        </p:attrNameLst>
                                      </p:cBhvr>
                                      <p:to>
                                        <p:strVal val="visible"/>
                                      </p:to>
                                    </p:set>
                                    <p:animEffect transition="in" filter="fade">
                                      <p:cBhvr>
                                        <p:cTn id="23" dur="1000"/>
                                        <p:tgtEl>
                                          <p:spTgt spid="94211">
                                            <p:txEl>
                                              <p:pRg st="5" end="5"/>
                                            </p:txEl>
                                          </p:spTgt>
                                        </p:tgtEl>
                                      </p:cBhvr>
                                    </p:animEffect>
                                  </p:childTnLst>
                                </p:cTn>
                              </p:par>
                            </p:childTnLst>
                          </p:cTn>
                        </p:par>
                        <p:par>
                          <p:cTn id="24" fill="hold" nodeType="withGroup">
                            <p:stCondLst>
                              <p:cond delay="6000"/>
                            </p:stCondLst>
                            <p:childTnLst>
                              <p:par>
                                <p:cTn id="25" presetID="10" presetClass="entr" presetSubtype="0" fill="hold" nodeType="afterEffect">
                                  <p:stCondLst>
                                    <p:cond delay="0"/>
                                  </p:stCondLst>
                                  <p:childTnLst>
                                    <p:set>
                                      <p:cBhvr>
                                        <p:cTn id="26" dur="1" fill="hold">
                                          <p:stCondLst>
                                            <p:cond delay="0"/>
                                          </p:stCondLst>
                                        </p:cTn>
                                        <p:tgtEl>
                                          <p:spTgt spid="94211">
                                            <p:txEl>
                                              <p:pRg st="6" end="6"/>
                                            </p:txEl>
                                          </p:spTgt>
                                        </p:tgtEl>
                                        <p:attrNameLst>
                                          <p:attrName>style.visibility</p:attrName>
                                        </p:attrNameLst>
                                      </p:cBhvr>
                                      <p:to>
                                        <p:strVal val="visible"/>
                                      </p:to>
                                    </p:set>
                                    <p:animEffect transition="in" filter="fade">
                                      <p:cBhvr>
                                        <p:cTn id="27" dur="1000"/>
                                        <p:tgtEl>
                                          <p:spTgt spid="942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0" y="5097378"/>
            <a:ext cx="9144000" cy="707886"/>
          </a:xfrm>
          <a:prstGeom prst="rect">
            <a:avLst/>
          </a:prstGeom>
          <a:noFill/>
          <a:ln w="9525">
            <a:noFill/>
            <a:miter lim="800000"/>
            <a:headEnd/>
            <a:tailEnd/>
          </a:ln>
        </p:spPr>
        <p:txBody>
          <a:bodyPr anchor="ctr">
            <a:spAutoFit/>
          </a:bodyPr>
          <a:lstStyle/>
          <a:p>
            <a:pPr algn="ctr" eaLnBrk="1" hangingPunct="1"/>
            <a:r>
              <a:rPr lang="en-US" altLang="en-US" sz="2800" b="1" dirty="0">
                <a:solidFill>
                  <a:srgbClr val="00B0F0"/>
                </a:solidFill>
                <a:latin typeface="Arial" pitchFamily="34" charset="0"/>
              </a:rPr>
              <a:t>https://</a:t>
            </a:r>
            <a:r>
              <a:rPr lang="en-US" altLang="en-US" sz="4000" b="1" dirty="0">
                <a:solidFill>
                  <a:srgbClr val="00B0F0"/>
                </a:solidFill>
                <a:latin typeface="Arial" pitchFamily="34" charset="0"/>
              </a:rPr>
              <a:t>yadi.sk/i/7JMYllMP3TeCzA</a:t>
            </a:r>
            <a:r>
              <a:rPr lang="ru-RU" altLang="en-US" sz="4000" b="1" dirty="0">
                <a:solidFill>
                  <a:srgbClr val="00B0F0"/>
                </a:solidFill>
                <a:latin typeface="Arial" pitchFamily="34" charset="0"/>
              </a:rPr>
              <a:t> </a:t>
            </a:r>
            <a:endParaRPr lang="ru-RU" altLang="en-US" sz="4000" b="1" i="1" dirty="0">
              <a:solidFill>
                <a:srgbClr val="00B0F0"/>
              </a:solidFill>
              <a:latin typeface="Arial" pitchFamily="34" charset="0"/>
            </a:endParaRPr>
          </a:p>
        </p:txBody>
      </p:sp>
      <p:sp>
        <p:nvSpPr>
          <p:cNvPr id="19" name="Text Box 5"/>
          <p:cNvSpPr txBox="1">
            <a:spLocks noChangeArrowheads="1"/>
          </p:cNvSpPr>
          <p:nvPr/>
        </p:nvSpPr>
        <p:spPr bwMode="auto">
          <a:xfrm>
            <a:off x="250825" y="1916832"/>
            <a:ext cx="8642350" cy="3046988"/>
          </a:xfrm>
          <a:prstGeom prst="rect">
            <a:avLst/>
          </a:prstGeom>
          <a:noFill/>
          <a:ln w="9525">
            <a:noFill/>
            <a:miter lim="800000"/>
            <a:headEnd/>
            <a:tailEnd/>
          </a:ln>
        </p:spPr>
        <p:txBody>
          <a:bodyPr>
            <a:spAutoFit/>
          </a:bodyPr>
          <a:lstStyle/>
          <a:p>
            <a:pPr algn="ctr"/>
            <a:r>
              <a:rPr lang="ru-RU" altLang="en-US" sz="3200" b="1" dirty="0">
                <a:solidFill>
                  <a:schemeClr val="bg1"/>
                </a:solidFill>
                <a:latin typeface="Arial" pitchFamily="34" charset="0"/>
              </a:rPr>
              <a:t>Статья «Разумное, научно-историческое основание христианской веры и христанских духовно-нравственных ценностей в современном обществе и системе образования»</a:t>
            </a:r>
          </a:p>
          <a:p>
            <a:pPr algn="ctr"/>
            <a:r>
              <a:rPr lang="ru-RU" altLang="en-US" sz="3200" b="1" dirty="0">
                <a:solidFill>
                  <a:schemeClr val="bg1"/>
                </a:solidFill>
                <a:latin typeface="Arial" pitchFamily="34" charset="0"/>
              </a:rPr>
              <a:t>Воскресенский О.В.</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0" y="5858108"/>
            <a:ext cx="9144000" cy="523220"/>
          </a:xfrm>
          <a:prstGeom prst="rect">
            <a:avLst/>
          </a:prstGeom>
          <a:noFill/>
          <a:ln w="9525">
            <a:noFill/>
            <a:miter lim="800000"/>
            <a:headEnd/>
            <a:tailEnd/>
          </a:ln>
        </p:spPr>
        <p:txBody>
          <a:bodyPr anchor="ctr">
            <a:spAutoFit/>
          </a:bodyPr>
          <a:lstStyle/>
          <a:p>
            <a:pPr algn="ctr" eaLnBrk="1" hangingPunct="1"/>
            <a:r>
              <a:rPr lang="en-US" altLang="en-US" sz="2800" b="1" dirty="0">
                <a:solidFill>
                  <a:srgbClr val="00B0F0"/>
                </a:solidFill>
                <a:latin typeface="Arial" pitchFamily="34" charset="0"/>
                <a:hlinkClick r:id="rId3"/>
              </a:rPr>
              <a:t>http://</a:t>
            </a:r>
            <a:r>
              <a:rPr lang="ru-RU" altLang="en-US" sz="2800" b="1" dirty="0">
                <a:solidFill>
                  <a:srgbClr val="00B0F0"/>
                </a:solidFill>
                <a:latin typeface="Arial" pitchFamily="34" charset="0"/>
                <a:hlinkClick r:id="rId3"/>
              </a:rPr>
              <a:t>пасхальная-</a:t>
            </a:r>
            <a:r>
              <a:rPr lang="ru-RU" altLang="en-US" sz="2800" b="1" dirty="0" err="1">
                <a:solidFill>
                  <a:srgbClr val="00B0F0"/>
                </a:solidFill>
                <a:latin typeface="Arial" pitchFamily="34" charset="0"/>
                <a:hlinkClick r:id="rId3"/>
              </a:rPr>
              <a:t>весть.рф</a:t>
            </a:r>
            <a:r>
              <a:rPr lang="ru-RU" altLang="en-US" sz="2800" b="1" dirty="0">
                <a:solidFill>
                  <a:srgbClr val="00B0F0"/>
                </a:solidFill>
                <a:latin typeface="Arial" pitchFamily="34" charset="0"/>
              </a:rPr>
              <a:t> </a:t>
            </a:r>
            <a:endParaRPr lang="ru-RU" altLang="en-US" sz="4000" b="1" i="1" dirty="0">
              <a:solidFill>
                <a:srgbClr val="00B0F0"/>
              </a:solidFill>
              <a:latin typeface="Arial" pitchFamily="34" charset="0"/>
            </a:endParaRPr>
          </a:p>
        </p:txBody>
      </p:sp>
      <p:pic>
        <p:nvPicPr>
          <p:cNvPr id="3" name="Picture 2" descr="A close up of a piece of paper&#10;&#10;Description automatically generated">
            <a:extLst>
              <a:ext uri="{FF2B5EF4-FFF2-40B4-BE49-F238E27FC236}">
                <a16:creationId xmlns:a16="http://schemas.microsoft.com/office/drawing/2014/main" xmlns="" id="{A0066FBC-3551-47EF-BF99-E4DD47655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154" y="159127"/>
            <a:ext cx="4525094" cy="5430113"/>
          </a:xfrm>
          <a:prstGeom prst="rect">
            <a:avLst/>
          </a:prstGeom>
        </p:spPr>
      </p:pic>
    </p:spTree>
    <p:extLst>
      <p:ext uri="{BB962C8B-B14F-4D97-AF65-F5344CB8AC3E}">
        <p14:creationId xmlns:p14="http://schemas.microsoft.com/office/powerpoint/2010/main" val="319499897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2951163"/>
            <a:ext cx="9144000" cy="3141662"/>
          </a:xfrm>
          <a:prstGeom prst="rect">
            <a:avLst/>
          </a:prstGeom>
          <a:noFill/>
          <a:ln w="9525">
            <a:noFill/>
            <a:miter lim="800000"/>
            <a:headEnd/>
            <a:tailEnd/>
          </a:ln>
        </p:spPr>
        <p:txBody>
          <a:bodyPr anchor="ctr">
            <a:spAutoFit/>
          </a:bodyPr>
          <a:lstStyle/>
          <a:p>
            <a:pPr algn="ctr" eaLnBrk="1" hangingPunct="1"/>
            <a:r>
              <a:rPr lang="ru-RU" altLang="en-US" sz="2800" b="1" dirty="0">
                <a:solidFill>
                  <a:schemeClr val="bg1"/>
                </a:solidFill>
                <a:latin typeface="Arial" pitchFamily="34" charset="0"/>
              </a:rPr>
              <a:t>ВЕДУЩИЙ </a:t>
            </a:r>
            <a:r>
              <a:rPr lang="en-US" altLang="en-US" sz="2800" b="1" dirty="0">
                <a:solidFill>
                  <a:schemeClr val="bg1"/>
                </a:solidFill>
                <a:latin typeface="Arial" pitchFamily="34" charset="0"/>
              </a:rPr>
              <a:t>: </a:t>
            </a:r>
            <a:endParaRPr lang="ru-RU" altLang="en-US" sz="2800" b="1" dirty="0">
              <a:solidFill>
                <a:schemeClr val="bg1"/>
              </a:solidFill>
              <a:latin typeface="Arial" pitchFamily="34" charset="0"/>
            </a:endParaRPr>
          </a:p>
          <a:p>
            <a:pPr algn="ctr" eaLnBrk="1" hangingPunct="1"/>
            <a:r>
              <a:rPr lang="ru-RU" altLang="en-US" sz="2800" dirty="0">
                <a:solidFill>
                  <a:srgbClr val="FFD60E"/>
                </a:solidFill>
                <a:latin typeface="Arial" pitchFamily="34" charset="0"/>
              </a:rPr>
              <a:t> филолог, магистр богословия, </a:t>
            </a:r>
          </a:p>
          <a:p>
            <a:pPr algn="ctr" eaLnBrk="1" hangingPunct="1"/>
            <a:r>
              <a:rPr lang="ru-RU" altLang="en-US" sz="2800" dirty="0">
                <a:solidFill>
                  <a:srgbClr val="FFD60E"/>
                </a:solidFill>
                <a:latin typeface="Arial" pitchFamily="34" charset="0"/>
              </a:rPr>
              <a:t> кандидат педагогических наук,</a:t>
            </a:r>
          </a:p>
          <a:p>
            <a:pPr algn="ctr" eaLnBrk="1" hangingPunct="1"/>
            <a:r>
              <a:rPr lang="ru-RU" altLang="en-US" sz="2800" dirty="0">
                <a:solidFill>
                  <a:srgbClr val="FFD60E"/>
                </a:solidFill>
                <a:latin typeface="Arial" pitchFamily="34" charset="0"/>
              </a:rPr>
              <a:t>соавтор учебников </a:t>
            </a:r>
          </a:p>
          <a:p>
            <a:pPr algn="ctr" eaLnBrk="1" hangingPunct="1"/>
            <a:r>
              <a:rPr lang="ru-RU" altLang="en-US" sz="2800" dirty="0">
                <a:solidFill>
                  <a:srgbClr val="FFD60E"/>
                </a:solidFill>
                <a:latin typeface="Arial" pitchFamily="34" charset="0"/>
              </a:rPr>
              <a:t>«Основы православной культуры» и </a:t>
            </a:r>
          </a:p>
          <a:p>
            <a:pPr algn="ctr" eaLnBrk="1" hangingPunct="1"/>
            <a:r>
              <a:rPr lang="ru-RU" altLang="en-US" sz="2800" dirty="0">
                <a:solidFill>
                  <a:srgbClr val="FFD60E"/>
                </a:solidFill>
                <a:latin typeface="Arial" pitchFamily="34" charset="0"/>
              </a:rPr>
              <a:t>«Основы мировых религиозных культур»</a:t>
            </a:r>
          </a:p>
          <a:p>
            <a:pPr algn="ctr" eaLnBrk="1" hangingPunct="1"/>
            <a:r>
              <a:rPr lang="ru-RU" altLang="en-US" sz="3200" b="1" i="1" dirty="0">
                <a:solidFill>
                  <a:schemeClr val="bg1"/>
                </a:solidFill>
                <a:latin typeface="Arial" pitchFamily="34" charset="0"/>
              </a:rPr>
              <a:t>Олег Владиславович Воскресенский</a:t>
            </a:r>
          </a:p>
        </p:txBody>
      </p:sp>
      <p:sp>
        <p:nvSpPr>
          <p:cNvPr id="16388" name="Text Box 5"/>
          <p:cNvSpPr txBox="1">
            <a:spLocks noChangeArrowheads="1"/>
          </p:cNvSpPr>
          <p:nvPr/>
        </p:nvSpPr>
        <p:spPr bwMode="auto">
          <a:xfrm>
            <a:off x="250825" y="1557338"/>
            <a:ext cx="8642350" cy="1066800"/>
          </a:xfrm>
          <a:prstGeom prst="rect">
            <a:avLst/>
          </a:prstGeom>
          <a:noFill/>
          <a:ln w="9525">
            <a:noFill/>
            <a:miter lim="800000"/>
            <a:headEnd/>
            <a:tailEnd/>
          </a:ln>
        </p:spPr>
        <p:txBody>
          <a:bodyPr>
            <a:spAutoFit/>
          </a:bodyPr>
          <a:lstStyle/>
          <a:p>
            <a:pPr algn="ctr"/>
            <a:r>
              <a:rPr lang="ru-RU" altLang="en-US" sz="3200" b="1">
                <a:solidFill>
                  <a:schemeClr val="bg1"/>
                </a:solidFill>
                <a:latin typeface="Arial" pitchFamily="34" charset="0"/>
              </a:rPr>
              <a:t>Тема: </a:t>
            </a:r>
            <a:r>
              <a:rPr lang="ru-RU" altLang="en-US" sz="3200" b="1" i="1">
                <a:solidFill>
                  <a:schemeClr val="bg1"/>
                </a:solidFill>
                <a:latin typeface="Arial" pitchFamily="34" charset="0"/>
              </a:rPr>
              <a:t>Разумное, научно-историческое основание христианской веры</a:t>
            </a:r>
            <a:endParaRPr lang="en-US" altLang="en-US" sz="3200" b="1" i="1">
              <a:solidFill>
                <a:schemeClr val="bg1"/>
              </a:solidFill>
              <a:latin typeface="Arial"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6513" y="3392597"/>
            <a:ext cx="9144001" cy="4278094"/>
          </a:xfrm>
          <a:prstGeom prst="rect">
            <a:avLst/>
          </a:prstGeom>
          <a:noFill/>
          <a:ln w="9525">
            <a:noFill/>
            <a:miter lim="800000"/>
            <a:headEnd/>
            <a:tailEnd/>
          </a:ln>
        </p:spPr>
        <p:txBody>
          <a:bodyPr anchor="ctr">
            <a:spAutoFit/>
          </a:bodyPr>
          <a:lstStyle/>
          <a:p>
            <a:pPr algn="ctr" eaLnBrk="1" hangingPunct="1"/>
            <a:r>
              <a:rPr lang="ru-RU" altLang="en-US" sz="3200" b="1" dirty="0">
                <a:solidFill>
                  <a:schemeClr val="bg1"/>
                </a:solidFill>
                <a:latin typeface="Arial" pitchFamily="34" charset="0"/>
              </a:rPr>
              <a:t>Аудио и видео: </a:t>
            </a:r>
            <a:r>
              <a:rPr lang="en-US" altLang="en-US" sz="3200" b="1" dirty="0" err="1">
                <a:solidFill>
                  <a:srgbClr val="FFD60E"/>
                </a:solidFill>
                <a:latin typeface="Arial" pitchFamily="34" charset="0"/>
              </a:rPr>
              <a:t>www.faithsearch.org/rus</a:t>
            </a:r>
            <a:endParaRPr lang="ru-RU" altLang="en-US" sz="3200" b="1" dirty="0">
              <a:solidFill>
                <a:srgbClr val="FFD60E"/>
              </a:solidFill>
              <a:latin typeface="Arial" pitchFamily="34" charset="0"/>
            </a:endParaRPr>
          </a:p>
          <a:p>
            <a:pPr algn="ctr" eaLnBrk="1" hangingPunct="1"/>
            <a:endParaRPr lang="en-US" altLang="en-US" b="1" dirty="0">
              <a:solidFill>
                <a:srgbClr val="FFD60E"/>
              </a:solidFill>
              <a:latin typeface="Arial" pitchFamily="34" charset="0"/>
            </a:endParaRPr>
          </a:p>
          <a:p>
            <a:pPr algn="ctr" eaLnBrk="1" hangingPunct="1"/>
            <a:r>
              <a:rPr lang="ru-RU" altLang="en-US" sz="3200" b="1" dirty="0">
                <a:solidFill>
                  <a:schemeClr val="bg1"/>
                </a:solidFill>
                <a:latin typeface="Arial" pitchFamily="34" charset="0"/>
              </a:rPr>
              <a:t>Презентация: </a:t>
            </a:r>
            <a:r>
              <a:rPr lang="en-US" altLang="en-US" sz="3000" b="1" dirty="0">
                <a:solidFill>
                  <a:srgbClr val="FFD60E"/>
                </a:solidFill>
                <a:latin typeface="Arial" pitchFamily="34" charset="0"/>
              </a:rPr>
              <a:t>faithsearchcenter.com</a:t>
            </a:r>
            <a:r>
              <a:rPr lang="en-US" altLang="en-US" sz="3200" b="1" dirty="0">
                <a:solidFill>
                  <a:srgbClr val="FFD60E"/>
                </a:solidFill>
                <a:latin typeface="Arial" pitchFamily="34" charset="0"/>
              </a:rPr>
              <a:t> </a:t>
            </a:r>
          </a:p>
          <a:p>
            <a:pPr algn="ctr" eaLnBrk="1" hangingPunct="1"/>
            <a:r>
              <a:rPr lang="ru-RU" altLang="en-US" sz="3200" b="1" dirty="0">
                <a:solidFill>
                  <a:schemeClr val="bg1"/>
                </a:solidFill>
                <a:latin typeface="Arial" pitchFamily="34" charset="0"/>
              </a:rPr>
              <a:t>Логин</a:t>
            </a:r>
            <a:r>
              <a:rPr lang="en-US" altLang="en-US" sz="3200" b="1" dirty="0">
                <a:solidFill>
                  <a:schemeClr val="bg1"/>
                </a:solidFill>
                <a:latin typeface="Arial" pitchFamily="34" charset="0"/>
              </a:rPr>
              <a:t>: </a:t>
            </a:r>
            <a:r>
              <a:rPr lang="en-US" altLang="en-US" sz="3200" b="1" dirty="0">
                <a:solidFill>
                  <a:srgbClr val="FFD60E"/>
                </a:solidFill>
                <a:latin typeface="Arial" pitchFamily="34" charset="0"/>
              </a:rPr>
              <a:t>seminar</a:t>
            </a:r>
            <a:r>
              <a:rPr lang="en-US" altLang="en-US" sz="3200" b="1" dirty="0">
                <a:solidFill>
                  <a:schemeClr val="bg1"/>
                </a:solidFill>
                <a:latin typeface="Arial" pitchFamily="34" charset="0"/>
              </a:rPr>
              <a:t> </a:t>
            </a:r>
            <a:r>
              <a:rPr lang="ru-RU" altLang="en-US" sz="3200" b="1" dirty="0">
                <a:solidFill>
                  <a:schemeClr val="bg1"/>
                </a:solidFill>
                <a:latin typeface="Arial" pitchFamily="34" charset="0"/>
              </a:rPr>
              <a:t>Пароль:</a:t>
            </a:r>
            <a:r>
              <a:rPr lang="en-US" altLang="en-US" sz="3200" b="1" dirty="0">
                <a:solidFill>
                  <a:schemeClr val="bg1"/>
                </a:solidFill>
                <a:latin typeface="Arial" pitchFamily="34" charset="0"/>
              </a:rPr>
              <a:t> </a:t>
            </a:r>
            <a:r>
              <a:rPr lang="en-US" altLang="en-US" sz="3200" b="1" dirty="0">
                <a:solidFill>
                  <a:srgbClr val="FFD60E"/>
                </a:solidFill>
                <a:latin typeface="Arial" pitchFamily="34" charset="0"/>
              </a:rPr>
              <a:t>2-0</a:t>
            </a:r>
            <a:endParaRPr lang="ru-RU" altLang="en-US" sz="3200" b="1" dirty="0">
              <a:solidFill>
                <a:srgbClr val="FFD60E"/>
              </a:solidFill>
              <a:latin typeface="Arial" pitchFamily="34" charset="0"/>
            </a:endParaRPr>
          </a:p>
          <a:p>
            <a:pPr algn="ctr" eaLnBrk="1" hangingPunct="1"/>
            <a:endParaRPr lang="ru-RU" altLang="en-US" b="1" dirty="0">
              <a:solidFill>
                <a:schemeClr val="bg1"/>
              </a:solidFill>
              <a:latin typeface="Arial" pitchFamily="34" charset="0"/>
            </a:endParaRPr>
          </a:p>
          <a:p>
            <a:pPr algn="ctr" eaLnBrk="1" hangingPunct="1"/>
            <a:r>
              <a:rPr lang="ru-RU" altLang="en-US" sz="3200" b="1" dirty="0">
                <a:solidFill>
                  <a:schemeClr val="bg1"/>
                </a:solidFill>
                <a:latin typeface="Arial" pitchFamily="34" charset="0"/>
              </a:rPr>
              <a:t>Почта</a:t>
            </a:r>
            <a:r>
              <a:rPr lang="en-US" altLang="en-US" sz="3200" b="1" dirty="0">
                <a:solidFill>
                  <a:schemeClr val="bg1"/>
                </a:solidFill>
                <a:latin typeface="Arial" pitchFamily="34" charset="0"/>
              </a:rPr>
              <a:t>: </a:t>
            </a:r>
            <a:r>
              <a:rPr lang="ru-RU" altLang="en-US" sz="3200" b="1" dirty="0">
                <a:solidFill>
                  <a:srgbClr val="FFD60E"/>
                </a:solidFill>
                <a:latin typeface="Arial" pitchFamily="34" charset="0"/>
              </a:rPr>
              <a:t>ovoskresensky@yandex.ru</a:t>
            </a:r>
            <a:r>
              <a:rPr lang="ru-RU" altLang="en-US" sz="3200" b="1" dirty="0">
                <a:solidFill>
                  <a:schemeClr val="bg1"/>
                </a:solidFill>
                <a:latin typeface="Arial" pitchFamily="34" charset="0"/>
              </a:rPr>
              <a:t> </a:t>
            </a:r>
            <a:endParaRPr lang="en-US" altLang="en-US" sz="3200" b="1" dirty="0">
              <a:solidFill>
                <a:schemeClr val="bg1"/>
              </a:solidFill>
              <a:latin typeface="Arial" pitchFamily="34" charset="0"/>
            </a:endParaRPr>
          </a:p>
          <a:p>
            <a:pPr algn="ctr" eaLnBrk="1" hangingPunct="1"/>
            <a:endParaRPr lang="en-US" altLang="en-US" sz="3200" b="1" dirty="0">
              <a:solidFill>
                <a:schemeClr val="bg1"/>
              </a:solidFill>
              <a:latin typeface="Arial" pitchFamily="34" charset="0"/>
            </a:endParaRPr>
          </a:p>
          <a:p>
            <a:pPr algn="ctr" eaLnBrk="1" hangingPunct="1"/>
            <a:endParaRPr lang="ru-RU" altLang="en-US" sz="3200" b="1" dirty="0">
              <a:solidFill>
                <a:schemeClr val="bg1"/>
              </a:solidFill>
              <a:latin typeface="Arial" pitchFamily="34" charset="0"/>
            </a:endParaRPr>
          </a:p>
          <a:p>
            <a:pPr algn="ctr" eaLnBrk="1" hangingPunct="1"/>
            <a:endParaRPr lang="ru-RU" altLang="en-US" sz="3200" b="1" dirty="0">
              <a:solidFill>
                <a:schemeClr val="bg1"/>
              </a:solidFill>
              <a:latin typeface="Arial" pitchFamily="34" charset="0"/>
            </a:endParaRPr>
          </a:p>
        </p:txBody>
      </p:sp>
      <p:sp>
        <p:nvSpPr>
          <p:cNvPr id="23556" name="Text Box 5"/>
          <p:cNvSpPr txBox="1">
            <a:spLocks noChangeArrowheads="1"/>
          </p:cNvSpPr>
          <p:nvPr/>
        </p:nvSpPr>
        <p:spPr bwMode="auto">
          <a:xfrm>
            <a:off x="0" y="873294"/>
            <a:ext cx="9144000" cy="2123658"/>
          </a:xfrm>
          <a:prstGeom prst="rect">
            <a:avLst/>
          </a:prstGeom>
          <a:noFill/>
          <a:ln w="9525">
            <a:noFill/>
            <a:miter lim="800000"/>
            <a:headEnd/>
            <a:tailEnd/>
          </a:ln>
        </p:spPr>
        <p:txBody>
          <a:bodyPr wrap="square">
            <a:spAutoFit/>
          </a:bodyPr>
          <a:lstStyle/>
          <a:p>
            <a:pPr algn="ctr"/>
            <a:r>
              <a:rPr lang="ru-RU" altLang="en-US" sz="4400" b="1" i="1" dirty="0">
                <a:solidFill>
                  <a:schemeClr val="bg1"/>
                </a:solidFill>
                <a:latin typeface="Arial" pitchFamily="34" charset="0"/>
              </a:rPr>
              <a:t>Разумное, </a:t>
            </a:r>
            <a:endParaRPr lang="en-US" altLang="en-US" sz="4400" b="1" i="1" dirty="0">
              <a:solidFill>
                <a:schemeClr val="bg1"/>
              </a:solidFill>
              <a:latin typeface="Arial" pitchFamily="34" charset="0"/>
            </a:endParaRPr>
          </a:p>
          <a:p>
            <a:pPr algn="ctr"/>
            <a:r>
              <a:rPr lang="ru-RU" altLang="en-US" sz="4400" b="1" i="1" dirty="0">
                <a:solidFill>
                  <a:schemeClr val="bg1"/>
                </a:solidFill>
                <a:latin typeface="Arial" pitchFamily="34" charset="0"/>
              </a:rPr>
              <a:t>научно-историческое основание христианской веры</a:t>
            </a:r>
            <a:endParaRPr lang="en-US" altLang="en-US" sz="4400" b="1" i="1" dirty="0">
              <a:solidFill>
                <a:schemeClr val="bg1"/>
              </a:solidFill>
              <a:latin typeface="Arial" pitchFamily="34" charset="0"/>
            </a:endParaRPr>
          </a:p>
        </p:txBody>
      </p:sp>
      <p:sp>
        <p:nvSpPr>
          <p:cNvPr id="23557" name="Line 6"/>
          <p:cNvSpPr>
            <a:spLocks noChangeShapeType="1"/>
          </p:cNvSpPr>
          <p:nvPr/>
        </p:nvSpPr>
        <p:spPr bwMode="auto">
          <a:xfrm flipV="1">
            <a:off x="395288" y="3212976"/>
            <a:ext cx="8353425" cy="0"/>
          </a:xfrm>
          <a:prstGeom prst="line">
            <a:avLst/>
          </a:prstGeom>
          <a:noFill/>
          <a:ln w="38100" cmpd="dbl">
            <a:solidFill>
              <a:schemeClr val="bg1"/>
            </a:solidFill>
            <a:round/>
            <a:headEnd/>
            <a:tailEnd/>
          </a:ln>
        </p:spPr>
        <p:txBody>
          <a:bodyPr/>
          <a:lstStyle/>
          <a:p>
            <a:endParaRPr 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900113" y="3105150"/>
            <a:ext cx="3849687" cy="1015663"/>
          </a:xfrm>
          <a:prstGeom prst="rect">
            <a:avLst/>
          </a:prstGeom>
          <a:noFill/>
          <a:ln w="9525">
            <a:noFill/>
            <a:miter lim="800000"/>
            <a:headEnd/>
            <a:tailEnd/>
          </a:ln>
        </p:spPr>
        <p:txBody>
          <a:bodyPr>
            <a:spAutoFit/>
          </a:bodyPr>
          <a:lstStyle/>
          <a:p>
            <a:pPr algn="ctr" eaLnBrk="1" hangingPunct="1"/>
            <a:r>
              <a:rPr lang="ru-RU" altLang="en-US" sz="3200" b="1" dirty="0">
                <a:solidFill>
                  <a:schemeClr val="bg1"/>
                </a:solidFill>
                <a:latin typeface="Arial" pitchFamily="34" charset="0"/>
              </a:rPr>
              <a:t>Уверение Фомы</a:t>
            </a:r>
          </a:p>
          <a:p>
            <a:pPr algn="ctr" eaLnBrk="1" hangingPunct="1"/>
            <a:r>
              <a:rPr lang="ru-RU" altLang="en-US" sz="2800" dirty="0">
                <a:solidFill>
                  <a:schemeClr val="bg1"/>
                </a:solidFill>
                <a:latin typeface="Arial" pitchFamily="34" charset="0"/>
              </a:rPr>
              <a:t>Дионисий , 1500 г.</a:t>
            </a:r>
          </a:p>
        </p:txBody>
      </p:sp>
      <p:sp>
        <p:nvSpPr>
          <p:cNvPr id="28676" name="Rectangle 2"/>
          <p:cNvSpPr>
            <a:spLocks noChangeArrowheads="1"/>
          </p:cNvSpPr>
          <p:nvPr/>
        </p:nvSpPr>
        <p:spPr bwMode="auto">
          <a:xfrm>
            <a:off x="1979613" y="620713"/>
            <a:ext cx="6950075" cy="1006475"/>
          </a:xfrm>
          <a:prstGeom prst="rect">
            <a:avLst/>
          </a:prstGeom>
          <a:noFill/>
          <a:ln w="9525">
            <a:noFill/>
            <a:miter lim="800000"/>
            <a:headEnd/>
            <a:tailEnd/>
          </a:ln>
        </p:spPr>
        <p:txBody>
          <a:bodyPr anchor="ctr">
            <a:spAutoFit/>
          </a:bodyPr>
          <a:lstStyle/>
          <a:p>
            <a:pPr algn="ctr" eaLnBrk="1" hangingPunct="1"/>
            <a:r>
              <a:rPr lang="ru-RU" altLang="en-US" sz="3000">
                <a:solidFill>
                  <a:srgbClr val="FFD60E"/>
                </a:solidFill>
                <a:latin typeface="Arial" pitchFamily="34" charset="0"/>
              </a:rPr>
              <a:t>Разумное, научно</a:t>
            </a:r>
            <a:r>
              <a:rPr lang="en-US" altLang="en-US" sz="3000">
                <a:solidFill>
                  <a:srgbClr val="FFD60E"/>
                </a:solidFill>
                <a:latin typeface="Arial" pitchFamily="34" charset="0"/>
              </a:rPr>
              <a:t>-</a:t>
            </a:r>
            <a:r>
              <a:rPr lang="ru-RU" altLang="en-US" sz="3000">
                <a:solidFill>
                  <a:srgbClr val="FFD60E"/>
                </a:solidFill>
                <a:latin typeface="Arial" pitchFamily="34" charset="0"/>
              </a:rPr>
              <a:t>историческое основание христианской веры</a:t>
            </a:r>
            <a:r>
              <a:rPr lang="en-US" altLang="en-US" sz="3000">
                <a:solidFill>
                  <a:srgbClr val="FFD60E"/>
                </a:solidFill>
                <a:latin typeface="Arial" pitchFamily="34" charset="0"/>
              </a:rPr>
              <a:t> </a:t>
            </a:r>
          </a:p>
        </p:txBody>
      </p:sp>
      <p:pic>
        <p:nvPicPr>
          <p:cNvPr id="5" name="Picture 3" descr="Thomas_icon - Wikipedia"/>
          <p:cNvPicPr>
            <a:picLocks noChangeAspect="1" noChangeArrowheads="1"/>
          </p:cNvPicPr>
          <p:nvPr/>
        </p:nvPicPr>
        <p:blipFill>
          <a:blip r:embed="rId3" cstate="print"/>
          <a:srcRect/>
          <a:stretch>
            <a:fillRect/>
          </a:stretch>
        </p:blipFill>
        <p:spPr bwMode="auto">
          <a:xfrm>
            <a:off x="5076056" y="1670432"/>
            <a:ext cx="3456384" cy="5142944"/>
          </a:xfrm>
          <a:prstGeom prst="rect">
            <a:avLst/>
          </a:prstGeom>
          <a:noFill/>
          <a:ln w="9525">
            <a:noFill/>
            <a:miter lim="800000"/>
            <a:headEnd/>
            <a:tailEnd/>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3634" name="Picture 2" descr="CARAVAGGIO_TheIncredulityOfThomas"/>
          <p:cNvPicPr>
            <a:picLocks noChangeAspect="1" noChangeArrowheads="1"/>
          </p:cNvPicPr>
          <p:nvPr/>
        </p:nvPicPr>
        <p:blipFill>
          <a:blip r:embed="rId3" cstate="print"/>
          <a:srcRect/>
          <a:stretch>
            <a:fillRect/>
          </a:stretch>
        </p:blipFill>
        <p:spPr bwMode="auto">
          <a:xfrm>
            <a:off x="1143000" y="1585913"/>
            <a:ext cx="6858000" cy="4967287"/>
          </a:xfrm>
          <a:prstGeom prst="rect">
            <a:avLst/>
          </a:prstGeom>
          <a:noFill/>
          <a:ln w="9525">
            <a:noFill/>
            <a:miter lim="800000"/>
            <a:headEnd/>
            <a:tailEnd/>
          </a:ln>
        </p:spPr>
      </p:pic>
      <p:sp>
        <p:nvSpPr>
          <p:cNvPr id="30723" name="Text Box 3"/>
          <p:cNvSpPr txBox="1">
            <a:spLocks noChangeArrowheads="1"/>
          </p:cNvSpPr>
          <p:nvPr/>
        </p:nvSpPr>
        <p:spPr bwMode="auto">
          <a:xfrm>
            <a:off x="1908175" y="657225"/>
            <a:ext cx="6172200" cy="731838"/>
          </a:xfrm>
          <a:prstGeom prst="rect">
            <a:avLst/>
          </a:prstGeom>
          <a:noFill/>
          <a:ln w="9525">
            <a:noFill/>
            <a:miter lim="800000"/>
            <a:headEnd/>
            <a:tailEnd/>
          </a:ln>
        </p:spPr>
        <p:txBody>
          <a:bodyPr>
            <a:spAutoFit/>
          </a:bodyPr>
          <a:lstStyle/>
          <a:p>
            <a:pPr algn="ctr" eaLnBrk="1" hangingPunct="1"/>
            <a:r>
              <a:rPr lang="ru-RU" altLang="en-US" b="1">
                <a:solidFill>
                  <a:schemeClr val="bg1"/>
                </a:solidFill>
                <a:latin typeface="Arial" pitchFamily="34" charset="0"/>
              </a:rPr>
              <a:t>Неверие апостола Фомы</a:t>
            </a:r>
          </a:p>
          <a:p>
            <a:pPr algn="ctr" eaLnBrk="1" hangingPunct="1"/>
            <a:r>
              <a:rPr lang="ru-RU" altLang="en-US" sz="1800">
                <a:solidFill>
                  <a:schemeClr val="bg1"/>
                </a:solidFill>
                <a:latin typeface="Arial" pitchFamily="34" charset="0"/>
              </a:rPr>
              <a:t>Микеланджело Меризи да Караваджо</a:t>
            </a:r>
            <a:r>
              <a:rPr lang="en-US" altLang="en-US" sz="1800">
                <a:solidFill>
                  <a:schemeClr val="bg1"/>
                </a:solidFill>
                <a:latin typeface="Arial" pitchFamily="34" charset="0"/>
              </a:rPr>
              <a:t> (</a:t>
            </a:r>
            <a:r>
              <a:rPr lang="ru-RU" altLang="en-US" sz="1800">
                <a:solidFill>
                  <a:schemeClr val="bg1"/>
                </a:solidFill>
                <a:latin typeface="Arial" pitchFamily="34" charset="0"/>
              </a:rPr>
              <a:t>ок. </a:t>
            </a:r>
            <a:r>
              <a:rPr lang="en-US" altLang="en-US" sz="1800">
                <a:solidFill>
                  <a:schemeClr val="bg1"/>
                </a:solidFill>
                <a:latin typeface="Arial" pitchFamily="34" charset="0"/>
              </a:rPr>
              <a:t>1601)</a:t>
            </a:r>
          </a:p>
        </p:txBody>
      </p:sp>
      <p:pic>
        <p:nvPicPr>
          <p:cNvPr id="1093636" name="Picture 4" descr="Caravaggio_detail2"/>
          <p:cNvPicPr>
            <a:picLocks noChangeAspect="1" noChangeArrowheads="1"/>
          </p:cNvPicPr>
          <p:nvPr/>
        </p:nvPicPr>
        <p:blipFill>
          <a:blip r:embed="rId4" cstate="print"/>
          <a:srcRect/>
          <a:stretch>
            <a:fillRect/>
          </a:stretch>
        </p:blipFill>
        <p:spPr bwMode="auto">
          <a:xfrm>
            <a:off x="842424" y="1484313"/>
            <a:ext cx="7156990" cy="518504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93636"/>
                                        </p:tgtEl>
                                        <p:attrNameLst>
                                          <p:attrName>style.visibility</p:attrName>
                                        </p:attrNameLst>
                                      </p:cBhvr>
                                      <p:to>
                                        <p:strVal val="visible"/>
                                      </p:to>
                                    </p:set>
                                    <p:anim calcmode="lin" valueType="num">
                                      <p:cBhvr>
                                        <p:cTn id="7" dur="500" fill="hold"/>
                                        <p:tgtEl>
                                          <p:spTgt spid="1093636"/>
                                        </p:tgtEl>
                                        <p:attrNameLst>
                                          <p:attrName>ppt_w</p:attrName>
                                        </p:attrNameLst>
                                      </p:cBhvr>
                                      <p:tavLst>
                                        <p:tav tm="0">
                                          <p:val>
                                            <p:fltVal val="0"/>
                                          </p:val>
                                        </p:tav>
                                        <p:tav tm="100000">
                                          <p:val>
                                            <p:strVal val="#ppt_w"/>
                                          </p:val>
                                        </p:tav>
                                      </p:tavLst>
                                    </p:anim>
                                    <p:anim calcmode="lin" valueType="num">
                                      <p:cBhvr>
                                        <p:cTn id="8" dur="500" fill="hold"/>
                                        <p:tgtEl>
                                          <p:spTgt spid="1093636"/>
                                        </p:tgtEl>
                                        <p:attrNameLst>
                                          <p:attrName>ppt_h</p:attrName>
                                        </p:attrNameLst>
                                      </p:cBhvr>
                                      <p:tavLst>
                                        <p:tav tm="0">
                                          <p:val>
                                            <p:fltVal val="0"/>
                                          </p:val>
                                        </p:tav>
                                        <p:tav tm="100000">
                                          <p:val>
                                            <p:strVal val="#ppt_h"/>
                                          </p:val>
                                        </p:tav>
                                      </p:tavLst>
                                    </p:anim>
                                    <p:anim calcmode="lin" valueType="num">
                                      <p:cBhvr>
                                        <p:cTn id="9" dur="500" fill="hold"/>
                                        <p:tgtEl>
                                          <p:spTgt spid="1093636"/>
                                        </p:tgtEl>
                                        <p:attrNameLst>
                                          <p:attrName>ppt_x</p:attrName>
                                        </p:attrNameLst>
                                      </p:cBhvr>
                                      <p:tavLst>
                                        <p:tav tm="0">
                                          <p:val>
                                            <p:fltVal val="0.5"/>
                                          </p:val>
                                        </p:tav>
                                        <p:tav tm="100000">
                                          <p:val>
                                            <p:strVal val="#ppt_x"/>
                                          </p:val>
                                        </p:tav>
                                      </p:tavLst>
                                    </p:anim>
                                    <p:anim calcmode="lin" valueType="num">
                                      <p:cBhvr>
                                        <p:cTn id="10" dur="500" fill="hold"/>
                                        <p:tgtEl>
                                          <p:spTgt spid="1093636"/>
                                        </p:tgtEl>
                                        <p:attrNameLst>
                                          <p:attrName>ppt_y</p:attrName>
                                        </p:attrNameLst>
                                      </p:cBhvr>
                                      <p:tavLst>
                                        <p:tav tm="0">
                                          <p:val>
                                            <p:fltVal val="0.5"/>
                                          </p:val>
                                        </p:tav>
                                        <p:tav tm="100000">
                                          <p:val>
                                            <p:strVal val="#ppt_y"/>
                                          </p:val>
                                        </p:tav>
                                      </p:tavLst>
                                    </p:anim>
                                  </p:childTnLst>
                                </p:cTn>
                              </p:par>
                              <p:par>
                                <p:cTn id="11" presetID="50" presetClass="exit" presetSubtype="0" accel="100000" fill="hold" nodeType="withEffect">
                                  <p:stCondLst>
                                    <p:cond delay="0"/>
                                  </p:stCondLst>
                                  <p:childTnLst>
                                    <p:anim calcmode="lin" valueType="num">
                                      <p:cBhvr>
                                        <p:cTn id="12" dur="1000"/>
                                        <p:tgtEl>
                                          <p:spTgt spid="1093634"/>
                                        </p:tgtEl>
                                        <p:attrNameLst>
                                          <p:attrName>ppt_w</p:attrName>
                                        </p:attrNameLst>
                                      </p:cBhvr>
                                      <p:tavLst>
                                        <p:tav tm="0">
                                          <p:val>
                                            <p:strVal val="ppt_w"/>
                                          </p:val>
                                        </p:tav>
                                        <p:tav tm="100000">
                                          <p:val>
                                            <p:strVal val="ppt_w+.3"/>
                                          </p:val>
                                        </p:tav>
                                      </p:tavLst>
                                    </p:anim>
                                    <p:anim calcmode="lin" valueType="num">
                                      <p:cBhvr>
                                        <p:cTn id="13" dur="1000"/>
                                        <p:tgtEl>
                                          <p:spTgt spid="1093634"/>
                                        </p:tgtEl>
                                        <p:attrNameLst>
                                          <p:attrName>ppt_h</p:attrName>
                                        </p:attrNameLst>
                                      </p:cBhvr>
                                      <p:tavLst>
                                        <p:tav tm="0">
                                          <p:val>
                                            <p:strVal val="ppt_h"/>
                                          </p:val>
                                        </p:tav>
                                        <p:tav tm="100000">
                                          <p:val>
                                            <p:strVal val="ppt_h"/>
                                          </p:val>
                                        </p:tav>
                                      </p:tavLst>
                                    </p:anim>
                                    <p:animEffect transition="out" filter="fade">
                                      <p:cBhvr>
                                        <p:cTn id="14" dur="1000"/>
                                        <p:tgtEl>
                                          <p:spTgt spid="1093634"/>
                                        </p:tgtEl>
                                      </p:cBhvr>
                                    </p:animEffect>
                                    <p:set>
                                      <p:cBhvr>
                                        <p:cTn id="15" dur="1" fill="hold">
                                          <p:stCondLst>
                                            <p:cond delay="999"/>
                                          </p:stCondLst>
                                        </p:cTn>
                                        <p:tgtEl>
                                          <p:spTgt spid="10936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aravaggio_detail2"/>
          <p:cNvPicPr>
            <a:picLocks noChangeAspect="1" noChangeArrowheads="1"/>
          </p:cNvPicPr>
          <p:nvPr/>
        </p:nvPicPr>
        <p:blipFill>
          <a:blip r:embed="rId3" cstate="print"/>
          <a:srcRect/>
          <a:stretch>
            <a:fillRect/>
          </a:stretch>
        </p:blipFill>
        <p:spPr bwMode="auto">
          <a:xfrm>
            <a:off x="5167889" y="931863"/>
            <a:ext cx="3149024" cy="2281113"/>
          </a:xfrm>
          <a:prstGeom prst="rect">
            <a:avLst/>
          </a:prstGeom>
          <a:noFill/>
          <a:ln w="9525">
            <a:noFill/>
            <a:miter lim="800000"/>
            <a:headEnd/>
            <a:tailEnd/>
          </a:ln>
        </p:spPr>
      </p:pic>
      <p:pic>
        <p:nvPicPr>
          <p:cNvPr id="519172" name="Picture 4" descr="Discovery_Russian"/>
          <p:cNvPicPr>
            <a:picLocks noChangeAspect="1" noChangeArrowheads="1"/>
          </p:cNvPicPr>
          <p:nvPr/>
        </p:nvPicPr>
        <p:blipFill>
          <a:blip r:embed="rId4" cstate="print"/>
          <a:srcRect/>
          <a:stretch>
            <a:fillRect/>
          </a:stretch>
        </p:blipFill>
        <p:spPr bwMode="auto">
          <a:xfrm>
            <a:off x="2773363" y="3284538"/>
            <a:ext cx="6191250" cy="1460500"/>
          </a:xfrm>
          <a:prstGeom prst="rect">
            <a:avLst/>
          </a:prstGeom>
          <a:noFill/>
          <a:ln w="9525">
            <a:noFill/>
            <a:miter lim="800000"/>
            <a:headEnd/>
            <a:tailEnd/>
          </a:ln>
        </p:spPr>
      </p:pic>
      <p:pic>
        <p:nvPicPr>
          <p:cNvPr id="31749" name="Picture 5" descr="Thomas_icon - Wikipedia"/>
          <p:cNvPicPr>
            <a:picLocks noChangeAspect="1" noChangeArrowheads="1"/>
          </p:cNvPicPr>
          <p:nvPr/>
        </p:nvPicPr>
        <p:blipFill>
          <a:blip r:embed="rId5" cstate="print"/>
          <a:srcRect/>
          <a:stretch>
            <a:fillRect/>
          </a:stretch>
        </p:blipFill>
        <p:spPr bwMode="auto">
          <a:xfrm>
            <a:off x="639762" y="2928287"/>
            <a:ext cx="2276053" cy="338103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519172"/>
                                        </p:tgtEl>
                                        <p:attrNameLst>
                                          <p:attrName>style.visibility</p:attrName>
                                        </p:attrNameLst>
                                      </p:cBhvr>
                                      <p:to>
                                        <p:strVal val="visible"/>
                                      </p:to>
                                    </p:set>
                                    <p:anim calcmode="lin" valueType="num">
                                      <p:cBhvr>
                                        <p:cTn id="7" dur="500" fill="hold"/>
                                        <p:tgtEl>
                                          <p:spTgt spid="519172"/>
                                        </p:tgtEl>
                                        <p:attrNameLst>
                                          <p:attrName>ppt_w</p:attrName>
                                        </p:attrNameLst>
                                      </p:cBhvr>
                                      <p:tavLst>
                                        <p:tav tm="0">
                                          <p:val>
                                            <p:strVal val="2/3*#ppt_w"/>
                                          </p:val>
                                        </p:tav>
                                        <p:tav tm="100000">
                                          <p:val>
                                            <p:strVal val="#ppt_w"/>
                                          </p:val>
                                        </p:tav>
                                      </p:tavLst>
                                    </p:anim>
                                    <p:anim calcmode="lin" valueType="num">
                                      <p:cBhvr>
                                        <p:cTn id="8" dur="500" fill="hold"/>
                                        <p:tgtEl>
                                          <p:spTgt spid="51917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7" descr="signpost Russian - Copy"/>
          <p:cNvPicPr>
            <a:picLocks noChangeAspect="1" noChangeArrowheads="1"/>
          </p:cNvPicPr>
          <p:nvPr/>
        </p:nvPicPr>
        <p:blipFill>
          <a:blip r:embed="rId3" cstate="print"/>
          <a:srcRect/>
          <a:stretch>
            <a:fillRect/>
          </a:stretch>
        </p:blipFill>
        <p:spPr bwMode="auto">
          <a:xfrm>
            <a:off x="119597" y="2298129"/>
            <a:ext cx="3804331" cy="4155207"/>
          </a:xfrm>
          <a:prstGeom prst="rect">
            <a:avLst/>
          </a:prstGeom>
          <a:noFill/>
          <a:ln w="9525">
            <a:noFill/>
            <a:miter lim="800000"/>
            <a:headEnd/>
            <a:tailEnd/>
          </a:ln>
        </p:spPr>
      </p:pic>
      <p:sp>
        <p:nvSpPr>
          <p:cNvPr id="89093" name="Text Box 5"/>
          <p:cNvSpPr txBox="1">
            <a:spLocks noChangeArrowheads="1"/>
          </p:cNvSpPr>
          <p:nvPr/>
        </p:nvSpPr>
        <p:spPr bwMode="auto">
          <a:xfrm>
            <a:off x="4053142" y="2348880"/>
            <a:ext cx="4839338" cy="3924151"/>
          </a:xfrm>
          <a:prstGeom prst="rect">
            <a:avLst/>
          </a:prstGeom>
          <a:noFill/>
          <a:ln w="9525">
            <a:noFill/>
            <a:miter lim="800000"/>
            <a:headEnd/>
            <a:tailEnd/>
          </a:ln>
        </p:spPr>
        <p:txBody>
          <a:bodyPr wrap="none">
            <a:spAutoFit/>
          </a:bodyPr>
          <a:lstStyle/>
          <a:p>
            <a:pPr>
              <a:lnSpc>
                <a:spcPct val="75000"/>
              </a:lnSpc>
            </a:pPr>
            <a:endParaRPr lang="ru-RU" altLang="en-US" b="1" u="sng" dirty="0">
              <a:solidFill>
                <a:schemeClr val="bg1"/>
              </a:solidFill>
              <a:latin typeface="Arial" pitchFamily="34" charset="0"/>
            </a:endParaRPr>
          </a:p>
          <a:p>
            <a:pPr>
              <a:lnSpc>
                <a:spcPct val="75000"/>
              </a:lnSpc>
            </a:pPr>
            <a:r>
              <a:rPr lang="ru-RU" altLang="en-US" sz="2800" b="1" dirty="0">
                <a:solidFill>
                  <a:schemeClr val="bg1"/>
                </a:solidFill>
                <a:latin typeface="Arial" pitchFamily="34" charset="0"/>
              </a:rPr>
              <a:t>Христиане: 32%</a:t>
            </a:r>
          </a:p>
          <a:p>
            <a:pPr>
              <a:lnSpc>
                <a:spcPct val="75000"/>
              </a:lnSpc>
            </a:pPr>
            <a:endParaRPr lang="ru-RU" altLang="en-US" sz="2800" b="1" dirty="0">
              <a:solidFill>
                <a:schemeClr val="bg1"/>
              </a:solidFill>
              <a:latin typeface="Arial" pitchFamily="34" charset="0"/>
            </a:endParaRPr>
          </a:p>
          <a:p>
            <a:pPr>
              <a:lnSpc>
                <a:spcPct val="75000"/>
              </a:lnSpc>
            </a:pPr>
            <a:r>
              <a:rPr lang="ru-RU" altLang="en-US" sz="2800" b="1" dirty="0">
                <a:solidFill>
                  <a:schemeClr val="bg1"/>
                </a:solidFill>
                <a:latin typeface="Arial" pitchFamily="34" charset="0"/>
              </a:rPr>
              <a:t>Мусульмане: 25%</a:t>
            </a:r>
          </a:p>
          <a:p>
            <a:pPr>
              <a:lnSpc>
                <a:spcPct val="75000"/>
              </a:lnSpc>
            </a:pPr>
            <a:endParaRPr lang="ru-RU" altLang="en-US" sz="2800" b="1" dirty="0">
              <a:solidFill>
                <a:schemeClr val="bg1"/>
              </a:solidFill>
              <a:latin typeface="Arial" pitchFamily="34" charset="0"/>
            </a:endParaRPr>
          </a:p>
          <a:p>
            <a:pPr>
              <a:lnSpc>
                <a:spcPct val="75000"/>
              </a:lnSpc>
            </a:pPr>
            <a:r>
              <a:rPr lang="ru-RU" altLang="en-US" sz="2800" b="1" dirty="0">
                <a:solidFill>
                  <a:schemeClr val="bg1"/>
                </a:solidFill>
                <a:latin typeface="Arial" pitchFamily="34" charset="0"/>
              </a:rPr>
              <a:t>Буддисты: 7%</a:t>
            </a:r>
          </a:p>
          <a:p>
            <a:pPr>
              <a:lnSpc>
                <a:spcPct val="75000"/>
              </a:lnSpc>
            </a:pPr>
            <a:endParaRPr lang="ru-RU" altLang="en-US" sz="2800" b="1" dirty="0">
              <a:solidFill>
                <a:schemeClr val="bg1"/>
              </a:solidFill>
              <a:latin typeface="Arial" pitchFamily="34" charset="0"/>
            </a:endParaRPr>
          </a:p>
          <a:p>
            <a:pPr>
              <a:lnSpc>
                <a:spcPct val="75000"/>
              </a:lnSpc>
            </a:pPr>
            <a:r>
              <a:rPr lang="ru-RU" altLang="en-US" sz="2800" b="1" dirty="0">
                <a:solidFill>
                  <a:schemeClr val="bg1"/>
                </a:solidFill>
                <a:latin typeface="Arial" pitchFamily="34" charset="0"/>
              </a:rPr>
              <a:t>Иудаисты: 0,2% </a:t>
            </a:r>
          </a:p>
          <a:p>
            <a:pPr>
              <a:lnSpc>
                <a:spcPct val="75000"/>
              </a:lnSpc>
            </a:pPr>
            <a:endParaRPr lang="ru-RU" altLang="en-US" sz="2800" b="1" dirty="0">
              <a:solidFill>
                <a:schemeClr val="bg1"/>
              </a:solidFill>
              <a:latin typeface="Arial" pitchFamily="34" charset="0"/>
            </a:endParaRPr>
          </a:p>
          <a:p>
            <a:pPr>
              <a:lnSpc>
                <a:spcPct val="75000"/>
              </a:lnSpc>
            </a:pPr>
            <a:r>
              <a:rPr lang="ru-RU" altLang="en-US" sz="2800" b="1" dirty="0">
                <a:solidFill>
                  <a:schemeClr val="bg1"/>
                </a:solidFill>
                <a:latin typeface="Arial" pitchFamily="34" charset="0"/>
              </a:rPr>
              <a:t>Другие религии: 11%</a:t>
            </a:r>
          </a:p>
          <a:p>
            <a:pPr>
              <a:lnSpc>
                <a:spcPct val="75000"/>
              </a:lnSpc>
            </a:pPr>
            <a:endParaRPr lang="ru-RU" altLang="en-US" sz="2800" b="1" dirty="0">
              <a:solidFill>
                <a:schemeClr val="bg1"/>
              </a:solidFill>
              <a:latin typeface="Arial" pitchFamily="34" charset="0"/>
            </a:endParaRPr>
          </a:p>
          <a:p>
            <a:pPr>
              <a:lnSpc>
                <a:spcPct val="75000"/>
              </a:lnSpc>
            </a:pPr>
            <a:r>
              <a:rPr lang="ru-RU" altLang="en-US" sz="2800" b="1" dirty="0">
                <a:solidFill>
                  <a:schemeClr val="bg1"/>
                </a:solidFill>
                <a:latin typeface="Arial" pitchFamily="34" charset="0"/>
              </a:rPr>
              <a:t>Атеисты и агностики: 11%</a:t>
            </a:r>
            <a:endParaRPr lang="en-US" altLang="en-US" sz="2800" b="1" dirty="0">
              <a:solidFill>
                <a:schemeClr val="bg1"/>
              </a:solidFill>
              <a:latin typeface="Arial" pitchFamily="34" charset="0"/>
            </a:endParaRPr>
          </a:p>
        </p:txBody>
      </p:sp>
      <p:sp>
        <p:nvSpPr>
          <p:cNvPr id="7" name="Text Box 5"/>
          <p:cNvSpPr txBox="1">
            <a:spLocks noChangeArrowheads="1"/>
          </p:cNvSpPr>
          <p:nvPr/>
        </p:nvSpPr>
        <p:spPr bwMode="auto">
          <a:xfrm>
            <a:off x="1763688" y="1609447"/>
            <a:ext cx="5769721" cy="739433"/>
          </a:xfrm>
          <a:prstGeom prst="rect">
            <a:avLst/>
          </a:prstGeom>
          <a:noFill/>
          <a:ln w="9525">
            <a:noFill/>
            <a:miter lim="800000"/>
            <a:headEnd/>
            <a:tailEnd/>
          </a:ln>
        </p:spPr>
        <p:txBody>
          <a:bodyPr wrap="none">
            <a:spAutoFit/>
          </a:bodyPr>
          <a:lstStyle/>
          <a:p>
            <a:r>
              <a:rPr lang="ru-RU" altLang="en-US" b="1" u="sng" cap="all" dirty="0">
                <a:solidFill>
                  <a:schemeClr val="bg1"/>
                </a:solidFill>
                <a:latin typeface="Arial" pitchFamily="34" charset="0"/>
              </a:rPr>
              <a:t>Население Земли: </a:t>
            </a:r>
            <a:r>
              <a:rPr lang="ru-RU" altLang="en-US" b="1" u="sng" dirty="0">
                <a:solidFill>
                  <a:schemeClr val="bg1"/>
                </a:solidFill>
                <a:latin typeface="Arial" pitchFamily="34" charset="0"/>
              </a:rPr>
              <a:t>7,6 млрд. чел.</a:t>
            </a:r>
          </a:p>
          <a:p>
            <a:pPr>
              <a:lnSpc>
                <a:spcPct val="75000"/>
              </a:lnSpc>
            </a:pPr>
            <a:endParaRPr lang="ru-RU" altLang="en-US" b="1" u="sng" dirty="0">
              <a:solidFill>
                <a:schemeClr val="bg1"/>
              </a:solidFill>
              <a:latin typeface="Arial" pitchFamily="34"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1000"/>
                                        <p:tgtEl>
                                          <p:spTgt spid="7">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89093">
                                            <p:txEl>
                                              <p:pRg st="1" end="1"/>
                                            </p:txEl>
                                          </p:spTgt>
                                        </p:tgtEl>
                                        <p:attrNameLst>
                                          <p:attrName>style.visibility</p:attrName>
                                        </p:attrNameLst>
                                      </p:cBhvr>
                                      <p:to>
                                        <p:strVal val="visible"/>
                                      </p:to>
                                    </p:set>
                                    <p:animEffect transition="in" filter="wipe(down)">
                                      <p:cBhvr>
                                        <p:cTn id="11" dur="1000"/>
                                        <p:tgtEl>
                                          <p:spTgt spid="89093">
                                            <p:txEl>
                                              <p:pRg st="1" end="1"/>
                                            </p:txEl>
                                          </p:spTgt>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89093">
                                            <p:txEl>
                                              <p:pRg st="3" end="3"/>
                                            </p:txEl>
                                          </p:spTgt>
                                        </p:tgtEl>
                                        <p:attrNameLst>
                                          <p:attrName>style.visibility</p:attrName>
                                        </p:attrNameLst>
                                      </p:cBhvr>
                                      <p:to>
                                        <p:strVal val="visible"/>
                                      </p:to>
                                    </p:set>
                                    <p:animEffect transition="in" filter="wipe(down)">
                                      <p:cBhvr>
                                        <p:cTn id="15" dur="1000"/>
                                        <p:tgtEl>
                                          <p:spTgt spid="89093">
                                            <p:txEl>
                                              <p:pRg st="3" end="3"/>
                                            </p:txEl>
                                          </p:spTgt>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89093">
                                            <p:txEl>
                                              <p:pRg st="5" end="5"/>
                                            </p:txEl>
                                          </p:spTgt>
                                        </p:tgtEl>
                                        <p:attrNameLst>
                                          <p:attrName>style.visibility</p:attrName>
                                        </p:attrNameLst>
                                      </p:cBhvr>
                                      <p:to>
                                        <p:strVal val="visible"/>
                                      </p:to>
                                    </p:set>
                                    <p:animEffect transition="in" filter="wipe(down)">
                                      <p:cBhvr>
                                        <p:cTn id="19" dur="1000"/>
                                        <p:tgtEl>
                                          <p:spTgt spid="89093">
                                            <p:txEl>
                                              <p:pRg st="5" end="5"/>
                                            </p:txEl>
                                          </p:spTgt>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89093">
                                            <p:txEl>
                                              <p:pRg st="7" end="7"/>
                                            </p:txEl>
                                          </p:spTgt>
                                        </p:tgtEl>
                                        <p:attrNameLst>
                                          <p:attrName>style.visibility</p:attrName>
                                        </p:attrNameLst>
                                      </p:cBhvr>
                                      <p:to>
                                        <p:strVal val="visible"/>
                                      </p:to>
                                    </p:set>
                                    <p:animEffect transition="in" filter="wipe(down)">
                                      <p:cBhvr>
                                        <p:cTn id="23" dur="1000"/>
                                        <p:tgtEl>
                                          <p:spTgt spid="89093">
                                            <p:txEl>
                                              <p:pRg st="7" end="7"/>
                                            </p:txEl>
                                          </p:spTgt>
                                        </p:tgtEl>
                                      </p:cBhvr>
                                    </p:animEffect>
                                  </p:childTnLst>
                                </p:cTn>
                              </p:par>
                            </p:childTnLst>
                          </p:cTn>
                        </p:par>
                        <p:par>
                          <p:cTn id="24" fill="hold">
                            <p:stCondLst>
                              <p:cond delay="5000"/>
                            </p:stCondLst>
                            <p:childTnLst>
                              <p:par>
                                <p:cTn id="25" presetID="22" presetClass="entr" presetSubtype="4" fill="hold" nodeType="afterEffect">
                                  <p:stCondLst>
                                    <p:cond delay="0"/>
                                  </p:stCondLst>
                                  <p:childTnLst>
                                    <p:set>
                                      <p:cBhvr>
                                        <p:cTn id="26" dur="1" fill="hold">
                                          <p:stCondLst>
                                            <p:cond delay="0"/>
                                          </p:stCondLst>
                                        </p:cTn>
                                        <p:tgtEl>
                                          <p:spTgt spid="89093">
                                            <p:txEl>
                                              <p:pRg st="9" end="9"/>
                                            </p:txEl>
                                          </p:spTgt>
                                        </p:tgtEl>
                                        <p:attrNameLst>
                                          <p:attrName>style.visibility</p:attrName>
                                        </p:attrNameLst>
                                      </p:cBhvr>
                                      <p:to>
                                        <p:strVal val="visible"/>
                                      </p:to>
                                    </p:set>
                                    <p:animEffect transition="in" filter="wipe(down)">
                                      <p:cBhvr>
                                        <p:cTn id="27" dur="1000"/>
                                        <p:tgtEl>
                                          <p:spTgt spid="89093">
                                            <p:txEl>
                                              <p:pRg st="9" end="9"/>
                                            </p:txEl>
                                          </p:spTgt>
                                        </p:tgtEl>
                                      </p:cBhvr>
                                    </p:animEffect>
                                  </p:childTnLst>
                                </p:cTn>
                              </p:par>
                            </p:childTnLst>
                          </p:cTn>
                        </p:par>
                        <p:par>
                          <p:cTn id="28" fill="hold">
                            <p:stCondLst>
                              <p:cond delay="6000"/>
                            </p:stCondLst>
                            <p:childTnLst>
                              <p:par>
                                <p:cTn id="29" presetID="22" presetClass="entr" presetSubtype="4" fill="hold" nodeType="afterEffect">
                                  <p:stCondLst>
                                    <p:cond delay="0"/>
                                  </p:stCondLst>
                                  <p:childTnLst>
                                    <p:set>
                                      <p:cBhvr>
                                        <p:cTn id="30" dur="1" fill="hold">
                                          <p:stCondLst>
                                            <p:cond delay="0"/>
                                          </p:stCondLst>
                                        </p:cTn>
                                        <p:tgtEl>
                                          <p:spTgt spid="89093">
                                            <p:txEl>
                                              <p:pRg st="11" end="11"/>
                                            </p:txEl>
                                          </p:spTgt>
                                        </p:tgtEl>
                                        <p:attrNameLst>
                                          <p:attrName>style.visibility</p:attrName>
                                        </p:attrNameLst>
                                      </p:cBhvr>
                                      <p:to>
                                        <p:strVal val="visible"/>
                                      </p:to>
                                    </p:set>
                                    <p:animEffect transition="in" filter="wipe(down)">
                                      <p:cBhvr>
                                        <p:cTn id="31" dur="1000"/>
                                        <p:tgtEl>
                                          <p:spTgt spid="890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573" name="Text Box 13"/>
          <p:cNvSpPr txBox="1">
            <a:spLocks noChangeArrowheads="1"/>
          </p:cNvSpPr>
          <p:nvPr/>
        </p:nvSpPr>
        <p:spPr bwMode="auto">
          <a:xfrm>
            <a:off x="2124075" y="819150"/>
            <a:ext cx="6624638" cy="641350"/>
          </a:xfrm>
          <a:prstGeom prst="rect">
            <a:avLst/>
          </a:prstGeom>
          <a:noFill/>
          <a:ln>
            <a:noFill/>
          </a:ln>
          <a:effectLst/>
        </p:spPr>
        <p:txBody>
          <a:bodyPr lIns="91431" tIns="45715" rIns="91431" bIns="45715">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marL="1370013" defTabSz="912813">
              <a:defRPr sz="2400">
                <a:solidFill>
                  <a:schemeClr val="tx1"/>
                </a:solidFill>
                <a:latin typeface="Times New Roman" pitchFamily="18" charset="0"/>
              </a:defRPr>
            </a:lvl4pPr>
            <a:lvl5pPr marL="1830388" defTabSz="912813">
              <a:defRPr sz="2400">
                <a:solidFill>
                  <a:schemeClr val="tx1"/>
                </a:solidFill>
                <a:latin typeface="Times New Roman" pitchFamily="18" charset="0"/>
              </a:defRPr>
            </a:lvl5pPr>
            <a:lvl6pPr marL="2287588" defTabSz="912813" eaLnBrk="0" fontAlgn="base" hangingPunct="0">
              <a:spcBef>
                <a:spcPct val="0"/>
              </a:spcBef>
              <a:spcAft>
                <a:spcPct val="0"/>
              </a:spcAft>
              <a:defRPr sz="2400">
                <a:solidFill>
                  <a:schemeClr val="tx1"/>
                </a:solidFill>
                <a:latin typeface="Times New Roman" pitchFamily="18" charset="0"/>
              </a:defRPr>
            </a:lvl6pPr>
            <a:lvl7pPr marL="2744788" defTabSz="912813" eaLnBrk="0" fontAlgn="base" hangingPunct="0">
              <a:spcBef>
                <a:spcPct val="0"/>
              </a:spcBef>
              <a:spcAft>
                <a:spcPct val="0"/>
              </a:spcAft>
              <a:defRPr sz="2400">
                <a:solidFill>
                  <a:schemeClr val="tx1"/>
                </a:solidFill>
                <a:latin typeface="Times New Roman" pitchFamily="18" charset="0"/>
              </a:defRPr>
            </a:lvl7pPr>
            <a:lvl8pPr marL="3201988" defTabSz="912813" eaLnBrk="0" fontAlgn="base" hangingPunct="0">
              <a:spcBef>
                <a:spcPct val="0"/>
              </a:spcBef>
              <a:spcAft>
                <a:spcPct val="0"/>
              </a:spcAft>
              <a:defRPr sz="2400">
                <a:solidFill>
                  <a:schemeClr val="tx1"/>
                </a:solidFill>
                <a:latin typeface="Times New Roman" pitchFamily="18" charset="0"/>
              </a:defRPr>
            </a:lvl8pPr>
            <a:lvl9pPr marL="3659188" defTabSz="912813"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ru-RU" sz="3600" b="1" dirty="0">
                <a:solidFill>
                  <a:schemeClr val="bg1"/>
                </a:solidFill>
                <a:latin typeface="+mn-lt"/>
                <a:cs typeface="Arial" pitchFamily="34" charset="0"/>
              </a:rPr>
              <a:t>Свидетельство философа</a:t>
            </a:r>
            <a:endParaRPr lang="en-US" sz="3600" b="1" dirty="0">
              <a:solidFill>
                <a:schemeClr val="bg1"/>
              </a:solidFill>
              <a:latin typeface="+mn-lt"/>
              <a:cs typeface="Arial" pitchFamily="34" charset="0"/>
            </a:endParaRPr>
          </a:p>
        </p:txBody>
      </p:sp>
      <p:pic>
        <p:nvPicPr>
          <p:cNvPr id="11" name="Picture 6" descr="Vladimir Solovyov"/>
          <p:cNvPicPr>
            <a:picLocks noChangeAspect="1" noChangeArrowheads="1"/>
          </p:cNvPicPr>
          <p:nvPr/>
        </p:nvPicPr>
        <p:blipFill>
          <a:blip r:embed="rId3" cstate="print"/>
          <a:srcRect/>
          <a:stretch>
            <a:fillRect/>
          </a:stretch>
        </p:blipFill>
        <p:spPr bwMode="auto">
          <a:xfrm>
            <a:off x="7121430" y="2132856"/>
            <a:ext cx="1915066" cy="2736304"/>
          </a:xfrm>
          <a:prstGeom prst="rect">
            <a:avLst/>
          </a:prstGeom>
          <a:noFill/>
          <a:ln w="9525">
            <a:noFill/>
            <a:miter lim="800000"/>
            <a:headEnd/>
            <a:tailEnd/>
          </a:ln>
        </p:spPr>
      </p:pic>
      <p:sp>
        <p:nvSpPr>
          <p:cNvPr id="1602569" name="Rectangle 9"/>
          <p:cNvSpPr>
            <a:spLocks noChangeArrowheads="1"/>
          </p:cNvSpPr>
          <p:nvPr/>
        </p:nvSpPr>
        <p:spPr bwMode="auto">
          <a:xfrm>
            <a:off x="107504" y="1608470"/>
            <a:ext cx="7704856" cy="4031873"/>
          </a:xfrm>
          <a:prstGeom prst="rect">
            <a:avLst/>
          </a:prstGeom>
          <a:noFill/>
          <a:ln w="9525">
            <a:noFill/>
            <a:miter lim="800000"/>
            <a:headEnd/>
            <a:tailEnd/>
          </a:ln>
        </p:spPr>
        <p:txBody>
          <a:bodyPr wrap="square" anchor="ctr">
            <a:spAutoFit/>
          </a:bodyPr>
          <a:lstStyle/>
          <a:p>
            <a:r>
              <a:rPr lang="ru-RU" altLang="en-US" sz="3200" b="1" dirty="0">
                <a:solidFill>
                  <a:srgbClr val="FFD60E"/>
                </a:solidFill>
                <a:effectLst>
                  <a:outerShdw blurRad="50800" dist="38100" dir="2700000" algn="tl" rotWithShape="0">
                    <a:prstClr val="black">
                      <a:alpha val="40000"/>
                    </a:prstClr>
                  </a:outerShdw>
                </a:effectLst>
                <a:latin typeface="Arial" pitchFamily="34" charset="0"/>
              </a:rPr>
              <a:t>«Итак, разум истории по самому её фактическому ходу заставляет нас признать в Иисусе Христе не последнее слво царства человечества, а первое и всеединое Слово Царства Божия – не человекобога, а Богочеловека, или </a:t>
            </a:r>
            <a:r>
              <a:rPr lang="ru-RU" altLang="en-US" sz="3200" b="1" dirty="0">
                <a:solidFill>
                  <a:schemeClr val="bg1"/>
                </a:solidFill>
                <a:effectLst>
                  <a:outerShdw blurRad="50800" dist="38100" dir="2700000" algn="tl" rotWithShape="0">
                    <a:prstClr val="black">
                      <a:alpha val="40000"/>
                    </a:prstClr>
                  </a:outerShdw>
                </a:effectLst>
                <a:latin typeface="Arial" pitchFamily="34" charset="0"/>
              </a:rPr>
              <a:t>безусловную индивидуальность</a:t>
            </a:r>
            <a:r>
              <a:rPr lang="ru-RU" altLang="en-US" sz="3200" b="1" dirty="0">
                <a:solidFill>
                  <a:srgbClr val="FFD60E"/>
                </a:solidFill>
                <a:effectLst>
                  <a:outerShdw blurRad="50800" dist="38100" dir="2700000" algn="tl" rotWithShape="0">
                    <a:prstClr val="black">
                      <a:alpha val="40000"/>
                    </a:prstClr>
                  </a:outerShdw>
                </a:effectLst>
                <a:latin typeface="Arial" pitchFamily="34" charset="0"/>
              </a:rPr>
              <a:t>».</a:t>
            </a:r>
          </a:p>
        </p:txBody>
      </p:sp>
      <p:sp>
        <p:nvSpPr>
          <p:cNvPr id="12" name="Text Box 4"/>
          <p:cNvSpPr txBox="1">
            <a:spLocks noChangeArrowheads="1"/>
          </p:cNvSpPr>
          <p:nvPr/>
        </p:nvSpPr>
        <p:spPr bwMode="auto">
          <a:xfrm>
            <a:off x="467544" y="6135687"/>
            <a:ext cx="8424936" cy="461665"/>
          </a:xfrm>
          <a:prstGeom prst="rect">
            <a:avLst/>
          </a:prstGeom>
          <a:noFill/>
          <a:ln w="9525">
            <a:noFill/>
            <a:miter lim="800000"/>
            <a:headEnd/>
            <a:tailEnd/>
          </a:ln>
        </p:spPr>
        <p:txBody>
          <a:bodyPr wrap="square">
            <a:spAutoFit/>
          </a:bodyPr>
          <a:lstStyle/>
          <a:p>
            <a:r>
              <a:rPr lang="ru-RU" altLang="en-US" b="1" dirty="0">
                <a:solidFill>
                  <a:schemeClr val="bg1"/>
                </a:solidFill>
                <a:latin typeface="Arial" pitchFamily="34" charset="0"/>
              </a:rPr>
              <a:t>  	</a:t>
            </a:r>
            <a:r>
              <a:rPr lang="en-US" altLang="en-US" b="1" dirty="0">
                <a:solidFill>
                  <a:schemeClr val="bg1"/>
                </a:solidFill>
              </a:rPr>
              <a:t>—</a:t>
            </a:r>
            <a:r>
              <a:rPr lang="ru-RU" altLang="en-US" b="1" dirty="0">
                <a:solidFill>
                  <a:schemeClr val="bg1"/>
                </a:solidFill>
              </a:rPr>
              <a:t> </a:t>
            </a:r>
            <a:r>
              <a:rPr lang="ru-RU" altLang="en-US" b="1" dirty="0">
                <a:solidFill>
                  <a:schemeClr val="bg1"/>
                </a:solidFill>
                <a:latin typeface="Arial" pitchFamily="34" charset="0"/>
              </a:rPr>
              <a:t>В. Соловьёв, </a:t>
            </a:r>
            <a:r>
              <a:rPr lang="ru-RU" altLang="en-US" b="1" i="1" dirty="0">
                <a:solidFill>
                  <a:schemeClr val="bg1"/>
                </a:solidFill>
                <a:latin typeface="Arial" pitchFamily="34" charset="0"/>
              </a:rPr>
              <a:t>Оправдание добра</a:t>
            </a:r>
            <a:endParaRPr lang="en-US" altLang="en-US" i="1"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02569"/>
                                        </p:tgtEl>
                                        <p:attrNameLst>
                                          <p:attrName>style.visibility</p:attrName>
                                        </p:attrNameLst>
                                      </p:cBhvr>
                                      <p:to>
                                        <p:strVal val="visible"/>
                                      </p:to>
                                    </p:set>
                                    <p:animEffect transition="in" filter="dissolve">
                                      <p:cBhvr>
                                        <p:cTn id="7" dur="500"/>
                                        <p:tgtEl>
                                          <p:spTgt spid="1602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256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4355" name="Text Box 3"/>
          <p:cNvSpPr txBox="1">
            <a:spLocks noChangeArrowheads="1"/>
          </p:cNvSpPr>
          <p:nvPr/>
        </p:nvSpPr>
        <p:spPr bwMode="auto">
          <a:xfrm>
            <a:off x="-150415" y="803275"/>
            <a:ext cx="3714303" cy="646331"/>
          </a:xfrm>
          <a:prstGeom prst="rect">
            <a:avLst/>
          </a:prstGeom>
          <a:solidFill>
            <a:schemeClr val="bg1"/>
          </a:solidFill>
          <a:ln>
            <a:noFill/>
          </a:ln>
          <a:effectLst/>
        </p:spPr>
        <p:txBody>
          <a:bodyPr wrap="square">
            <a:spAutoFit/>
          </a:bodyPr>
          <a:lstStyle/>
          <a:p>
            <a:pPr algn="ctr">
              <a:defRPr/>
            </a:pPr>
            <a:r>
              <a:rPr lang="ru-RU" sz="3600" b="1" dirty="0">
                <a:solidFill>
                  <a:srgbClr val="0000CC"/>
                </a:solidFill>
                <a:effectLst>
                  <a:outerShdw blurRad="38100" dist="38100" dir="2700000" algn="tl">
                    <a:srgbClr val="C0C0C0"/>
                  </a:outerShdw>
                </a:effectLst>
                <a:latin typeface="Arial" pitchFamily="34" charset="0"/>
              </a:rPr>
              <a:t>бесконечность</a:t>
            </a:r>
            <a:endParaRPr lang="en-US" sz="3600" b="1" dirty="0">
              <a:effectLst>
                <a:outerShdw blurRad="38100" dist="38100" dir="2700000" algn="tl">
                  <a:srgbClr val="C0C0C0"/>
                </a:outerShdw>
              </a:effectLst>
              <a:latin typeface="Arial" pitchFamily="34" charset="0"/>
            </a:endParaRPr>
          </a:p>
        </p:txBody>
      </p:sp>
      <p:sp>
        <p:nvSpPr>
          <p:cNvPr id="1124356" name="Text Box 4"/>
          <p:cNvSpPr txBox="1">
            <a:spLocks noChangeArrowheads="1"/>
          </p:cNvSpPr>
          <p:nvPr/>
        </p:nvSpPr>
        <p:spPr bwMode="auto">
          <a:xfrm>
            <a:off x="5364163" y="803275"/>
            <a:ext cx="3779837" cy="701675"/>
          </a:xfrm>
          <a:prstGeom prst="rect">
            <a:avLst/>
          </a:prstGeom>
          <a:solidFill>
            <a:schemeClr val="bg1"/>
          </a:solidFill>
          <a:ln>
            <a:noFill/>
          </a:ln>
          <a:effectLst/>
        </p:spPr>
        <p:txBody>
          <a:bodyPr>
            <a:spAutoFit/>
          </a:bodyPr>
          <a:lstStyle/>
          <a:p>
            <a:pPr lvl="1">
              <a:defRPr/>
            </a:pPr>
            <a:r>
              <a:rPr lang="ru-RU" sz="4000" b="1">
                <a:solidFill>
                  <a:srgbClr val="0000CC"/>
                </a:solidFill>
                <a:effectLst>
                  <a:outerShdw blurRad="38100" dist="38100" dir="2700000" algn="tl">
                    <a:srgbClr val="C0C0C0"/>
                  </a:outerShdw>
                </a:effectLst>
                <a:latin typeface="Arial" pitchFamily="34" charset="0"/>
              </a:rPr>
              <a:t>л</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и</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ч</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н</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о</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с</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т</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ь</a:t>
            </a:r>
            <a:endParaRPr lang="en-US" sz="4000" b="1">
              <a:solidFill>
                <a:srgbClr val="0000CC"/>
              </a:solidFill>
              <a:effectLst>
                <a:outerShdw blurRad="38100" dist="38100" dir="2700000" algn="tl">
                  <a:srgbClr val="C0C0C0"/>
                </a:outerShdw>
              </a:effectLst>
              <a:latin typeface="Arial" pitchFamily="34" charset="0"/>
            </a:endParaRPr>
          </a:p>
        </p:txBody>
      </p:sp>
      <p:sp>
        <p:nvSpPr>
          <p:cNvPr id="1124357" name="Oval 5"/>
          <p:cNvSpPr>
            <a:spLocks noChangeArrowheads="1"/>
          </p:cNvSpPr>
          <p:nvPr/>
        </p:nvSpPr>
        <p:spPr bwMode="auto">
          <a:xfrm>
            <a:off x="3454400" y="44450"/>
            <a:ext cx="2251075" cy="2251075"/>
          </a:xfrm>
          <a:prstGeom prst="ellipse">
            <a:avLst/>
          </a:prstGeom>
          <a:solidFill>
            <a:srgbClr val="002850"/>
          </a:solidFill>
          <a:ln w="101600">
            <a:solidFill>
              <a:srgbClr val="FFD60E"/>
            </a:solidFill>
            <a:round/>
            <a:headEnd/>
            <a:tailEnd/>
          </a:ln>
        </p:spPr>
        <p:txBody>
          <a:bodyPr wrap="none" anchor="ctr"/>
          <a:lstStyle/>
          <a:p>
            <a:endParaRPr lang="en-US" altLang="en-US"/>
          </a:p>
        </p:txBody>
      </p:sp>
      <p:sp>
        <p:nvSpPr>
          <p:cNvPr id="1124358" name="Text Box 6"/>
          <p:cNvSpPr txBox="1">
            <a:spLocks noChangeArrowheads="1"/>
          </p:cNvSpPr>
          <p:nvPr/>
        </p:nvSpPr>
        <p:spPr bwMode="auto">
          <a:xfrm>
            <a:off x="3419475" y="566738"/>
            <a:ext cx="2305050" cy="1098550"/>
          </a:xfrm>
          <a:prstGeom prst="rect">
            <a:avLst/>
          </a:prstGeom>
          <a:noFill/>
          <a:ln w="9525">
            <a:noFill/>
            <a:miter lim="800000"/>
            <a:headEnd/>
            <a:tailEnd/>
          </a:ln>
          <a:effectLst>
            <a:outerShdw dist="63500" algn="ctr" rotWithShape="0">
              <a:schemeClr val="tx1"/>
            </a:outerShdw>
          </a:effectLst>
        </p:spPr>
        <p:txBody>
          <a:bodyPr>
            <a:spAutoFit/>
          </a:bodyPr>
          <a:lstStyle/>
          <a:p>
            <a:pPr algn="ctr">
              <a:defRPr/>
            </a:pPr>
            <a:r>
              <a:rPr lang="ru-RU" altLang="en-US" sz="6600" b="1">
                <a:solidFill>
                  <a:schemeClr val="bg1"/>
                </a:solidFill>
                <a:latin typeface="Arial" pitchFamily="34" charset="0"/>
              </a:rPr>
              <a:t>Бог</a:t>
            </a:r>
            <a:endParaRPr lang="en-US" altLang="en-US" sz="6600" b="1">
              <a:solidFill>
                <a:schemeClr val="bg1"/>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24357"/>
                                        </p:tgtEl>
                                        <p:attrNameLst>
                                          <p:attrName>style.visibility</p:attrName>
                                        </p:attrNameLst>
                                      </p:cBhvr>
                                      <p:to>
                                        <p:strVal val="visible"/>
                                      </p:to>
                                    </p:set>
                                    <p:animEffect transition="in" filter="dissolve">
                                      <p:cBhvr>
                                        <p:cTn id="7" dur="500"/>
                                        <p:tgtEl>
                                          <p:spTgt spid="1124357"/>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1124358"/>
                                        </p:tgtEl>
                                        <p:attrNameLst>
                                          <p:attrName>style.visibility</p:attrName>
                                        </p:attrNameLst>
                                      </p:cBhvr>
                                      <p:to>
                                        <p:strVal val="visible"/>
                                      </p:to>
                                    </p:set>
                                    <p:anim calcmode="lin" valueType="num">
                                      <p:cBhvr>
                                        <p:cTn id="11" dur="500" fill="hold"/>
                                        <p:tgtEl>
                                          <p:spTgt spid="1124358"/>
                                        </p:tgtEl>
                                        <p:attrNameLst>
                                          <p:attrName>ppt_w</p:attrName>
                                        </p:attrNameLst>
                                      </p:cBhvr>
                                      <p:tavLst>
                                        <p:tav tm="0">
                                          <p:val>
                                            <p:strVal val="2/3*#ppt_w"/>
                                          </p:val>
                                        </p:tav>
                                        <p:tav tm="100000">
                                          <p:val>
                                            <p:strVal val="#ppt_w"/>
                                          </p:val>
                                        </p:tav>
                                      </p:tavLst>
                                    </p:anim>
                                    <p:anim calcmode="lin" valueType="num">
                                      <p:cBhvr>
                                        <p:cTn id="12" dur="500" fill="hold"/>
                                        <p:tgtEl>
                                          <p:spTgt spid="1124358"/>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4355"/>
                                        </p:tgtEl>
                                        <p:attrNameLst>
                                          <p:attrName>style.visibility</p:attrName>
                                        </p:attrNameLst>
                                      </p:cBhvr>
                                      <p:to>
                                        <p:strVal val="visible"/>
                                      </p:to>
                                    </p:set>
                                    <p:animEffect transition="in" filter="wipe(left)">
                                      <p:cBhvr>
                                        <p:cTn id="17" dur="500"/>
                                        <p:tgtEl>
                                          <p:spTgt spid="11243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24356"/>
                                        </p:tgtEl>
                                        <p:attrNameLst>
                                          <p:attrName>style.visibility</p:attrName>
                                        </p:attrNameLst>
                                      </p:cBhvr>
                                      <p:to>
                                        <p:strVal val="visible"/>
                                      </p:to>
                                    </p:set>
                                    <p:animEffect transition="in" filter="wipe(right)">
                                      <p:cBhvr>
                                        <p:cTn id="22" dur="500"/>
                                        <p:tgtEl>
                                          <p:spTgt spid="1124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355" grpId="0" animBg="1" autoUpdateAnimBg="0"/>
      <p:bldP spid="1124356" grpId="0" animBg="1"/>
      <p:bldP spid="1124357" grpId="0" animBg="1"/>
      <p:bldP spid="112435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4355" name="Text Box 3"/>
          <p:cNvSpPr txBox="1">
            <a:spLocks noChangeArrowheads="1"/>
          </p:cNvSpPr>
          <p:nvPr/>
        </p:nvSpPr>
        <p:spPr bwMode="auto">
          <a:xfrm>
            <a:off x="-88900" y="803275"/>
            <a:ext cx="3622675" cy="646331"/>
          </a:xfrm>
          <a:prstGeom prst="rect">
            <a:avLst/>
          </a:prstGeom>
          <a:solidFill>
            <a:schemeClr val="bg1"/>
          </a:solidFill>
          <a:ln>
            <a:noFill/>
          </a:ln>
          <a:effectLst/>
        </p:spPr>
        <p:txBody>
          <a:bodyPr>
            <a:spAutoFit/>
          </a:bodyPr>
          <a:lstStyle/>
          <a:p>
            <a:pPr algn="ctr">
              <a:defRPr/>
            </a:pPr>
            <a:r>
              <a:rPr lang="ru-RU" sz="3600" b="1" dirty="0">
                <a:solidFill>
                  <a:srgbClr val="0000CC"/>
                </a:solidFill>
                <a:effectLst>
                  <a:outerShdw blurRad="38100" dist="38100" dir="2700000" algn="tl">
                    <a:srgbClr val="C0C0C0"/>
                  </a:outerShdw>
                </a:effectLst>
                <a:latin typeface="Arial" pitchFamily="34" charset="0"/>
              </a:rPr>
              <a:t>бесконечность</a:t>
            </a:r>
            <a:endParaRPr lang="en-US" sz="3600" b="1" dirty="0">
              <a:effectLst>
                <a:outerShdw blurRad="38100" dist="38100" dir="2700000" algn="tl">
                  <a:srgbClr val="C0C0C0"/>
                </a:outerShdw>
              </a:effectLst>
              <a:latin typeface="Arial" pitchFamily="34" charset="0"/>
            </a:endParaRPr>
          </a:p>
        </p:txBody>
      </p:sp>
      <p:sp>
        <p:nvSpPr>
          <p:cNvPr id="1124356" name="Text Box 4"/>
          <p:cNvSpPr txBox="1">
            <a:spLocks noChangeArrowheads="1"/>
          </p:cNvSpPr>
          <p:nvPr/>
        </p:nvSpPr>
        <p:spPr bwMode="auto">
          <a:xfrm>
            <a:off x="5364163" y="803275"/>
            <a:ext cx="3779837" cy="701675"/>
          </a:xfrm>
          <a:prstGeom prst="rect">
            <a:avLst/>
          </a:prstGeom>
          <a:solidFill>
            <a:schemeClr val="bg1"/>
          </a:solidFill>
          <a:ln>
            <a:noFill/>
          </a:ln>
          <a:effectLst/>
        </p:spPr>
        <p:txBody>
          <a:bodyPr>
            <a:spAutoFit/>
          </a:bodyPr>
          <a:lstStyle/>
          <a:p>
            <a:pPr lvl="1">
              <a:defRPr/>
            </a:pPr>
            <a:r>
              <a:rPr lang="ru-RU" sz="4000" b="1">
                <a:solidFill>
                  <a:srgbClr val="0000CC"/>
                </a:solidFill>
                <a:effectLst>
                  <a:outerShdw blurRad="38100" dist="38100" dir="2700000" algn="tl">
                    <a:srgbClr val="C0C0C0"/>
                  </a:outerShdw>
                </a:effectLst>
                <a:latin typeface="Arial" pitchFamily="34" charset="0"/>
              </a:rPr>
              <a:t>л</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и</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ч</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н</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о</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с</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т</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ь</a:t>
            </a:r>
            <a:endParaRPr lang="en-US" sz="4000" b="1">
              <a:solidFill>
                <a:srgbClr val="0000CC"/>
              </a:solidFill>
              <a:effectLst>
                <a:outerShdw blurRad="38100" dist="38100" dir="2700000" algn="tl">
                  <a:srgbClr val="C0C0C0"/>
                </a:outerShdw>
              </a:effectLst>
              <a:latin typeface="Arial" pitchFamily="34" charset="0"/>
            </a:endParaRPr>
          </a:p>
        </p:txBody>
      </p:sp>
      <p:sp>
        <p:nvSpPr>
          <p:cNvPr id="1124357" name="Oval 5"/>
          <p:cNvSpPr>
            <a:spLocks noChangeArrowheads="1"/>
          </p:cNvSpPr>
          <p:nvPr/>
        </p:nvSpPr>
        <p:spPr bwMode="auto">
          <a:xfrm>
            <a:off x="3454400" y="44450"/>
            <a:ext cx="2251075" cy="2251075"/>
          </a:xfrm>
          <a:prstGeom prst="ellipse">
            <a:avLst/>
          </a:prstGeom>
          <a:solidFill>
            <a:srgbClr val="002850"/>
          </a:solidFill>
          <a:ln w="101600">
            <a:solidFill>
              <a:srgbClr val="FFD60E"/>
            </a:solidFill>
            <a:round/>
            <a:headEnd/>
            <a:tailEnd/>
          </a:ln>
        </p:spPr>
        <p:txBody>
          <a:bodyPr wrap="none" anchor="ctr"/>
          <a:lstStyle/>
          <a:p>
            <a:endParaRPr lang="en-US" altLang="en-US"/>
          </a:p>
        </p:txBody>
      </p:sp>
      <p:sp>
        <p:nvSpPr>
          <p:cNvPr id="1124358" name="Text Box 6"/>
          <p:cNvSpPr txBox="1">
            <a:spLocks noChangeArrowheads="1"/>
          </p:cNvSpPr>
          <p:nvPr/>
        </p:nvSpPr>
        <p:spPr bwMode="auto">
          <a:xfrm>
            <a:off x="3419475" y="566738"/>
            <a:ext cx="2305050" cy="1098550"/>
          </a:xfrm>
          <a:prstGeom prst="rect">
            <a:avLst/>
          </a:prstGeom>
          <a:noFill/>
          <a:ln w="9525">
            <a:noFill/>
            <a:miter lim="800000"/>
            <a:headEnd/>
            <a:tailEnd/>
          </a:ln>
          <a:effectLst>
            <a:outerShdw dist="63500" algn="ctr" rotWithShape="0">
              <a:schemeClr val="tx1"/>
            </a:outerShdw>
          </a:effectLst>
        </p:spPr>
        <p:txBody>
          <a:bodyPr>
            <a:spAutoFit/>
          </a:bodyPr>
          <a:lstStyle/>
          <a:p>
            <a:pPr algn="ctr">
              <a:defRPr/>
            </a:pPr>
            <a:r>
              <a:rPr lang="ru-RU" altLang="en-US" sz="6600" b="1">
                <a:solidFill>
                  <a:schemeClr val="bg1"/>
                </a:solidFill>
                <a:latin typeface="Arial" pitchFamily="34" charset="0"/>
              </a:rPr>
              <a:t>Бог</a:t>
            </a:r>
            <a:endParaRPr lang="en-US" altLang="en-US" sz="6600" b="1">
              <a:solidFill>
                <a:schemeClr val="bg1"/>
              </a:solidFill>
              <a:latin typeface="Arial" pitchFamily="34" charset="0"/>
            </a:endParaRPr>
          </a:p>
        </p:txBody>
      </p:sp>
      <p:sp>
        <p:nvSpPr>
          <p:cNvPr id="1124363" name="Text Box 11"/>
          <p:cNvSpPr txBox="1">
            <a:spLocks noChangeArrowheads="1"/>
          </p:cNvSpPr>
          <p:nvPr/>
        </p:nvSpPr>
        <p:spPr bwMode="auto">
          <a:xfrm>
            <a:off x="34925" y="5072063"/>
            <a:ext cx="3140075" cy="641350"/>
          </a:xfrm>
          <a:prstGeom prst="rect">
            <a:avLst/>
          </a:prstGeom>
          <a:noFill/>
          <a:ln>
            <a:noFill/>
          </a:ln>
          <a:effectLst>
            <a:outerShdw dist="45791" dir="2021404"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ru-RU" altLang="en-US" sz="3600" b="1">
                <a:solidFill>
                  <a:schemeClr val="bg1"/>
                </a:solidFill>
                <a:latin typeface="Arial" panose="020B0604020202020204" pitchFamily="34" charset="0"/>
              </a:rPr>
              <a:t>Индуизм</a:t>
            </a:r>
            <a:endParaRPr lang="en-US" altLang="en-US" sz="3600" b="1">
              <a:solidFill>
                <a:srgbClr val="FFFF00"/>
              </a:solidFill>
              <a:effectLst>
                <a:outerShdw blurRad="38100" dist="38100" dir="2700000" algn="tl">
                  <a:srgbClr val="000000"/>
                </a:outerShdw>
              </a:effectLst>
              <a:latin typeface="Futura Md BT" pitchFamily="34" charset="0"/>
            </a:endParaRPr>
          </a:p>
        </p:txBody>
      </p:sp>
      <p:sp>
        <p:nvSpPr>
          <p:cNvPr id="1124364" name="Text Box 12"/>
          <p:cNvSpPr txBox="1">
            <a:spLocks noChangeArrowheads="1"/>
          </p:cNvSpPr>
          <p:nvPr/>
        </p:nvSpPr>
        <p:spPr bwMode="auto">
          <a:xfrm>
            <a:off x="1792288" y="5956300"/>
            <a:ext cx="3140075" cy="641350"/>
          </a:xfrm>
          <a:prstGeom prst="rect">
            <a:avLst/>
          </a:prstGeom>
          <a:noFill/>
          <a:ln>
            <a:noFill/>
          </a:ln>
          <a:effectLst>
            <a:outerShdw dist="53882" dir="2700000"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ru-RU" altLang="en-US" sz="3600" b="1">
                <a:solidFill>
                  <a:schemeClr val="bg1"/>
                </a:solidFill>
                <a:latin typeface="Arial" panose="020B0604020202020204" pitchFamily="34" charset="0"/>
              </a:rPr>
              <a:t>Буддизм</a:t>
            </a:r>
            <a:endParaRPr lang="en-US" altLang="en-US" sz="3600" b="1">
              <a:solidFill>
                <a:srgbClr val="FFFF00"/>
              </a:solidFill>
              <a:effectLst>
                <a:outerShdw blurRad="38100" dist="38100" dir="2700000" algn="tl">
                  <a:srgbClr val="000000"/>
                </a:outerShdw>
              </a:effectLst>
              <a:latin typeface="Futura Md BT" pitchFamily="34" charset="0"/>
            </a:endParaRPr>
          </a:p>
        </p:txBody>
      </p:sp>
      <p:sp>
        <p:nvSpPr>
          <p:cNvPr id="1124365" name="Text Box 13"/>
          <p:cNvSpPr txBox="1">
            <a:spLocks noChangeArrowheads="1"/>
          </p:cNvSpPr>
          <p:nvPr/>
        </p:nvSpPr>
        <p:spPr bwMode="auto">
          <a:xfrm>
            <a:off x="387350" y="1989138"/>
            <a:ext cx="2744788" cy="823912"/>
          </a:xfrm>
          <a:prstGeom prst="rect">
            <a:avLst/>
          </a:prstGeom>
          <a:noFill/>
          <a:ln>
            <a:noFill/>
          </a:ln>
          <a:effectLst>
            <a:outerShdw dist="35921" dir="2700000" algn="ctr" rotWithShape="0">
              <a:schemeClr val="tx1"/>
            </a:outerShdw>
          </a:effectLst>
        </p:spPr>
        <p:txBody>
          <a:bodyPr>
            <a:spAutoFit/>
          </a:bodyPr>
          <a:lstStyle/>
          <a:p>
            <a:pPr algn="ctr">
              <a:spcBef>
                <a:spcPct val="50000"/>
              </a:spcBef>
              <a:defRPr/>
            </a:pPr>
            <a:r>
              <a:rPr lang="ru-RU" sz="4800" b="1" u="sng" dirty="0">
                <a:solidFill>
                  <a:srgbClr val="FFD70E"/>
                </a:solidFill>
                <a:latin typeface="Arial" pitchFamily="34" charset="0"/>
              </a:rPr>
              <a:t>Восток</a:t>
            </a:r>
            <a:endParaRPr lang="en-US" sz="4800" b="1" u="sng" dirty="0">
              <a:solidFill>
                <a:srgbClr val="FFD70E"/>
              </a:solidFill>
              <a:effectLst>
                <a:outerShdw blurRad="38100" dist="38100" dir="2700000" algn="tl">
                  <a:srgbClr val="000000"/>
                </a:outerShdw>
              </a:effectLst>
              <a:latin typeface="Arial" pitchFamily="34" charset="0"/>
            </a:endParaRPr>
          </a:p>
        </p:txBody>
      </p:sp>
      <p:pic>
        <p:nvPicPr>
          <p:cNvPr id="1124382" name="Picture 30" descr="Indra - Hindu diety - Wikipedi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85738" y="2781300"/>
            <a:ext cx="1938337" cy="2519363"/>
          </a:xfrm>
          <a:prstGeom prst="rect">
            <a:avLst/>
          </a:prstGeom>
          <a:noFill/>
          <a:ln w="9525">
            <a:noFill/>
            <a:miter lim="800000"/>
            <a:headEnd/>
            <a:tailEnd/>
          </a:ln>
        </p:spPr>
      </p:pic>
      <p:pic>
        <p:nvPicPr>
          <p:cNvPr id="1124381" name="Picture 29" descr="PrinceSiddhartha - Wikiped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700338" y="2749550"/>
            <a:ext cx="1408112" cy="3416300"/>
          </a:xfrm>
          <a:prstGeom prst="rect">
            <a:avLst/>
          </a:prstGeom>
          <a:noFill/>
          <a:ln w="9525">
            <a:noFill/>
            <a:miter lim="800000"/>
            <a:headEnd/>
            <a:tailEnd/>
          </a:ln>
        </p:spPr>
      </p:pic>
      <p:sp>
        <p:nvSpPr>
          <p:cNvPr id="14" name="Rectangle 13"/>
          <p:cNvSpPr/>
          <p:nvPr/>
        </p:nvSpPr>
        <p:spPr>
          <a:xfrm>
            <a:off x="4788024" y="3095089"/>
            <a:ext cx="4176464" cy="2062103"/>
          </a:xfrm>
          <a:prstGeom prst="rect">
            <a:avLst/>
          </a:prstGeom>
        </p:spPr>
        <p:txBody>
          <a:bodyPr wrap="square">
            <a:spAutoFit/>
          </a:bodyPr>
          <a:lstStyle/>
          <a:p>
            <a:pPr algn="ctr"/>
            <a:r>
              <a:rPr lang="ru-RU" altLang="en-US" sz="3200" b="1" dirty="0">
                <a:solidFill>
                  <a:srgbClr val="FFD70E"/>
                </a:solidFill>
                <a:latin typeface="Arial" pitchFamily="34" charset="0"/>
              </a:rPr>
              <a:t>Оставь свои сандалии и своё самосознание на пороге храма</a:t>
            </a:r>
            <a:endParaRPr lang="en-US" sz="3200" b="1" dirty="0">
              <a:solidFill>
                <a:srgbClr val="FFD70E"/>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4365"/>
                                        </p:tgtEl>
                                        <p:attrNameLst>
                                          <p:attrName>style.visibility</p:attrName>
                                        </p:attrNameLst>
                                      </p:cBhvr>
                                      <p:to>
                                        <p:strVal val="visible"/>
                                      </p:to>
                                    </p:set>
                                    <p:animEffect transition="in" filter="dissolve">
                                      <p:cBhvr>
                                        <p:cTn id="7" dur="1000"/>
                                        <p:tgtEl>
                                          <p:spTgt spid="1124365"/>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124363"/>
                                        </p:tgtEl>
                                        <p:attrNameLst>
                                          <p:attrName>style.visibility</p:attrName>
                                        </p:attrNameLst>
                                      </p:cBhvr>
                                      <p:to>
                                        <p:strVal val="visible"/>
                                      </p:to>
                                    </p:set>
                                    <p:anim calcmode="lin" valueType="num">
                                      <p:cBhvr additive="base">
                                        <p:cTn id="11" dur="500" fill="hold"/>
                                        <p:tgtEl>
                                          <p:spTgt spid="1124363"/>
                                        </p:tgtEl>
                                        <p:attrNameLst>
                                          <p:attrName>ppt_x</p:attrName>
                                        </p:attrNameLst>
                                      </p:cBhvr>
                                      <p:tavLst>
                                        <p:tav tm="0">
                                          <p:val>
                                            <p:strVal val="0-#ppt_w/2"/>
                                          </p:val>
                                        </p:tav>
                                        <p:tav tm="100000">
                                          <p:val>
                                            <p:strVal val="#ppt_x"/>
                                          </p:val>
                                        </p:tav>
                                      </p:tavLst>
                                    </p:anim>
                                    <p:anim calcmode="lin" valueType="num">
                                      <p:cBhvr additive="base">
                                        <p:cTn id="12" dur="500" fill="hold"/>
                                        <p:tgtEl>
                                          <p:spTgt spid="112436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24382"/>
                                        </p:tgtEl>
                                        <p:attrNameLst>
                                          <p:attrName>style.visibility</p:attrName>
                                        </p:attrNameLst>
                                      </p:cBhvr>
                                      <p:to>
                                        <p:strVal val="visible"/>
                                      </p:to>
                                    </p:set>
                                    <p:anim calcmode="lin" valueType="num">
                                      <p:cBhvr additive="base">
                                        <p:cTn id="15" dur="500" fill="hold"/>
                                        <p:tgtEl>
                                          <p:spTgt spid="1124382"/>
                                        </p:tgtEl>
                                        <p:attrNameLst>
                                          <p:attrName>ppt_x</p:attrName>
                                        </p:attrNameLst>
                                      </p:cBhvr>
                                      <p:tavLst>
                                        <p:tav tm="0">
                                          <p:val>
                                            <p:strVal val="0-#ppt_w/2"/>
                                          </p:val>
                                        </p:tav>
                                        <p:tav tm="100000">
                                          <p:val>
                                            <p:strVal val="#ppt_x"/>
                                          </p:val>
                                        </p:tav>
                                      </p:tavLst>
                                    </p:anim>
                                    <p:anim calcmode="lin" valueType="num">
                                      <p:cBhvr additive="base">
                                        <p:cTn id="16" dur="500" fill="hold"/>
                                        <p:tgtEl>
                                          <p:spTgt spid="1124382"/>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124364"/>
                                        </p:tgtEl>
                                        <p:attrNameLst>
                                          <p:attrName>style.visibility</p:attrName>
                                        </p:attrNameLst>
                                      </p:cBhvr>
                                      <p:to>
                                        <p:strVal val="visible"/>
                                      </p:to>
                                    </p:set>
                                    <p:anim calcmode="lin" valueType="num">
                                      <p:cBhvr additive="base">
                                        <p:cTn id="20" dur="500" fill="hold"/>
                                        <p:tgtEl>
                                          <p:spTgt spid="1124364"/>
                                        </p:tgtEl>
                                        <p:attrNameLst>
                                          <p:attrName>ppt_x</p:attrName>
                                        </p:attrNameLst>
                                      </p:cBhvr>
                                      <p:tavLst>
                                        <p:tav tm="0">
                                          <p:val>
                                            <p:strVal val="0-#ppt_w/2"/>
                                          </p:val>
                                        </p:tav>
                                        <p:tav tm="100000">
                                          <p:val>
                                            <p:strVal val="#ppt_x"/>
                                          </p:val>
                                        </p:tav>
                                      </p:tavLst>
                                    </p:anim>
                                    <p:anim calcmode="lin" valueType="num">
                                      <p:cBhvr additive="base">
                                        <p:cTn id="21" dur="500" fill="hold"/>
                                        <p:tgtEl>
                                          <p:spTgt spid="1124364"/>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124381"/>
                                        </p:tgtEl>
                                        <p:attrNameLst>
                                          <p:attrName>style.visibility</p:attrName>
                                        </p:attrNameLst>
                                      </p:cBhvr>
                                      <p:to>
                                        <p:strVal val="visible"/>
                                      </p:to>
                                    </p:set>
                                    <p:anim calcmode="lin" valueType="num">
                                      <p:cBhvr additive="base">
                                        <p:cTn id="24" dur="1000" fill="hold"/>
                                        <p:tgtEl>
                                          <p:spTgt spid="1124381"/>
                                        </p:tgtEl>
                                        <p:attrNameLst>
                                          <p:attrName>ppt_x</p:attrName>
                                        </p:attrNameLst>
                                      </p:cBhvr>
                                      <p:tavLst>
                                        <p:tav tm="0">
                                          <p:val>
                                            <p:strVal val="0-#ppt_w/2"/>
                                          </p:val>
                                        </p:tav>
                                        <p:tav tm="100000">
                                          <p:val>
                                            <p:strVal val="#ppt_x"/>
                                          </p:val>
                                        </p:tav>
                                      </p:tavLst>
                                    </p:anim>
                                    <p:anim calcmode="lin" valueType="num">
                                      <p:cBhvr additive="base">
                                        <p:cTn id="25" dur="1000" fill="hold"/>
                                        <p:tgtEl>
                                          <p:spTgt spid="112438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3000" fill="hold"/>
                                        <p:tgtEl>
                                          <p:spTgt spid="14"/>
                                        </p:tgtEl>
                                        <p:attrNameLst>
                                          <p:attrName>ppt_x</p:attrName>
                                        </p:attrNameLst>
                                      </p:cBhvr>
                                      <p:tavLst>
                                        <p:tav tm="0">
                                          <p:val>
                                            <p:strVal val="#ppt_x"/>
                                          </p:val>
                                        </p:tav>
                                        <p:tav tm="100000">
                                          <p:val>
                                            <p:strVal val="#ppt_x"/>
                                          </p:val>
                                        </p:tav>
                                      </p:tavLst>
                                    </p:anim>
                                    <p:anim calcmode="lin" valueType="num">
                                      <p:cBhvr additive="base">
                                        <p:cTn id="31" dur="30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7" presetClass="exit" presetSubtype="4" fill="hold" grpId="1" nodeType="afterEffect">
                                  <p:stCondLst>
                                    <p:cond delay="10000"/>
                                  </p:stCondLst>
                                  <p:childTnLst>
                                    <p:anim calcmode="lin" valueType="num">
                                      <p:cBhvr additive="base">
                                        <p:cTn id="34" dur="5000"/>
                                        <p:tgtEl>
                                          <p:spTgt spid="14"/>
                                        </p:tgtEl>
                                        <p:attrNameLst>
                                          <p:attrName>ppt_x</p:attrName>
                                        </p:attrNameLst>
                                      </p:cBhvr>
                                      <p:tavLst>
                                        <p:tav tm="0">
                                          <p:val>
                                            <p:strVal val="ppt_x"/>
                                          </p:val>
                                        </p:tav>
                                        <p:tav tm="100000">
                                          <p:val>
                                            <p:strVal val="ppt_x"/>
                                          </p:val>
                                        </p:tav>
                                      </p:tavLst>
                                    </p:anim>
                                    <p:anim calcmode="lin" valueType="num">
                                      <p:cBhvr additive="base">
                                        <p:cTn id="35" dur="5000"/>
                                        <p:tgtEl>
                                          <p:spTgt spid="14"/>
                                        </p:tgtEl>
                                        <p:attrNameLst>
                                          <p:attrName>ppt_y</p:attrName>
                                        </p:attrNameLst>
                                      </p:cBhvr>
                                      <p:tavLst>
                                        <p:tav tm="0">
                                          <p:val>
                                            <p:strVal val="ppt_y"/>
                                          </p:val>
                                        </p:tav>
                                        <p:tav tm="100000">
                                          <p:val>
                                            <p:strVal val="1+ppt_h/2"/>
                                          </p:val>
                                        </p:tav>
                                      </p:tavLst>
                                    </p:anim>
                                    <p:set>
                                      <p:cBhvr>
                                        <p:cTn id="36"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363" grpId="0"/>
      <p:bldP spid="1124364" grpId="0"/>
      <p:bldP spid="1124365" grpId="0"/>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Spas 003.png"/>
          <p:cNvPicPr>
            <a:picLocks noChangeAspect="1"/>
          </p:cNvPicPr>
          <p:nvPr/>
        </p:nvPicPr>
        <p:blipFill>
          <a:blip r:embed="rId3" cstate="print"/>
          <a:stretch>
            <a:fillRect/>
          </a:stretch>
        </p:blipFill>
        <p:spPr>
          <a:xfrm>
            <a:off x="720692" y="-459432"/>
            <a:ext cx="7379700" cy="792088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4380" name="Picture 28" descr="Achilles_Patroclus_Berlin - Wikipeda"/>
          <p:cNvPicPr>
            <a:picLocks noChangeAspect="1" noChangeArrowheads="1"/>
          </p:cNvPicPr>
          <p:nvPr/>
        </p:nvPicPr>
        <p:blipFill>
          <a:blip r:embed="rId3" cstate="print"/>
          <a:srcRect/>
          <a:stretch>
            <a:fillRect/>
          </a:stretch>
        </p:blipFill>
        <p:spPr bwMode="auto">
          <a:xfrm>
            <a:off x="5795963" y="2924175"/>
            <a:ext cx="2840037" cy="2827338"/>
          </a:xfrm>
          <a:prstGeom prst="rect">
            <a:avLst/>
          </a:prstGeom>
          <a:noFill/>
          <a:ln w="9525">
            <a:noFill/>
            <a:miter lim="800000"/>
            <a:headEnd/>
            <a:tailEnd/>
          </a:ln>
        </p:spPr>
      </p:pic>
      <p:sp>
        <p:nvSpPr>
          <p:cNvPr id="1124355" name="Text Box 3"/>
          <p:cNvSpPr txBox="1">
            <a:spLocks noChangeArrowheads="1"/>
          </p:cNvSpPr>
          <p:nvPr/>
        </p:nvSpPr>
        <p:spPr bwMode="auto">
          <a:xfrm>
            <a:off x="-88900" y="803275"/>
            <a:ext cx="3622675" cy="646331"/>
          </a:xfrm>
          <a:prstGeom prst="rect">
            <a:avLst/>
          </a:prstGeom>
          <a:solidFill>
            <a:schemeClr val="bg1"/>
          </a:solidFill>
          <a:ln>
            <a:noFill/>
          </a:ln>
          <a:effectLst/>
        </p:spPr>
        <p:txBody>
          <a:bodyPr>
            <a:spAutoFit/>
          </a:bodyPr>
          <a:lstStyle/>
          <a:p>
            <a:pPr algn="ctr">
              <a:defRPr/>
            </a:pPr>
            <a:r>
              <a:rPr lang="ru-RU" sz="3600" b="1" dirty="0">
                <a:solidFill>
                  <a:srgbClr val="0000CC"/>
                </a:solidFill>
                <a:effectLst>
                  <a:outerShdw blurRad="38100" dist="38100" dir="2700000" algn="tl">
                    <a:srgbClr val="C0C0C0"/>
                  </a:outerShdw>
                </a:effectLst>
                <a:latin typeface="Arial" pitchFamily="34" charset="0"/>
              </a:rPr>
              <a:t>бесконечность</a:t>
            </a:r>
            <a:endParaRPr lang="en-US" sz="3600" b="1" dirty="0">
              <a:effectLst>
                <a:outerShdw blurRad="38100" dist="38100" dir="2700000" algn="tl">
                  <a:srgbClr val="C0C0C0"/>
                </a:outerShdw>
              </a:effectLst>
              <a:latin typeface="Arial" pitchFamily="34" charset="0"/>
            </a:endParaRPr>
          </a:p>
        </p:txBody>
      </p:sp>
      <p:sp>
        <p:nvSpPr>
          <p:cNvPr id="1124356" name="Text Box 4"/>
          <p:cNvSpPr txBox="1">
            <a:spLocks noChangeArrowheads="1"/>
          </p:cNvSpPr>
          <p:nvPr/>
        </p:nvSpPr>
        <p:spPr bwMode="auto">
          <a:xfrm>
            <a:off x="5364163" y="803275"/>
            <a:ext cx="3779837" cy="701675"/>
          </a:xfrm>
          <a:prstGeom prst="rect">
            <a:avLst/>
          </a:prstGeom>
          <a:solidFill>
            <a:schemeClr val="bg1"/>
          </a:solidFill>
          <a:ln>
            <a:noFill/>
          </a:ln>
          <a:effectLst/>
        </p:spPr>
        <p:txBody>
          <a:bodyPr>
            <a:spAutoFit/>
          </a:bodyPr>
          <a:lstStyle/>
          <a:p>
            <a:pPr lvl="1">
              <a:defRPr/>
            </a:pPr>
            <a:r>
              <a:rPr lang="ru-RU" sz="4000" b="1">
                <a:solidFill>
                  <a:srgbClr val="0000CC"/>
                </a:solidFill>
                <a:effectLst>
                  <a:outerShdw blurRad="38100" dist="38100" dir="2700000" algn="tl">
                    <a:srgbClr val="C0C0C0"/>
                  </a:outerShdw>
                </a:effectLst>
                <a:latin typeface="Arial" pitchFamily="34" charset="0"/>
              </a:rPr>
              <a:t>л</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и</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ч</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н</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о</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с</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т</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ь</a:t>
            </a:r>
            <a:endParaRPr lang="en-US" sz="4000" b="1">
              <a:solidFill>
                <a:srgbClr val="0000CC"/>
              </a:solidFill>
              <a:effectLst>
                <a:outerShdw blurRad="38100" dist="38100" dir="2700000" algn="tl">
                  <a:srgbClr val="C0C0C0"/>
                </a:outerShdw>
              </a:effectLst>
              <a:latin typeface="Arial" pitchFamily="34" charset="0"/>
            </a:endParaRPr>
          </a:p>
        </p:txBody>
      </p:sp>
      <p:sp>
        <p:nvSpPr>
          <p:cNvPr id="1124357" name="Oval 5"/>
          <p:cNvSpPr>
            <a:spLocks noChangeArrowheads="1"/>
          </p:cNvSpPr>
          <p:nvPr/>
        </p:nvSpPr>
        <p:spPr bwMode="auto">
          <a:xfrm>
            <a:off x="3454400" y="44450"/>
            <a:ext cx="2251075" cy="2251075"/>
          </a:xfrm>
          <a:prstGeom prst="ellipse">
            <a:avLst/>
          </a:prstGeom>
          <a:solidFill>
            <a:srgbClr val="002850"/>
          </a:solidFill>
          <a:ln w="101600">
            <a:solidFill>
              <a:srgbClr val="FFD60E"/>
            </a:solidFill>
            <a:round/>
            <a:headEnd/>
            <a:tailEnd/>
          </a:ln>
        </p:spPr>
        <p:txBody>
          <a:bodyPr wrap="none" anchor="ctr"/>
          <a:lstStyle/>
          <a:p>
            <a:endParaRPr lang="en-US" altLang="en-US"/>
          </a:p>
        </p:txBody>
      </p:sp>
      <p:sp>
        <p:nvSpPr>
          <p:cNvPr id="1124358" name="Text Box 6"/>
          <p:cNvSpPr txBox="1">
            <a:spLocks noChangeArrowheads="1"/>
          </p:cNvSpPr>
          <p:nvPr/>
        </p:nvSpPr>
        <p:spPr bwMode="auto">
          <a:xfrm>
            <a:off x="3419475" y="566738"/>
            <a:ext cx="2305050" cy="1098550"/>
          </a:xfrm>
          <a:prstGeom prst="rect">
            <a:avLst/>
          </a:prstGeom>
          <a:noFill/>
          <a:ln w="9525">
            <a:noFill/>
            <a:miter lim="800000"/>
            <a:headEnd/>
            <a:tailEnd/>
          </a:ln>
          <a:effectLst>
            <a:outerShdw dist="63500" algn="ctr" rotWithShape="0">
              <a:schemeClr val="tx1"/>
            </a:outerShdw>
          </a:effectLst>
        </p:spPr>
        <p:txBody>
          <a:bodyPr>
            <a:spAutoFit/>
          </a:bodyPr>
          <a:lstStyle/>
          <a:p>
            <a:pPr algn="ctr">
              <a:defRPr/>
            </a:pPr>
            <a:r>
              <a:rPr lang="ru-RU" altLang="en-US" sz="6600" b="1">
                <a:solidFill>
                  <a:schemeClr val="bg1"/>
                </a:solidFill>
                <a:latin typeface="Arial" pitchFamily="34" charset="0"/>
              </a:rPr>
              <a:t>Бог</a:t>
            </a:r>
            <a:endParaRPr lang="en-US" altLang="en-US" sz="6600" b="1">
              <a:solidFill>
                <a:schemeClr val="bg1"/>
              </a:solidFill>
              <a:latin typeface="Arial" pitchFamily="34" charset="0"/>
            </a:endParaRPr>
          </a:p>
        </p:txBody>
      </p:sp>
      <p:sp>
        <p:nvSpPr>
          <p:cNvPr id="1124359" name="Text Box 7"/>
          <p:cNvSpPr txBox="1">
            <a:spLocks noChangeArrowheads="1"/>
          </p:cNvSpPr>
          <p:nvPr/>
        </p:nvSpPr>
        <p:spPr bwMode="auto">
          <a:xfrm>
            <a:off x="6227763" y="1989138"/>
            <a:ext cx="2420937" cy="823912"/>
          </a:xfrm>
          <a:prstGeom prst="rect">
            <a:avLst/>
          </a:prstGeom>
          <a:noFill/>
          <a:ln>
            <a:noFill/>
          </a:ln>
          <a:effectLst>
            <a:outerShdw dist="28398" dir="1593903" algn="ctr" rotWithShape="0">
              <a:schemeClr val="tx1"/>
            </a:outerShdw>
          </a:effectLst>
        </p:spPr>
        <p:txBody>
          <a:bodyPr>
            <a:spAutoFit/>
          </a:bodyPr>
          <a:lstStyle/>
          <a:p>
            <a:pPr algn="ctr">
              <a:spcBef>
                <a:spcPct val="50000"/>
              </a:spcBef>
              <a:defRPr/>
            </a:pPr>
            <a:r>
              <a:rPr lang="ru-RU" sz="4800" b="1" u="sng">
                <a:solidFill>
                  <a:srgbClr val="FFD70E"/>
                </a:solidFill>
                <a:latin typeface="Arial" pitchFamily="34" charset="0"/>
              </a:rPr>
              <a:t>Запад</a:t>
            </a:r>
            <a:endParaRPr lang="en-US" sz="4800" b="1" u="sng">
              <a:solidFill>
                <a:srgbClr val="FFD70E"/>
              </a:solidFill>
              <a:effectLst>
                <a:outerShdw blurRad="38100" dist="38100" dir="2700000" algn="tl">
                  <a:srgbClr val="000000"/>
                </a:outerShdw>
              </a:effectLst>
              <a:latin typeface="Arial" pitchFamily="34" charset="0"/>
            </a:endParaRPr>
          </a:p>
        </p:txBody>
      </p:sp>
      <p:sp>
        <p:nvSpPr>
          <p:cNvPr id="1124360" name="Text Box 8"/>
          <p:cNvSpPr txBox="1">
            <a:spLocks noChangeArrowheads="1"/>
          </p:cNvSpPr>
          <p:nvPr/>
        </p:nvSpPr>
        <p:spPr bwMode="auto">
          <a:xfrm>
            <a:off x="4500563" y="5622925"/>
            <a:ext cx="4824412" cy="1190625"/>
          </a:xfrm>
          <a:prstGeom prst="rect">
            <a:avLst/>
          </a:prstGeom>
          <a:noFill/>
          <a:ln>
            <a:noFill/>
          </a:ln>
          <a:effectLst>
            <a:outerShdw dist="53882" dir="2700000"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ru-RU" altLang="en-US" sz="3600" b="1">
                <a:solidFill>
                  <a:schemeClr val="bg1"/>
                </a:solidFill>
                <a:latin typeface="Arial Narrow" panose="020B0606020202030204" pitchFamily="34" charset="0"/>
              </a:rPr>
              <a:t>Древняя Греция</a:t>
            </a:r>
            <a:r>
              <a:rPr lang="ru-RU" altLang="en-US" sz="3600" b="1">
                <a:solidFill>
                  <a:schemeClr val="bg1"/>
                </a:solidFill>
                <a:latin typeface="Arial" panose="020B0604020202020204" pitchFamily="34" charset="0"/>
              </a:rPr>
              <a:t>, Скандинавия, Русь</a:t>
            </a:r>
            <a:endParaRPr lang="en-US" altLang="en-US" sz="3600" b="1">
              <a:effectLst>
                <a:outerShdw blurRad="38100" dist="38100" dir="2700000" algn="tl">
                  <a:srgbClr val="FFFFFF"/>
                </a:outerShdw>
              </a:effectLst>
              <a:latin typeface="Arial" panose="020B0604020202020204" pitchFamily="34" charset="0"/>
            </a:endParaRPr>
          </a:p>
        </p:txBody>
      </p:sp>
      <p:sp>
        <p:nvSpPr>
          <p:cNvPr id="1124363" name="Text Box 11"/>
          <p:cNvSpPr txBox="1">
            <a:spLocks noChangeArrowheads="1"/>
          </p:cNvSpPr>
          <p:nvPr/>
        </p:nvSpPr>
        <p:spPr bwMode="auto">
          <a:xfrm>
            <a:off x="34925" y="5072063"/>
            <a:ext cx="3140075" cy="641350"/>
          </a:xfrm>
          <a:prstGeom prst="rect">
            <a:avLst/>
          </a:prstGeom>
          <a:noFill/>
          <a:ln>
            <a:noFill/>
          </a:ln>
          <a:effectLst>
            <a:outerShdw dist="45791" dir="2021404"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ru-RU" altLang="en-US" sz="3600" b="1">
                <a:solidFill>
                  <a:schemeClr val="bg1"/>
                </a:solidFill>
                <a:latin typeface="Arial" panose="020B0604020202020204" pitchFamily="34" charset="0"/>
              </a:rPr>
              <a:t>Индуизм</a:t>
            </a:r>
            <a:endParaRPr lang="en-US" altLang="en-US" sz="3600" b="1">
              <a:solidFill>
                <a:srgbClr val="FFFF00"/>
              </a:solidFill>
              <a:effectLst>
                <a:outerShdw blurRad="38100" dist="38100" dir="2700000" algn="tl">
                  <a:srgbClr val="000000"/>
                </a:outerShdw>
              </a:effectLst>
              <a:latin typeface="Futura Md BT" pitchFamily="34" charset="0"/>
            </a:endParaRPr>
          </a:p>
        </p:txBody>
      </p:sp>
      <p:sp>
        <p:nvSpPr>
          <p:cNvPr id="1124364" name="Text Box 12"/>
          <p:cNvSpPr txBox="1">
            <a:spLocks noChangeArrowheads="1"/>
          </p:cNvSpPr>
          <p:nvPr/>
        </p:nvSpPr>
        <p:spPr bwMode="auto">
          <a:xfrm>
            <a:off x="1792288" y="5956300"/>
            <a:ext cx="3140075" cy="641350"/>
          </a:xfrm>
          <a:prstGeom prst="rect">
            <a:avLst/>
          </a:prstGeom>
          <a:noFill/>
          <a:ln>
            <a:noFill/>
          </a:ln>
          <a:effectLst>
            <a:outerShdw dist="53882" dir="2700000"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ru-RU" altLang="en-US" sz="3600" b="1">
                <a:solidFill>
                  <a:schemeClr val="bg1"/>
                </a:solidFill>
                <a:latin typeface="Arial" panose="020B0604020202020204" pitchFamily="34" charset="0"/>
              </a:rPr>
              <a:t>Буддизм</a:t>
            </a:r>
            <a:endParaRPr lang="en-US" altLang="en-US" sz="3600" b="1">
              <a:solidFill>
                <a:srgbClr val="FFFF00"/>
              </a:solidFill>
              <a:effectLst>
                <a:outerShdw blurRad="38100" dist="38100" dir="2700000" algn="tl">
                  <a:srgbClr val="000000"/>
                </a:outerShdw>
              </a:effectLst>
              <a:latin typeface="Futura Md BT" pitchFamily="34" charset="0"/>
            </a:endParaRPr>
          </a:p>
        </p:txBody>
      </p:sp>
      <p:sp>
        <p:nvSpPr>
          <p:cNvPr id="1124365" name="Text Box 13"/>
          <p:cNvSpPr txBox="1">
            <a:spLocks noChangeArrowheads="1"/>
          </p:cNvSpPr>
          <p:nvPr/>
        </p:nvSpPr>
        <p:spPr bwMode="auto">
          <a:xfrm>
            <a:off x="387350" y="1989138"/>
            <a:ext cx="2744788" cy="823912"/>
          </a:xfrm>
          <a:prstGeom prst="rect">
            <a:avLst/>
          </a:prstGeom>
          <a:noFill/>
          <a:ln>
            <a:noFill/>
          </a:ln>
          <a:effectLst>
            <a:outerShdw dist="35921" dir="2700000" algn="ctr" rotWithShape="0">
              <a:schemeClr val="tx1"/>
            </a:outerShdw>
          </a:effectLst>
        </p:spPr>
        <p:txBody>
          <a:bodyPr>
            <a:spAutoFit/>
          </a:bodyPr>
          <a:lstStyle/>
          <a:p>
            <a:pPr algn="ctr">
              <a:spcBef>
                <a:spcPct val="50000"/>
              </a:spcBef>
              <a:defRPr/>
            </a:pPr>
            <a:r>
              <a:rPr lang="ru-RU" sz="4800" b="1" u="sng">
                <a:solidFill>
                  <a:srgbClr val="FFD70E"/>
                </a:solidFill>
                <a:latin typeface="Arial" pitchFamily="34" charset="0"/>
              </a:rPr>
              <a:t>Восток</a:t>
            </a:r>
            <a:endParaRPr lang="en-US" sz="4800" b="1" u="sng">
              <a:solidFill>
                <a:srgbClr val="FFD70E"/>
              </a:solidFill>
              <a:effectLst>
                <a:outerShdw blurRad="38100" dist="38100" dir="2700000" algn="tl">
                  <a:srgbClr val="000000"/>
                </a:outerShdw>
              </a:effectLst>
              <a:latin typeface="Arial" pitchFamily="34" charset="0"/>
            </a:endParaRPr>
          </a:p>
        </p:txBody>
      </p:sp>
      <p:pic>
        <p:nvPicPr>
          <p:cNvPr id="1124382" name="Picture 30" descr="Indra - Hindu diety - Wikiped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85738" y="2781300"/>
            <a:ext cx="1938337" cy="2519363"/>
          </a:xfrm>
          <a:prstGeom prst="rect">
            <a:avLst/>
          </a:prstGeom>
          <a:noFill/>
          <a:ln w="9525">
            <a:noFill/>
            <a:miter lim="800000"/>
            <a:headEnd/>
            <a:tailEnd/>
          </a:ln>
        </p:spPr>
      </p:pic>
      <p:pic>
        <p:nvPicPr>
          <p:cNvPr id="1124381" name="Picture 29" descr="PrinceSiddhartha - Wikipedia"/>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700338" y="2749550"/>
            <a:ext cx="1408112" cy="3416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24359"/>
                                        </p:tgtEl>
                                        <p:attrNameLst>
                                          <p:attrName>style.visibility</p:attrName>
                                        </p:attrNameLst>
                                      </p:cBhvr>
                                      <p:to>
                                        <p:strVal val="visible"/>
                                      </p:to>
                                    </p:set>
                                    <p:anim calcmode="lin" valueType="num">
                                      <p:cBhvr additive="base">
                                        <p:cTn id="7" dur="500" fill="hold"/>
                                        <p:tgtEl>
                                          <p:spTgt spid="1124359"/>
                                        </p:tgtEl>
                                        <p:attrNameLst>
                                          <p:attrName>ppt_x</p:attrName>
                                        </p:attrNameLst>
                                      </p:cBhvr>
                                      <p:tavLst>
                                        <p:tav tm="0">
                                          <p:val>
                                            <p:strVal val="1+#ppt_w/2"/>
                                          </p:val>
                                        </p:tav>
                                        <p:tav tm="100000">
                                          <p:val>
                                            <p:strVal val="#ppt_x"/>
                                          </p:val>
                                        </p:tav>
                                      </p:tavLst>
                                    </p:anim>
                                    <p:anim calcmode="lin" valueType="num">
                                      <p:cBhvr additive="base">
                                        <p:cTn id="8" dur="500" fill="hold"/>
                                        <p:tgtEl>
                                          <p:spTgt spid="11243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1124360"/>
                                        </p:tgtEl>
                                        <p:attrNameLst>
                                          <p:attrName>style.visibility</p:attrName>
                                        </p:attrNameLst>
                                      </p:cBhvr>
                                      <p:to>
                                        <p:strVal val="visible"/>
                                      </p:to>
                                    </p:set>
                                    <p:animEffect transition="in" filter="slide(fromRight)">
                                      <p:cBhvr>
                                        <p:cTn id="12" dur="500"/>
                                        <p:tgtEl>
                                          <p:spTgt spid="1124360"/>
                                        </p:tgtEl>
                                      </p:cBhvr>
                                    </p:animEffect>
                                  </p:childTnLst>
                                </p:cTn>
                              </p:par>
                              <p:par>
                                <p:cTn id="13" presetID="2" presetClass="entr" presetSubtype="2" fill="hold" nodeType="withEffect">
                                  <p:stCondLst>
                                    <p:cond delay="0"/>
                                  </p:stCondLst>
                                  <p:childTnLst>
                                    <p:set>
                                      <p:cBhvr>
                                        <p:cTn id="14" dur="1" fill="hold">
                                          <p:stCondLst>
                                            <p:cond delay="0"/>
                                          </p:stCondLst>
                                        </p:cTn>
                                        <p:tgtEl>
                                          <p:spTgt spid="1124380"/>
                                        </p:tgtEl>
                                        <p:attrNameLst>
                                          <p:attrName>style.visibility</p:attrName>
                                        </p:attrNameLst>
                                      </p:cBhvr>
                                      <p:to>
                                        <p:strVal val="visible"/>
                                      </p:to>
                                    </p:set>
                                    <p:anim calcmode="lin" valueType="num">
                                      <p:cBhvr additive="base">
                                        <p:cTn id="15" dur="500" fill="hold"/>
                                        <p:tgtEl>
                                          <p:spTgt spid="1124380"/>
                                        </p:tgtEl>
                                        <p:attrNameLst>
                                          <p:attrName>ppt_x</p:attrName>
                                        </p:attrNameLst>
                                      </p:cBhvr>
                                      <p:tavLst>
                                        <p:tav tm="0">
                                          <p:val>
                                            <p:strVal val="1+#ppt_w/2"/>
                                          </p:val>
                                        </p:tav>
                                        <p:tav tm="100000">
                                          <p:val>
                                            <p:strVal val="#ppt_x"/>
                                          </p:val>
                                        </p:tav>
                                      </p:tavLst>
                                    </p:anim>
                                    <p:anim calcmode="lin" valueType="num">
                                      <p:cBhvr additive="base">
                                        <p:cTn id="16" dur="500" fill="hold"/>
                                        <p:tgtEl>
                                          <p:spTgt spid="11243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359" grpId="0" autoUpdateAnimBg="0"/>
      <p:bldP spid="112436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8" name="Text Box 18"/>
          <p:cNvSpPr txBox="1">
            <a:spLocks noChangeArrowheads="1"/>
          </p:cNvSpPr>
          <p:nvPr/>
        </p:nvSpPr>
        <p:spPr bwMode="auto">
          <a:xfrm>
            <a:off x="-88900" y="803275"/>
            <a:ext cx="3622675" cy="646331"/>
          </a:xfrm>
          <a:prstGeom prst="rect">
            <a:avLst/>
          </a:prstGeom>
          <a:solidFill>
            <a:schemeClr val="bg1"/>
          </a:solidFill>
          <a:ln>
            <a:noFill/>
          </a:ln>
          <a:effectLst/>
        </p:spPr>
        <p:txBody>
          <a:bodyPr>
            <a:spAutoFit/>
          </a:bodyPr>
          <a:lstStyle/>
          <a:p>
            <a:pPr algn="ctr">
              <a:defRPr/>
            </a:pPr>
            <a:r>
              <a:rPr lang="ru-RU" sz="3600" b="1" dirty="0">
                <a:solidFill>
                  <a:srgbClr val="0000CC"/>
                </a:solidFill>
                <a:effectLst>
                  <a:outerShdw blurRad="38100" dist="38100" dir="2700000" algn="tl">
                    <a:srgbClr val="C0C0C0"/>
                  </a:outerShdw>
                </a:effectLst>
                <a:latin typeface="Arial" pitchFamily="34" charset="0"/>
              </a:rPr>
              <a:t>бесконечность</a:t>
            </a:r>
            <a:endParaRPr lang="en-US" sz="3600" b="1" dirty="0">
              <a:effectLst>
                <a:outerShdw blurRad="38100" dist="38100" dir="2700000" algn="tl">
                  <a:srgbClr val="C0C0C0"/>
                </a:outerShdw>
              </a:effectLst>
              <a:latin typeface="Arial" pitchFamily="34" charset="0"/>
            </a:endParaRPr>
          </a:p>
        </p:txBody>
      </p:sp>
      <p:sp>
        <p:nvSpPr>
          <p:cNvPr id="1126419" name="Text Box 19"/>
          <p:cNvSpPr txBox="1">
            <a:spLocks noChangeArrowheads="1"/>
          </p:cNvSpPr>
          <p:nvPr/>
        </p:nvSpPr>
        <p:spPr bwMode="auto">
          <a:xfrm>
            <a:off x="5364163" y="803275"/>
            <a:ext cx="3779837" cy="701675"/>
          </a:xfrm>
          <a:prstGeom prst="rect">
            <a:avLst/>
          </a:prstGeom>
          <a:solidFill>
            <a:schemeClr val="bg1"/>
          </a:solidFill>
          <a:ln>
            <a:noFill/>
          </a:ln>
          <a:effectLst/>
        </p:spPr>
        <p:txBody>
          <a:bodyPr>
            <a:spAutoFit/>
          </a:bodyPr>
          <a:lstStyle/>
          <a:p>
            <a:pPr lvl="1">
              <a:defRPr/>
            </a:pPr>
            <a:r>
              <a:rPr lang="ru-RU" sz="4000" b="1">
                <a:solidFill>
                  <a:srgbClr val="0000CC"/>
                </a:solidFill>
                <a:effectLst>
                  <a:outerShdw blurRad="38100" dist="38100" dir="2700000" algn="tl">
                    <a:srgbClr val="C0C0C0"/>
                  </a:outerShdw>
                </a:effectLst>
                <a:latin typeface="Arial" pitchFamily="34" charset="0"/>
              </a:rPr>
              <a:t>л</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и</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ч</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н</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о</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с</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т</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ь</a:t>
            </a:r>
            <a:endParaRPr lang="en-US" sz="4000" b="1">
              <a:solidFill>
                <a:srgbClr val="0000CC"/>
              </a:solidFill>
              <a:effectLst>
                <a:outerShdw blurRad="38100" dist="38100" dir="2700000" algn="tl">
                  <a:srgbClr val="C0C0C0"/>
                </a:outerShdw>
              </a:effectLst>
              <a:latin typeface="Arial" pitchFamily="34" charset="0"/>
            </a:endParaRPr>
          </a:p>
        </p:txBody>
      </p:sp>
      <p:sp>
        <p:nvSpPr>
          <p:cNvPr id="1126404" name="Text Box 4"/>
          <p:cNvSpPr txBox="1">
            <a:spLocks noChangeArrowheads="1"/>
          </p:cNvSpPr>
          <p:nvPr/>
        </p:nvSpPr>
        <p:spPr bwMode="auto">
          <a:xfrm>
            <a:off x="169863" y="2205038"/>
            <a:ext cx="2746375" cy="641350"/>
          </a:xfrm>
          <a:prstGeom prst="rect">
            <a:avLst/>
          </a:prstGeom>
          <a:noFill/>
          <a:ln>
            <a:noFill/>
          </a:ln>
          <a:effectLst>
            <a:outerShdw dist="35921" dir="2700000" algn="ctr" rotWithShape="0">
              <a:schemeClr val="tx1"/>
            </a:outerShdw>
          </a:effectLst>
        </p:spPr>
        <p:txBody>
          <a:bodyPr>
            <a:spAutoFit/>
          </a:bodyPr>
          <a:lstStyle/>
          <a:p>
            <a:pPr algn="ctr">
              <a:spcBef>
                <a:spcPct val="50000"/>
              </a:spcBef>
              <a:defRPr/>
            </a:pPr>
            <a:r>
              <a:rPr lang="ru-RU" sz="3600" b="1">
                <a:solidFill>
                  <a:srgbClr val="FFD70E"/>
                </a:solidFill>
                <a:latin typeface="Arial" pitchFamily="34" charset="0"/>
              </a:rPr>
              <a:t>Иудаизм</a:t>
            </a:r>
            <a:endParaRPr lang="en-US" sz="3600" b="1">
              <a:solidFill>
                <a:srgbClr val="FFD70E"/>
              </a:solidFill>
              <a:effectLst>
                <a:outerShdw blurRad="38100" dist="38100" dir="2700000" algn="tl">
                  <a:srgbClr val="000000"/>
                </a:outerShdw>
              </a:effectLst>
              <a:latin typeface="Futura Md BT"/>
            </a:endParaRPr>
          </a:p>
        </p:txBody>
      </p:sp>
      <p:sp>
        <p:nvSpPr>
          <p:cNvPr id="1126405" name="Text Box 5"/>
          <p:cNvSpPr txBox="1">
            <a:spLocks noChangeArrowheads="1"/>
          </p:cNvSpPr>
          <p:nvPr/>
        </p:nvSpPr>
        <p:spPr bwMode="auto">
          <a:xfrm>
            <a:off x="6516688" y="2205038"/>
            <a:ext cx="2117725" cy="641350"/>
          </a:xfrm>
          <a:prstGeom prst="rect">
            <a:avLst/>
          </a:prstGeom>
          <a:noFill/>
          <a:ln>
            <a:noFill/>
          </a:ln>
          <a:effectLst>
            <a:outerShdw dist="35921" dir="2700000" algn="ctr" rotWithShape="0">
              <a:schemeClr val="tx1"/>
            </a:outerShdw>
          </a:effectLst>
        </p:spPr>
        <p:txBody>
          <a:bodyPr>
            <a:spAutoFit/>
          </a:bodyPr>
          <a:lstStyle/>
          <a:p>
            <a:pPr algn="ctr">
              <a:spcBef>
                <a:spcPct val="50000"/>
              </a:spcBef>
              <a:defRPr/>
            </a:pPr>
            <a:r>
              <a:rPr lang="ru-RU" sz="3600" b="1">
                <a:solidFill>
                  <a:srgbClr val="FFD70E"/>
                </a:solidFill>
                <a:latin typeface="Arial" pitchFamily="34" charset="0"/>
              </a:rPr>
              <a:t>Ислам</a:t>
            </a:r>
            <a:endParaRPr lang="en-US" sz="3600" b="1">
              <a:solidFill>
                <a:srgbClr val="FFD70E"/>
              </a:solidFill>
              <a:effectLst>
                <a:outerShdw blurRad="38100" dist="38100" dir="2700000" algn="tl">
                  <a:srgbClr val="000000"/>
                </a:outerShdw>
              </a:effectLst>
              <a:latin typeface="Arial" pitchFamily="34" charset="0"/>
            </a:endParaRPr>
          </a:p>
        </p:txBody>
      </p:sp>
      <p:sp>
        <p:nvSpPr>
          <p:cNvPr id="1126406" name="Text Box 6"/>
          <p:cNvSpPr txBox="1">
            <a:spLocks noChangeArrowheads="1"/>
          </p:cNvSpPr>
          <p:nvPr/>
        </p:nvSpPr>
        <p:spPr bwMode="auto">
          <a:xfrm>
            <a:off x="2746375" y="2205038"/>
            <a:ext cx="3787775" cy="64135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a:spcBef>
                <a:spcPct val="50000"/>
              </a:spcBef>
              <a:defRPr/>
            </a:pPr>
            <a:r>
              <a:rPr lang="ru-RU" altLang="en-US" sz="3600" b="1">
                <a:solidFill>
                  <a:srgbClr val="FFD70E"/>
                </a:solidFill>
                <a:latin typeface="Arial" pitchFamily="34" charset="0"/>
              </a:rPr>
              <a:t>Христианство</a:t>
            </a:r>
            <a:endParaRPr lang="en-US" altLang="en-US" sz="3600" b="1">
              <a:solidFill>
                <a:srgbClr val="FFD70E"/>
              </a:solidFill>
              <a:latin typeface="Arial" pitchFamily="34" charset="0"/>
            </a:endParaRPr>
          </a:p>
        </p:txBody>
      </p:sp>
      <p:sp>
        <p:nvSpPr>
          <p:cNvPr id="71687" name="Oval 10"/>
          <p:cNvSpPr>
            <a:spLocks noChangeArrowheads="1"/>
          </p:cNvSpPr>
          <p:nvPr/>
        </p:nvSpPr>
        <p:spPr bwMode="auto">
          <a:xfrm>
            <a:off x="3452813" y="44450"/>
            <a:ext cx="2251075" cy="2251075"/>
          </a:xfrm>
          <a:prstGeom prst="ellipse">
            <a:avLst/>
          </a:prstGeom>
          <a:solidFill>
            <a:srgbClr val="002850"/>
          </a:solidFill>
          <a:ln w="101600">
            <a:solidFill>
              <a:srgbClr val="FFD60E"/>
            </a:solidFill>
            <a:round/>
            <a:headEnd/>
            <a:tailEnd/>
          </a:ln>
        </p:spPr>
        <p:txBody>
          <a:bodyPr wrap="none" anchor="ctr"/>
          <a:lstStyle/>
          <a:p>
            <a:endParaRPr lang="en-US" altLang="en-US"/>
          </a:p>
        </p:txBody>
      </p:sp>
      <p:sp>
        <p:nvSpPr>
          <p:cNvPr id="111624" name="Text Box 14"/>
          <p:cNvSpPr txBox="1">
            <a:spLocks noChangeArrowheads="1"/>
          </p:cNvSpPr>
          <p:nvPr/>
        </p:nvSpPr>
        <p:spPr bwMode="auto">
          <a:xfrm>
            <a:off x="3419475" y="566738"/>
            <a:ext cx="2305050" cy="1098550"/>
          </a:xfrm>
          <a:prstGeom prst="rect">
            <a:avLst/>
          </a:prstGeom>
          <a:noFill/>
          <a:ln w="9525">
            <a:noFill/>
            <a:miter lim="800000"/>
            <a:headEnd/>
            <a:tailEnd/>
          </a:ln>
          <a:effectLst>
            <a:outerShdw dist="63500" algn="ctr" rotWithShape="0">
              <a:schemeClr val="tx1"/>
            </a:outerShdw>
          </a:effectLst>
        </p:spPr>
        <p:txBody>
          <a:bodyPr>
            <a:spAutoFit/>
          </a:bodyPr>
          <a:lstStyle/>
          <a:p>
            <a:pPr algn="ctr">
              <a:defRPr/>
            </a:pPr>
            <a:r>
              <a:rPr lang="ru-RU" altLang="en-US" sz="6600" b="1">
                <a:solidFill>
                  <a:schemeClr val="bg1"/>
                </a:solidFill>
                <a:latin typeface="Arial" pitchFamily="34" charset="0"/>
              </a:rPr>
              <a:t>Бог</a:t>
            </a:r>
            <a:endParaRPr lang="en-US" altLang="en-US" sz="6600" b="1">
              <a:solidFill>
                <a:schemeClr val="bg1"/>
              </a:solidFill>
              <a:latin typeface="Arial"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26404"/>
                                        </p:tgtEl>
                                        <p:attrNameLst>
                                          <p:attrName>style.visibility</p:attrName>
                                        </p:attrNameLst>
                                      </p:cBhvr>
                                      <p:to>
                                        <p:strVal val="visible"/>
                                      </p:to>
                                    </p:set>
                                    <p:anim calcmode="lin" valueType="num">
                                      <p:cBhvr additive="base">
                                        <p:cTn id="7" dur="500" fill="hold"/>
                                        <p:tgtEl>
                                          <p:spTgt spid="1126404"/>
                                        </p:tgtEl>
                                        <p:attrNameLst>
                                          <p:attrName>ppt_x</p:attrName>
                                        </p:attrNameLst>
                                      </p:cBhvr>
                                      <p:tavLst>
                                        <p:tav tm="0">
                                          <p:val>
                                            <p:strVal val="#ppt_x"/>
                                          </p:val>
                                        </p:tav>
                                        <p:tav tm="100000">
                                          <p:val>
                                            <p:strVal val="#ppt_x"/>
                                          </p:val>
                                        </p:tav>
                                      </p:tavLst>
                                    </p:anim>
                                    <p:anim calcmode="lin" valueType="num">
                                      <p:cBhvr additive="base">
                                        <p:cTn id="8" dur="500" fill="hold"/>
                                        <p:tgtEl>
                                          <p:spTgt spid="112640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26405"/>
                                        </p:tgtEl>
                                        <p:attrNameLst>
                                          <p:attrName>style.visibility</p:attrName>
                                        </p:attrNameLst>
                                      </p:cBhvr>
                                      <p:to>
                                        <p:strVal val="visible"/>
                                      </p:to>
                                    </p:set>
                                    <p:anim calcmode="lin" valueType="num">
                                      <p:cBhvr additive="base">
                                        <p:cTn id="12" dur="500" fill="hold"/>
                                        <p:tgtEl>
                                          <p:spTgt spid="1126405"/>
                                        </p:tgtEl>
                                        <p:attrNameLst>
                                          <p:attrName>ppt_x</p:attrName>
                                        </p:attrNameLst>
                                      </p:cBhvr>
                                      <p:tavLst>
                                        <p:tav tm="0">
                                          <p:val>
                                            <p:strVal val="#ppt_x"/>
                                          </p:val>
                                        </p:tav>
                                        <p:tav tm="100000">
                                          <p:val>
                                            <p:strVal val="#ppt_x"/>
                                          </p:val>
                                        </p:tav>
                                      </p:tavLst>
                                    </p:anim>
                                    <p:anim calcmode="lin" valueType="num">
                                      <p:cBhvr additive="base">
                                        <p:cTn id="13" dur="500" fill="hold"/>
                                        <p:tgtEl>
                                          <p:spTgt spid="112640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26406"/>
                                        </p:tgtEl>
                                        <p:attrNameLst>
                                          <p:attrName>style.visibility</p:attrName>
                                        </p:attrNameLst>
                                      </p:cBhvr>
                                      <p:to>
                                        <p:strVal val="visible"/>
                                      </p:to>
                                    </p:set>
                                    <p:anim calcmode="lin" valueType="num">
                                      <p:cBhvr additive="base">
                                        <p:cTn id="17" dur="500" fill="hold"/>
                                        <p:tgtEl>
                                          <p:spTgt spid="1126406"/>
                                        </p:tgtEl>
                                        <p:attrNameLst>
                                          <p:attrName>ppt_x</p:attrName>
                                        </p:attrNameLst>
                                      </p:cBhvr>
                                      <p:tavLst>
                                        <p:tav tm="0">
                                          <p:val>
                                            <p:strVal val="#ppt_x"/>
                                          </p:val>
                                        </p:tav>
                                        <p:tav tm="100000">
                                          <p:val>
                                            <p:strVal val="#ppt_x"/>
                                          </p:val>
                                        </p:tav>
                                      </p:tavLst>
                                    </p:anim>
                                    <p:anim calcmode="lin" valueType="num">
                                      <p:cBhvr additive="base">
                                        <p:cTn id="18" dur="500" fill="hold"/>
                                        <p:tgtEl>
                                          <p:spTgt spid="11264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04" grpId="0" autoUpdateAnimBg="0"/>
      <p:bldP spid="1126405" grpId="0" autoUpdateAnimBg="0"/>
      <p:bldP spid="112640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8498" name="Text Box 50"/>
          <p:cNvSpPr txBox="1">
            <a:spLocks noChangeArrowheads="1"/>
          </p:cNvSpPr>
          <p:nvPr/>
        </p:nvSpPr>
        <p:spPr bwMode="auto">
          <a:xfrm>
            <a:off x="-88900" y="803275"/>
            <a:ext cx="3622675" cy="701675"/>
          </a:xfrm>
          <a:prstGeom prst="rect">
            <a:avLst/>
          </a:prstGeom>
          <a:solidFill>
            <a:schemeClr val="bg1"/>
          </a:solidFill>
          <a:ln>
            <a:noFill/>
          </a:ln>
          <a:effectLst/>
        </p:spPr>
        <p:txBody>
          <a:bodyPr>
            <a:spAutoFit/>
          </a:bodyPr>
          <a:lstStyle/>
          <a:p>
            <a:pPr algn="ctr">
              <a:defRPr/>
            </a:pPr>
            <a:r>
              <a:rPr lang="ru-RU" sz="4000" b="1">
                <a:solidFill>
                  <a:srgbClr val="0000CC"/>
                </a:solidFill>
                <a:effectLst>
                  <a:outerShdw blurRad="38100" dist="38100" dir="2700000" algn="tl">
                    <a:srgbClr val="C0C0C0"/>
                  </a:outerShdw>
                </a:effectLst>
                <a:latin typeface="Arial" pitchFamily="34" charset="0"/>
              </a:rPr>
              <a:t>бесконечный</a:t>
            </a:r>
            <a:endParaRPr lang="en-US" sz="4000" b="1">
              <a:effectLst>
                <a:outerShdw blurRad="38100" dist="38100" dir="2700000" algn="tl">
                  <a:srgbClr val="C0C0C0"/>
                </a:outerShdw>
              </a:effectLst>
              <a:latin typeface="Arial" pitchFamily="34" charset="0"/>
            </a:endParaRPr>
          </a:p>
        </p:txBody>
      </p:sp>
      <p:sp>
        <p:nvSpPr>
          <p:cNvPr id="1128499" name="Text Box 51"/>
          <p:cNvSpPr txBox="1">
            <a:spLocks noChangeArrowheads="1"/>
          </p:cNvSpPr>
          <p:nvPr/>
        </p:nvSpPr>
        <p:spPr bwMode="auto">
          <a:xfrm>
            <a:off x="5364163" y="803275"/>
            <a:ext cx="3779837" cy="701675"/>
          </a:xfrm>
          <a:prstGeom prst="rect">
            <a:avLst/>
          </a:prstGeom>
          <a:solidFill>
            <a:schemeClr val="bg1"/>
          </a:solidFill>
          <a:ln>
            <a:noFill/>
          </a:ln>
          <a:effectLst/>
        </p:spPr>
        <p:txBody>
          <a:bodyPr>
            <a:spAutoFit/>
          </a:bodyPr>
          <a:lstStyle/>
          <a:p>
            <a:pPr lvl="1">
              <a:defRPr/>
            </a:pPr>
            <a:r>
              <a:rPr lang="ru-RU" sz="4000" b="1">
                <a:solidFill>
                  <a:srgbClr val="0000CC"/>
                </a:solidFill>
                <a:effectLst>
                  <a:outerShdw blurRad="38100" dist="38100" dir="2700000" algn="tl">
                    <a:srgbClr val="C0C0C0"/>
                  </a:outerShdw>
                </a:effectLst>
                <a:latin typeface="Arial" pitchFamily="34" charset="0"/>
              </a:rPr>
              <a:t>л</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и</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ч</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н</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о</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с</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т</a:t>
            </a:r>
            <a:r>
              <a:rPr lang="ru-RU" sz="3200" b="1">
                <a:solidFill>
                  <a:srgbClr val="0000CC"/>
                </a:solidFill>
                <a:effectLst>
                  <a:outerShdw blurRad="38100" dist="38100" dir="2700000" algn="tl">
                    <a:srgbClr val="C0C0C0"/>
                  </a:outerShdw>
                </a:effectLst>
                <a:latin typeface="Arial Narrow" pitchFamily="34" charset="0"/>
              </a:rPr>
              <a:t> </a:t>
            </a:r>
            <a:r>
              <a:rPr lang="ru-RU" sz="4000" b="1">
                <a:solidFill>
                  <a:srgbClr val="0000CC"/>
                </a:solidFill>
                <a:effectLst>
                  <a:outerShdw blurRad="38100" dist="38100" dir="2700000" algn="tl">
                    <a:srgbClr val="C0C0C0"/>
                  </a:outerShdw>
                </a:effectLst>
                <a:latin typeface="Arial" pitchFamily="34" charset="0"/>
              </a:rPr>
              <a:t>ь</a:t>
            </a:r>
            <a:endParaRPr lang="en-US" sz="4000" b="1">
              <a:solidFill>
                <a:srgbClr val="0000CC"/>
              </a:solidFill>
              <a:effectLst>
                <a:outerShdw blurRad="38100" dist="38100" dir="2700000" algn="tl">
                  <a:srgbClr val="C0C0C0"/>
                </a:outerShdw>
              </a:effectLst>
              <a:latin typeface="Arial" pitchFamily="34" charset="0"/>
            </a:endParaRPr>
          </a:p>
        </p:txBody>
      </p:sp>
      <p:sp>
        <p:nvSpPr>
          <p:cNvPr id="1128468" name="AutoShape 20"/>
          <p:cNvSpPr>
            <a:spLocks noChangeArrowheads="1"/>
          </p:cNvSpPr>
          <p:nvPr/>
        </p:nvSpPr>
        <p:spPr bwMode="auto">
          <a:xfrm>
            <a:off x="3429000" y="1963738"/>
            <a:ext cx="2209800" cy="20574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pPr algn="ctr" eaLnBrk="1" hangingPunct="1"/>
            <a:endParaRPr lang="en-US" altLang="en-US" sz="1800">
              <a:solidFill>
                <a:srgbClr val="FFD60E"/>
              </a:solidFill>
              <a:latin typeface="Arial" pitchFamily="34" charset="0"/>
              <a:cs typeface="Arial" pitchFamily="34" charset="0"/>
            </a:endParaRPr>
          </a:p>
        </p:txBody>
      </p:sp>
      <p:sp>
        <p:nvSpPr>
          <p:cNvPr id="1128469" name="Text Box 21"/>
          <p:cNvSpPr txBox="1">
            <a:spLocks noChangeArrowheads="1"/>
          </p:cNvSpPr>
          <p:nvPr/>
        </p:nvSpPr>
        <p:spPr bwMode="auto">
          <a:xfrm>
            <a:off x="2916238" y="2514600"/>
            <a:ext cx="3384550" cy="641350"/>
          </a:xfrm>
          <a:prstGeom prst="rect">
            <a:avLst/>
          </a:prstGeom>
          <a:solidFill>
            <a:srgbClr val="002850"/>
          </a:solidFill>
          <a:ln w="9525">
            <a:noFill/>
            <a:miter lim="800000"/>
            <a:headEnd/>
            <a:tailEnd/>
          </a:ln>
        </p:spPr>
        <p:txBody>
          <a:bodyPr>
            <a:spAutoFit/>
          </a:bodyPr>
          <a:lstStyle/>
          <a:p>
            <a:pPr algn="ctr">
              <a:spcBef>
                <a:spcPct val="50000"/>
              </a:spcBef>
            </a:pPr>
            <a:r>
              <a:rPr lang="ru-RU" altLang="en-US" sz="3600" b="1">
                <a:solidFill>
                  <a:srgbClr val="FFD60E"/>
                </a:solidFill>
                <a:latin typeface="Arial" pitchFamily="34" charset="0"/>
                <a:cs typeface="Arial" pitchFamily="34" charset="0"/>
              </a:rPr>
              <a:t>Христианство</a:t>
            </a:r>
            <a:endParaRPr lang="en-US" altLang="en-US" sz="3600" b="1">
              <a:solidFill>
                <a:srgbClr val="FFD60E"/>
              </a:solidFill>
              <a:latin typeface="Arial" pitchFamily="34" charset="0"/>
              <a:cs typeface="Arial" pitchFamily="34" charset="0"/>
            </a:endParaRPr>
          </a:p>
        </p:txBody>
      </p:sp>
      <p:pic>
        <p:nvPicPr>
          <p:cNvPr id="1128471" name="Picture 23" descr="Spas_sm"/>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608388" y="4048125"/>
            <a:ext cx="1828800" cy="1828800"/>
          </a:xfrm>
          <a:prstGeom prst="rect">
            <a:avLst/>
          </a:prstGeom>
          <a:noFill/>
          <a:ln w="9525">
            <a:noFill/>
            <a:miter lim="800000"/>
            <a:headEnd/>
            <a:tailEnd/>
          </a:ln>
        </p:spPr>
      </p:pic>
      <p:sp>
        <p:nvSpPr>
          <p:cNvPr id="73737" name="Oval 26"/>
          <p:cNvSpPr>
            <a:spLocks noChangeArrowheads="1"/>
          </p:cNvSpPr>
          <p:nvPr/>
        </p:nvSpPr>
        <p:spPr bwMode="auto">
          <a:xfrm>
            <a:off x="3452813" y="44450"/>
            <a:ext cx="2251075" cy="2251075"/>
          </a:xfrm>
          <a:prstGeom prst="ellipse">
            <a:avLst/>
          </a:prstGeom>
          <a:solidFill>
            <a:srgbClr val="002850"/>
          </a:solidFill>
          <a:ln w="101600">
            <a:solidFill>
              <a:srgbClr val="FFD60E"/>
            </a:solidFill>
            <a:round/>
            <a:headEnd/>
            <a:tailEnd/>
          </a:ln>
        </p:spPr>
        <p:txBody>
          <a:bodyPr wrap="none" anchor="ctr"/>
          <a:lstStyle/>
          <a:p>
            <a:endParaRPr lang="en-US" altLang="en-US"/>
          </a:p>
        </p:txBody>
      </p:sp>
      <p:sp>
        <p:nvSpPr>
          <p:cNvPr id="1128451" name="Text Box 3"/>
          <p:cNvSpPr txBox="1">
            <a:spLocks noChangeArrowheads="1"/>
          </p:cNvSpPr>
          <p:nvPr/>
        </p:nvSpPr>
        <p:spPr bwMode="auto">
          <a:xfrm>
            <a:off x="2420938" y="5943600"/>
            <a:ext cx="4103687" cy="915988"/>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ru-RU"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утверждает, что Бог Сам явился на Землю 2000 лет тому назад как Человек Иисус Христос</a:t>
            </a:r>
            <a:endParaRPr lang="en-US" altLang="en-US" dirty="0">
              <a:effectLst>
                <a:outerShdw blurRad="38100" dist="38100" dir="2700000" algn="tl">
                  <a:srgbClr val="FFFFFF"/>
                </a:outerShdw>
              </a:effectLst>
              <a:cs typeface="Arial" panose="020B0604020202020204" pitchFamily="34" charset="0"/>
            </a:endParaRPr>
          </a:p>
        </p:txBody>
      </p:sp>
      <p:sp>
        <p:nvSpPr>
          <p:cNvPr id="115723" name="Text Box 43"/>
          <p:cNvSpPr txBox="1">
            <a:spLocks noChangeArrowheads="1"/>
          </p:cNvSpPr>
          <p:nvPr/>
        </p:nvSpPr>
        <p:spPr bwMode="auto">
          <a:xfrm>
            <a:off x="3419475" y="566738"/>
            <a:ext cx="2305050" cy="1098550"/>
          </a:xfrm>
          <a:prstGeom prst="rect">
            <a:avLst/>
          </a:prstGeom>
          <a:noFill/>
          <a:ln w="9525">
            <a:noFill/>
            <a:miter lim="800000"/>
            <a:headEnd/>
            <a:tailEnd/>
          </a:ln>
          <a:effectLst>
            <a:outerShdw dist="63500" algn="ctr" rotWithShape="0">
              <a:schemeClr val="tx1"/>
            </a:outerShdw>
          </a:effectLst>
        </p:spPr>
        <p:txBody>
          <a:bodyPr>
            <a:spAutoFit/>
          </a:bodyPr>
          <a:lstStyle/>
          <a:p>
            <a:pPr algn="ctr">
              <a:defRPr/>
            </a:pPr>
            <a:r>
              <a:rPr lang="ru-RU" altLang="en-US" sz="6600" b="1">
                <a:solidFill>
                  <a:schemeClr val="bg1"/>
                </a:solidFill>
                <a:latin typeface="Arial" pitchFamily="34" charset="0"/>
              </a:rPr>
              <a:t>Бог</a:t>
            </a:r>
            <a:endParaRPr lang="en-US" altLang="en-US" sz="6600" b="1">
              <a:solidFill>
                <a:schemeClr val="bg1"/>
              </a:solidFill>
              <a:latin typeface="Arial" pitchFamily="34" charset="0"/>
            </a:endParaRPr>
          </a:p>
        </p:txBody>
      </p:sp>
      <p:sp>
        <p:nvSpPr>
          <p:cNvPr id="73740" name="Text Box 29"/>
          <p:cNvSpPr txBox="1">
            <a:spLocks noChangeArrowheads="1"/>
          </p:cNvSpPr>
          <p:nvPr/>
        </p:nvSpPr>
        <p:spPr bwMode="auto">
          <a:xfrm>
            <a:off x="-36513" y="2403475"/>
            <a:ext cx="2895601" cy="1209675"/>
          </a:xfrm>
          <a:prstGeom prst="rect">
            <a:avLst/>
          </a:prstGeom>
          <a:noFill/>
          <a:ln w="9525">
            <a:noFill/>
            <a:miter lim="800000"/>
            <a:headEnd/>
            <a:tailEnd/>
          </a:ln>
        </p:spPr>
        <p:txBody>
          <a:bodyPr>
            <a:spAutoFit/>
          </a:bodyPr>
          <a:lstStyle/>
          <a:p>
            <a:pPr algn="ctr">
              <a:lnSpc>
                <a:spcPts val="2200"/>
              </a:lnSpc>
              <a:spcBef>
                <a:spcPct val="50000"/>
              </a:spcBef>
            </a:pPr>
            <a:r>
              <a:rPr lang="ru-RU" altLang="en-US" sz="1800" b="1">
                <a:solidFill>
                  <a:schemeClr val="bg1"/>
                </a:solidFill>
                <a:latin typeface="Arial" pitchFamily="34" charset="0"/>
                <a:cs typeface="Arial" pitchFamily="34" charset="0"/>
              </a:rPr>
              <a:t>утверждает, что Бог явил Себя Моисею через словесное общение с ним</a:t>
            </a:r>
            <a:endParaRPr lang="en-US" altLang="en-US">
              <a:cs typeface="Arial" pitchFamily="34" charset="0"/>
            </a:endParaRPr>
          </a:p>
        </p:txBody>
      </p:sp>
      <p:sp>
        <p:nvSpPr>
          <p:cNvPr id="115725" name="Text Box 30"/>
          <p:cNvSpPr txBox="1">
            <a:spLocks noChangeArrowheads="1"/>
          </p:cNvSpPr>
          <p:nvPr/>
        </p:nvSpPr>
        <p:spPr bwMode="auto">
          <a:xfrm>
            <a:off x="-36513" y="1844675"/>
            <a:ext cx="2684463"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ru-RU" altLang="en-US" sz="3600" b="1">
                <a:solidFill>
                  <a:srgbClr val="FFD60E"/>
                </a:solidFill>
                <a:latin typeface="Arial" pitchFamily="34" charset="0"/>
                <a:cs typeface="Arial" pitchFamily="34" charset="0"/>
              </a:rPr>
              <a:t>Иудаизм</a:t>
            </a:r>
            <a:endParaRPr lang="en-US" altLang="en-US" sz="3600" b="1">
              <a:solidFill>
                <a:srgbClr val="FFD60E"/>
              </a:solidFill>
              <a:latin typeface="Arial" pitchFamily="34" charset="0"/>
              <a:cs typeface="Arial" pitchFamily="34" charset="0"/>
            </a:endParaRPr>
          </a:p>
        </p:txBody>
      </p:sp>
      <p:grpSp>
        <p:nvGrpSpPr>
          <p:cNvPr id="4" name="Group 47"/>
          <p:cNvGrpSpPr>
            <a:grpSpLocks/>
          </p:cNvGrpSpPr>
          <p:nvPr/>
        </p:nvGrpSpPr>
        <p:grpSpPr bwMode="auto">
          <a:xfrm>
            <a:off x="6215063" y="1843088"/>
            <a:ext cx="2895600" cy="5014912"/>
            <a:chOff x="3915" y="1161"/>
            <a:chExt cx="1824" cy="3159"/>
          </a:xfrm>
        </p:grpSpPr>
        <p:sp>
          <p:nvSpPr>
            <p:cNvPr id="73744" name="Text Box 33"/>
            <p:cNvSpPr txBox="1">
              <a:spLocks noChangeArrowheads="1"/>
            </p:cNvSpPr>
            <p:nvPr/>
          </p:nvSpPr>
          <p:spPr bwMode="auto">
            <a:xfrm>
              <a:off x="3915" y="1513"/>
              <a:ext cx="1824" cy="762"/>
            </a:xfrm>
            <a:prstGeom prst="rect">
              <a:avLst/>
            </a:prstGeom>
            <a:noFill/>
            <a:ln w="9525">
              <a:noFill/>
              <a:miter lim="800000"/>
              <a:headEnd/>
              <a:tailEnd/>
            </a:ln>
          </p:spPr>
          <p:txBody>
            <a:bodyPr>
              <a:spAutoFit/>
            </a:bodyPr>
            <a:lstStyle/>
            <a:p>
              <a:pPr algn="ctr">
                <a:lnSpc>
                  <a:spcPts val="2200"/>
                </a:lnSpc>
                <a:spcBef>
                  <a:spcPct val="50000"/>
                </a:spcBef>
              </a:pPr>
              <a:r>
                <a:rPr lang="ru-RU" altLang="en-US" sz="1800" b="1">
                  <a:solidFill>
                    <a:schemeClr val="bg1"/>
                  </a:solidFill>
                  <a:latin typeface="Arial" pitchFamily="34" charset="0"/>
                  <a:cs typeface="Arial" pitchFamily="34" charset="0"/>
                </a:rPr>
                <a:t>утверждает, что Бог явил Себя Мухаммеду через словесное общение с ним</a:t>
              </a:r>
              <a:endParaRPr lang="en-US" altLang="en-US" sz="1800" b="1">
                <a:solidFill>
                  <a:schemeClr val="bg1"/>
                </a:solidFill>
                <a:latin typeface="Arial" pitchFamily="34" charset="0"/>
                <a:cs typeface="Arial" pitchFamily="34" charset="0"/>
              </a:endParaRPr>
            </a:p>
          </p:txBody>
        </p:sp>
        <p:sp>
          <p:nvSpPr>
            <p:cNvPr id="115729" name="Text Box 34"/>
            <p:cNvSpPr txBox="1">
              <a:spLocks noChangeArrowheads="1"/>
            </p:cNvSpPr>
            <p:nvPr/>
          </p:nvSpPr>
          <p:spPr bwMode="auto">
            <a:xfrm>
              <a:off x="4195" y="1161"/>
              <a:ext cx="1334" cy="404"/>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ru-RU" altLang="en-US" sz="3600" b="1">
                  <a:solidFill>
                    <a:srgbClr val="FFD60E"/>
                  </a:solidFill>
                  <a:latin typeface="Arial" pitchFamily="34" charset="0"/>
                  <a:cs typeface="Arial" pitchFamily="34" charset="0"/>
                </a:rPr>
                <a:t>Ислам</a:t>
              </a:r>
              <a:endParaRPr lang="en-US" altLang="en-US" sz="3600" b="1">
                <a:solidFill>
                  <a:srgbClr val="FFD60E"/>
                </a:solidFill>
                <a:latin typeface="Arial" pitchFamily="34" charset="0"/>
                <a:cs typeface="Arial" pitchFamily="34" charset="0"/>
              </a:endParaRPr>
            </a:p>
          </p:txBody>
        </p:sp>
        <p:pic>
          <p:nvPicPr>
            <p:cNvPr id="73746" name="Picture 46" descr="Muhammad_cropped- Wikipedia"/>
            <p:cNvPicPr>
              <a:picLocks noChangeAspect="1" noChangeArrowheads="1"/>
            </p:cNvPicPr>
            <p:nvPr/>
          </p:nvPicPr>
          <p:blipFill>
            <a:blip r:embed="rId4" cstate="print"/>
            <a:srcRect/>
            <a:stretch>
              <a:fillRect/>
            </a:stretch>
          </p:blipFill>
          <p:spPr bwMode="auto">
            <a:xfrm>
              <a:off x="4150" y="2506"/>
              <a:ext cx="1529" cy="1814"/>
            </a:xfrm>
            <a:prstGeom prst="rect">
              <a:avLst/>
            </a:prstGeom>
            <a:noFill/>
            <a:ln w="9525">
              <a:noFill/>
              <a:miter lim="800000"/>
              <a:headEnd/>
              <a:tailEnd/>
            </a:ln>
          </p:spPr>
        </p:pic>
      </p:grpSp>
      <p:pic>
        <p:nvPicPr>
          <p:cNvPr id="99363" name="Picture 35" descr="Moisey_prorok_ikona"/>
          <p:cNvPicPr>
            <a:picLocks noChangeAspect="1" noChangeArrowheads="1"/>
          </p:cNvPicPr>
          <p:nvPr/>
        </p:nvPicPr>
        <p:blipFill>
          <a:blip r:embed="rId5" cstate="print"/>
          <a:srcRect/>
          <a:stretch>
            <a:fillRect/>
          </a:stretch>
        </p:blipFill>
        <p:spPr bwMode="auto">
          <a:xfrm>
            <a:off x="323850" y="4076700"/>
            <a:ext cx="1825625" cy="257016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9363"/>
                                        </p:tgtEl>
                                        <p:attrNameLst>
                                          <p:attrName>style.visibility</p:attrName>
                                        </p:attrNameLst>
                                      </p:cBhvr>
                                      <p:to>
                                        <p:strVal val="visible"/>
                                      </p:to>
                                    </p:set>
                                    <p:animEffect transition="in" filter="fade">
                                      <p:cBhvr>
                                        <p:cTn id="7" dur="2000"/>
                                        <p:tgtEl>
                                          <p:spTgt spid="99363"/>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1128469"/>
                                        </p:tgtEl>
                                        <p:attrNameLst>
                                          <p:attrName>style.visibility</p:attrName>
                                        </p:attrNameLst>
                                      </p:cBhvr>
                                      <p:to>
                                        <p:strVal val="visible"/>
                                      </p:to>
                                    </p:set>
                                    <p:anim calcmode="lin" valueType="num">
                                      <p:cBhvr additive="base">
                                        <p:cTn id="16" dur="500" fill="hold"/>
                                        <p:tgtEl>
                                          <p:spTgt spid="1128469"/>
                                        </p:tgtEl>
                                        <p:attrNameLst>
                                          <p:attrName>ppt_x</p:attrName>
                                        </p:attrNameLst>
                                      </p:cBhvr>
                                      <p:tavLst>
                                        <p:tav tm="0">
                                          <p:val>
                                            <p:strVal val="#ppt_x"/>
                                          </p:val>
                                        </p:tav>
                                        <p:tav tm="100000">
                                          <p:val>
                                            <p:strVal val="#ppt_x"/>
                                          </p:val>
                                        </p:tav>
                                      </p:tavLst>
                                    </p:anim>
                                    <p:anim calcmode="lin" valueType="num">
                                      <p:cBhvr additive="base">
                                        <p:cTn id="17" dur="500" fill="hold"/>
                                        <p:tgtEl>
                                          <p:spTgt spid="1128469"/>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128468"/>
                                        </p:tgtEl>
                                        <p:attrNameLst>
                                          <p:attrName>style.visibility</p:attrName>
                                        </p:attrNameLst>
                                      </p:cBhvr>
                                      <p:to>
                                        <p:strVal val="visible"/>
                                      </p:to>
                                    </p:set>
                                    <p:animEffect transition="in" filter="wipe(up)">
                                      <p:cBhvr>
                                        <p:cTn id="21" dur="1000"/>
                                        <p:tgtEl>
                                          <p:spTgt spid="1128468"/>
                                        </p:tgtEl>
                                      </p:cBhvr>
                                    </p:animEffect>
                                  </p:childTnLst>
                                </p:cTn>
                              </p:par>
                              <p:par>
                                <p:cTn id="22" presetID="2" presetClass="entr" presetSubtype="1" fill="hold" nodeType="withEffect">
                                  <p:stCondLst>
                                    <p:cond delay="0"/>
                                  </p:stCondLst>
                                  <p:childTnLst>
                                    <p:set>
                                      <p:cBhvr>
                                        <p:cTn id="23" dur="1" fill="hold">
                                          <p:stCondLst>
                                            <p:cond delay="0"/>
                                          </p:stCondLst>
                                        </p:cTn>
                                        <p:tgtEl>
                                          <p:spTgt spid="1128471"/>
                                        </p:tgtEl>
                                        <p:attrNameLst>
                                          <p:attrName>style.visibility</p:attrName>
                                        </p:attrNameLst>
                                      </p:cBhvr>
                                      <p:to>
                                        <p:strVal val="visible"/>
                                      </p:to>
                                    </p:set>
                                    <p:anim calcmode="lin" valueType="num">
                                      <p:cBhvr additive="base">
                                        <p:cTn id="24" dur="2000" fill="hold"/>
                                        <p:tgtEl>
                                          <p:spTgt spid="1128471"/>
                                        </p:tgtEl>
                                        <p:attrNameLst>
                                          <p:attrName>ppt_x</p:attrName>
                                        </p:attrNameLst>
                                      </p:cBhvr>
                                      <p:tavLst>
                                        <p:tav tm="0">
                                          <p:val>
                                            <p:strVal val="#ppt_x"/>
                                          </p:val>
                                        </p:tav>
                                        <p:tav tm="100000">
                                          <p:val>
                                            <p:strVal val="#ppt_x"/>
                                          </p:val>
                                        </p:tav>
                                      </p:tavLst>
                                    </p:anim>
                                    <p:anim calcmode="lin" valueType="num">
                                      <p:cBhvr additive="base">
                                        <p:cTn id="25" dur="2000" fill="hold"/>
                                        <p:tgtEl>
                                          <p:spTgt spid="1128471"/>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128451"/>
                                        </p:tgtEl>
                                        <p:attrNameLst>
                                          <p:attrName>style.visibility</p:attrName>
                                        </p:attrNameLst>
                                      </p:cBhvr>
                                      <p:to>
                                        <p:strVal val="visible"/>
                                      </p:to>
                                    </p:set>
                                    <p:animEffect transition="in" filter="wipe(up)">
                                      <p:cBhvr>
                                        <p:cTn id="29" dur="500"/>
                                        <p:tgtEl>
                                          <p:spTgt spid="1128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68" grpId="0" animBg="1"/>
      <p:bldP spid="1128469" grpId="0" animBg="1"/>
      <p:bldP spid="112845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descr="Book"/>
          <p:cNvPicPr>
            <a:picLocks noChangeAspect="1" noChangeArrowheads="1"/>
          </p:cNvPicPr>
          <p:nvPr/>
        </p:nvPicPr>
        <p:blipFill>
          <a:blip r:embed="rId3" cstate="print"/>
          <a:srcRect/>
          <a:stretch>
            <a:fillRect/>
          </a:stretch>
        </p:blipFill>
        <p:spPr bwMode="auto">
          <a:xfrm>
            <a:off x="6698679" y="209947"/>
            <a:ext cx="2409825" cy="2066925"/>
          </a:xfrm>
          <a:prstGeom prst="rect">
            <a:avLst/>
          </a:prstGeom>
          <a:noFill/>
          <a:ln w="9525">
            <a:noFill/>
            <a:miter lim="800000"/>
            <a:headEnd/>
            <a:tailEnd/>
          </a:ln>
        </p:spPr>
      </p:pic>
      <p:sp>
        <p:nvSpPr>
          <p:cNvPr id="117763" name="Text Box 3"/>
          <p:cNvSpPr txBox="1">
            <a:spLocks noChangeArrowheads="1"/>
          </p:cNvSpPr>
          <p:nvPr/>
        </p:nvSpPr>
        <p:spPr bwMode="auto">
          <a:xfrm>
            <a:off x="935038" y="2565400"/>
            <a:ext cx="7669212" cy="170180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sz="3200" b="1" dirty="0">
                <a:solidFill>
                  <a:srgbClr val="FFD70E"/>
                </a:solidFill>
                <a:latin typeface="Arial" pitchFamily="34" charset="0"/>
              </a:rPr>
              <a:t>«И Слово стало плотью, и обитало с нами,  полное благодати и истины; и мы видели славу Его».</a:t>
            </a:r>
          </a:p>
        </p:txBody>
      </p:sp>
      <p:sp>
        <p:nvSpPr>
          <p:cNvPr id="117764" name="Text Box 4"/>
          <p:cNvSpPr txBox="1">
            <a:spLocks noChangeArrowheads="1"/>
          </p:cNvSpPr>
          <p:nvPr/>
        </p:nvSpPr>
        <p:spPr bwMode="auto">
          <a:xfrm>
            <a:off x="3779838" y="4724400"/>
            <a:ext cx="32004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altLang="en-US" sz="2800" b="1" dirty="0">
                <a:solidFill>
                  <a:schemeClr val="bg1"/>
                </a:solidFill>
                <a:latin typeface="Arial" pitchFamily="34" charset="0"/>
              </a:rPr>
              <a:t>—</a:t>
            </a:r>
            <a:r>
              <a:rPr lang="ru-RU" altLang="en-US" sz="2800" b="1" dirty="0">
                <a:solidFill>
                  <a:schemeClr val="bg1"/>
                </a:solidFill>
                <a:latin typeface="Arial" pitchFamily="34" charset="0"/>
              </a:rPr>
              <a:t> </a:t>
            </a:r>
            <a:r>
              <a:rPr lang="en-US" altLang="en-US" sz="2800" b="1" dirty="0" err="1">
                <a:solidFill>
                  <a:schemeClr val="bg1"/>
                </a:solidFill>
                <a:latin typeface="Arial" pitchFamily="34" charset="0"/>
              </a:rPr>
              <a:t>Ин</a:t>
            </a:r>
            <a:r>
              <a:rPr lang="en-US" altLang="en-US" sz="2800" b="1" dirty="0">
                <a:solidFill>
                  <a:schemeClr val="bg1"/>
                </a:solidFill>
                <a:latin typeface="Arial" pitchFamily="34" charset="0"/>
              </a:rPr>
              <a:t>. 1:14</a:t>
            </a:r>
            <a:endParaRPr lang="en-US" altLang="en-US" sz="2800" b="1" u="sng" dirty="0">
              <a:solidFill>
                <a:srgbClr val="FFFF00"/>
              </a:solidFill>
              <a:latin typeface="Arial" pitchFamily="34" charset="0"/>
            </a:endParaRPr>
          </a:p>
        </p:txBody>
      </p:sp>
      <p:sp>
        <p:nvSpPr>
          <p:cNvPr id="74757" name="Text Box 5"/>
          <p:cNvSpPr txBox="1">
            <a:spLocks noChangeArrowheads="1"/>
          </p:cNvSpPr>
          <p:nvPr/>
        </p:nvSpPr>
        <p:spPr bwMode="auto">
          <a:xfrm>
            <a:off x="1835150" y="1052513"/>
            <a:ext cx="5000625" cy="641350"/>
          </a:xfrm>
          <a:prstGeom prst="rect">
            <a:avLst/>
          </a:prstGeom>
          <a:noFill/>
          <a:ln w="9525">
            <a:noFill/>
            <a:miter lim="800000"/>
            <a:headEnd/>
            <a:tailEnd/>
          </a:ln>
        </p:spPr>
        <p:txBody>
          <a:bodyPr wrap="none">
            <a:spAutoFit/>
          </a:bodyPr>
          <a:lstStyle/>
          <a:p>
            <a:r>
              <a:rPr lang="ru-RU" altLang="en-US" sz="3600" b="1" dirty="0">
                <a:solidFill>
                  <a:schemeClr val="bg1"/>
                </a:solidFill>
                <a:latin typeface="Arial" pitchFamily="34" charset="0"/>
              </a:rPr>
              <a:t>В Библии говорится:</a:t>
            </a:r>
            <a:endParaRPr lang="en-US" altLang="en-US" sz="3600" b="1" dirty="0">
              <a:solidFill>
                <a:schemeClr val="bg1"/>
              </a:solidFill>
              <a:latin typeface="Arial"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 descr="frAleksandrMen - Sergey Bessmertniy"/>
          <p:cNvPicPr>
            <a:picLocks noChangeAspect="1" noChangeArrowheads="1"/>
          </p:cNvPicPr>
          <p:nvPr/>
        </p:nvPicPr>
        <p:blipFill>
          <a:blip r:embed="rId3" cstate="print"/>
          <a:srcRect l="2744"/>
          <a:stretch>
            <a:fillRect/>
          </a:stretch>
        </p:blipFill>
        <p:spPr bwMode="auto">
          <a:xfrm>
            <a:off x="5182466" y="836613"/>
            <a:ext cx="3637684" cy="2736403"/>
          </a:xfrm>
          <a:prstGeom prst="rect">
            <a:avLst/>
          </a:prstGeom>
          <a:noFill/>
          <a:ln w="9525">
            <a:noFill/>
            <a:miter lim="800000"/>
            <a:headEnd/>
            <a:tailEnd/>
          </a:ln>
        </p:spPr>
      </p:pic>
      <p:sp>
        <p:nvSpPr>
          <p:cNvPr id="1513475" name="Text Box 3"/>
          <p:cNvSpPr txBox="1">
            <a:spLocks noChangeArrowheads="1"/>
          </p:cNvSpPr>
          <p:nvPr/>
        </p:nvSpPr>
        <p:spPr bwMode="auto">
          <a:xfrm>
            <a:off x="539750" y="6021388"/>
            <a:ext cx="7993063"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altLang="en-US" b="1" dirty="0">
                <a:solidFill>
                  <a:schemeClr val="bg1"/>
                </a:solidFill>
                <a:latin typeface="Arial" pitchFamily="34" charset="0"/>
                <a:cs typeface="Arial" pitchFamily="34" charset="0"/>
              </a:rPr>
              <a:t>—</a:t>
            </a:r>
            <a:r>
              <a:rPr lang="ru-RU" altLang="en-US" b="1" dirty="0">
                <a:solidFill>
                  <a:schemeClr val="bg1"/>
                </a:solidFill>
                <a:latin typeface="Arial" pitchFamily="34" charset="0"/>
                <a:cs typeface="Arial" pitchFamily="34" charset="0"/>
              </a:rPr>
              <a:t> </a:t>
            </a:r>
            <a:r>
              <a:rPr lang="ru-RU" altLang="en-US" b="1" dirty="0" err="1">
                <a:solidFill>
                  <a:schemeClr val="bg1"/>
                </a:solidFill>
                <a:latin typeface="Arial" pitchFamily="34" charset="0"/>
                <a:cs typeface="Arial" pitchFamily="34" charset="0"/>
              </a:rPr>
              <a:t>прот</a:t>
            </a:r>
            <a:r>
              <a:rPr lang="ru-RU" altLang="en-US" b="1" dirty="0">
                <a:solidFill>
                  <a:schemeClr val="bg1"/>
                </a:solidFill>
                <a:latin typeface="Arial" pitchFamily="34" charset="0"/>
                <a:cs typeface="Arial" pitchFamily="34" charset="0"/>
              </a:rPr>
              <a:t>. Александр </a:t>
            </a:r>
            <a:r>
              <a:rPr lang="ru-RU" altLang="en-US" b="1" dirty="0" err="1">
                <a:solidFill>
                  <a:schemeClr val="bg1"/>
                </a:solidFill>
                <a:latin typeface="Arial" pitchFamily="34" charset="0"/>
                <a:cs typeface="Arial" pitchFamily="34" charset="0"/>
              </a:rPr>
              <a:t>Мень</a:t>
            </a:r>
            <a:r>
              <a:rPr lang="ru-RU" altLang="en-US" b="1" dirty="0">
                <a:solidFill>
                  <a:schemeClr val="bg1"/>
                </a:solidFill>
                <a:latin typeface="Arial" pitchFamily="34" charset="0"/>
                <a:cs typeface="Arial" pitchFamily="34" charset="0"/>
              </a:rPr>
              <a:t>, </a:t>
            </a:r>
            <a:r>
              <a:rPr lang="ru-RU" altLang="en-US" b="1" i="1" dirty="0">
                <a:solidFill>
                  <a:schemeClr val="bg1"/>
                </a:solidFill>
                <a:latin typeface="Arial" pitchFamily="34" charset="0"/>
                <a:cs typeface="Arial" pitchFamily="34" charset="0"/>
              </a:rPr>
              <a:t>Таинство. Слово. Образ </a:t>
            </a:r>
            <a:endParaRPr lang="en-US" altLang="en-US" b="1" dirty="0">
              <a:solidFill>
                <a:schemeClr val="bg1"/>
              </a:solidFill>
              <a:latin typeface="Futura Md BT"/>
              <a:cs typeface="Arial" pitchFamily="34" charset="0"/>
            </a:endParaRPr>
          </a:p>
        </p:txBody>
      </p:sp>
      <p:sp>
        <p:nvSpPr>
          <p:cNvPr id="1513478" name="Text Box 6"/>
          <p:cNvSpPr txBox="1">
            <a:spLocks noChangeArrowheads="1"/>
          </p:cNvSpPr>
          <p:nvPr/>
        </p:nvSpPr>
        <p:spPr bwMode="auto">
          <a:xfrm>
            <a:off x="395536" y="3573016"/>
            <a:ext cx="8424936" cy="2528897"/>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nSpc>
                <a:spcPts val="3800"/>
              </a:lnSpc>
              <a:spcBef>
                <a:spcPct val="50000"/>
              </a:spcBef>
              <a:defRPr/>
            </a:pPr>
            <a:r>
              <a:rPr lang="ru-RU" altLang="en-US" sz="3200" b="1" dirty="0">
                <a:solidFill>
                  <a:srgbClr val="FFD60E"/>
                </a:solidFill>
                <a:latin typeface="Arial" pitchFamily="34" charset="0"/>
                <a:cs typeface="Arial" pitchFamily="34" charset="0"/>
              </a:rPr>
              <a:t>«Его приход в мир – высшая точка диалога между Богом и людьми, встреча, которая стала непреходящей </a:t>
            </a:r>
            <a:r>
              <a:rPr lang="ru-RU" altLang="en-US" sz="3200" b="1" dirty="0">
                <a:solidFill>
                  <a:schemeClr val="bg1"/>
                </a:solidFill>
                <a:latin typeface="Arial" pitchFamily="34" charset="0"/>
                <a:cs typeface="Arial" pitchFamily="34" charset="0"/>
              </a:rPr>
              <a:t>реальностью</a:t>
            </a:r>
            <a:r>
              <a:rPr lang="ru-RU" altLang="en-US" sz="3200" b="1" dirty="0">
                <a:solidFill>
                  <a:srgbClr val="FFD60E"/>
                </a:solidFill>
                <a:latin typeface="Arial" pitchFamily="34" charset="0"/>
                <a:cs typeface="Arial" pitchFamily="34" charset="0"/>
              </a:rPr>
              <a:t>, ибо путь к ней открыт для каждого».</a:t>
            </a:r>
            <a:endParaRPr lang="en-US" altLang="en-US" sz="3200" b="1" dirty="0">
              <a:solidFill>
                <a:srgbClr val="FFD60E"/>
              </a:solidFill>
              <a:latin typeface="Arial" pitchFamily="34" charset="0"/>
              <a:cs typeface="Arial" pitchFamily="34" charset="0"/>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13478"/>
                                        </p:tgtEl>
                                        <p:attrNameLst>
                                          <p:attrName>style.visibility</p:attrName>
                                        </p:attrNameLst>
                                      </p:cBhvr>
                                      <p:to>
                                        <p:strVal val="visible"/>
                                      </p:to>
                                    </p:set>
                                    <p:animEffect transition="in" filter="wipe(up)">
                                      <p:cBhvr>
                                        <p:cTn id="7" dur="2000"/>
                                        <p:tgtEl>
                                          <p:spTgt spid="1513478"/>
                                        </p:tgtEl>
                                      </p:cBhvr>
                                    </p:animEffect>
                                  </p:childTnLst>
                                </p:cTn>
                              </p:par>
                            </p:childTnLst>
                          </p:cTn>
                        </p:par>
                        <p:par>
                          <p:cTn id="8" fill="hold" nodeType="afterGroup">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513475"/>
                                        </p:tgtEl>
                                        <p:attrNameLst>
                                          <p:attrName>style.visibility</p:attrName>
                                        </p:attrNameLst>
                                      </p:cBhvr>
                                      <p:to>
                                        <p:strVal val="visible"/>
                                      </p:to>
                                    </p:set>
                                    <p:anim calcmode="lin" valueType="num">
                                      <p:cBhvr additive="base">
                                        <p:cTn id="11" dur="500" fill="hold"/>
                                        <p:tgtEl>
                                          <p:spTgt spid="1513475"/>
                                        </p:tgtEl>
                                        <p:attrNameLst>
                                          <p:attrName>ppt_x</p:attrName>
                                        </p:attrNameLst>
                                      </p:cBhvr>
                                      <p:tavLst>
                                        <p:tav tm="0">
                                          <p:val>
                                            <p:strVal val="0-#ppt_w/2"/>
                                          </p:val>
                                        </p:tav>
                                        <p:tav tm="100000">
                                          <p:val>
                                            <p:strVal val="#ppt_x"/>
                                          </p:val>
                                        </p:tav>
                                      </p:tavLst>
                                    </p:anim>
                                    <p:anim calcmode="lin" valueType="num">
                                      <p:cBhvr additive="base">
                                        <p:cTn id="12" dur="500" fill="hold"/>
                                        <p:tgtEl>
                                          <p:spTgt spid="15134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autoUpdateAnimBg="0"/>
      <p:bldP spid="151347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5" name="Text Box 3"/>
          <p:cNvSpPr txBox="1">
            <a:spLocks noChangeArrowheads="1"/>
          </p:cNvSpPr>
          <p:nvPr/>
        </p:nvSpPr>
        <p:spPr bwMode="auto">
          <a:xfrm>
            <a:off x="0" y="6207695"/>
            <a:ext cx="9144000" cy="1015663"/>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ct val="50000"/>
              </a:spcBef>
              <a:defRPr/>
            </a:pPr>
            <a:r>
              <a:rPr lang="en-US" altLang="en-US" b="1" dirty="0">
                <a:solidFill>
                  <a:schemeClr val="bg1"/>
                </a:solidFill>
                <a:latin typeface="Arial" pitchFamily="34" charset="0"/>
                <a:cs typeface="Arial" pitchFamily="34" charset="0"/>
              </a:rPr>
              <a:t>—</a:t>
            </a:r>
            <a:r>
              <a:rPr lang="ru-RU" altLang="en-US" b="1" dirty="0">
                <a:solidFill>
                  <a:schemeClr val="bg1"/>
                </a:solidFill>
                <a:latin typeface="Arial" pitchFamily="34" charset="0"/>
                <a:cs typeface="Arial" pitchFamily="34" charset="0"/>
              </a:rPr>
              <a:t>  Марк Блок. Апология истории</a:t>
            </a:r>
          </a:p>
          <a:p>
            <a:pPr algn="r">
              <a:spcBef>
                <a:spcPct val="50000"/>
              </a:spcBef>
              <a:defRPr/>
            </a:pPr>
            <a:endParaRPr lang="en-US" altLang="en-US" b="1" dirty="0">
              <a:solidFill>
                <a:schemeClr val="bg1"/>
              </a:solidFill>
              <a:latin typeface="Futura Md BT"/>
              <a:cs typeface="Arial" pitchFamily="34" charset="0"/>
            </a:endParaRPr>
          </a:p>
        </p:txBody>
      </p:sp>
      <p:sp>
        <p:nvSpPr>
          <p:cNvPr id="1513478" name="Text Box 6"/>
          <p:cNvSpPr txBox="1">
            <a:spLocks noChangeArrowheads="1"/>
          </p:cNvSpPr>
          <p:nvPr/>
        </p:nvSpPr>
        <p:spPr bwMode="auto">
          <a:xfrm>
            <a:off x="107504" y="1268760"/>
            <a:ext cx="7272808" cy="496546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nSpc>
                <a:spcPts val="3800"/>
              </a:lnSpc>
              <a:spcBef>
                <a:spcPct val="50000"/>
              </a:spcBef>
              <a:defRPr/>
            </a:pPr>
            <a:r>
              <a:rPr lang="ru-RU" altLang="en-US" sz="2800" b="1" dirty="0">
                <a:solidFill>
                  <a:srgbClr val="FFD60E"/>
                </a:solidFill>
                <a:latin typeface="Arial" pitchFamily="34" charset="0"/>
                <a:cs typeface="Arial" pitchFamily="34" charset="0"/>
              </a:rPr>
              <a:t>«Христианство – религия историков. Другие религиозные системы основывали свои верования и ритуалы на мифологии, почти неподвластной человеческому времени. </a:t>
            </a:r>
            <a:r>
              <a:rPr lang="ru-RU" altLang="en-US" sz="2800" b="1" dirty="0">
                <a:solidFill>
                  <a:schemeClr val="bg1"/>
                </a:solidFill>
                <a:latin typeface="Arial" pitchFamily="34" charset="0"/>
                <a:cs typeface="Arial" pitchFamily="34" charset="0"/>
              </a:rPr>
              <a:t>У христиан священными книгами являются книги исторические</a:t>
            </a:r>
            <a:r>
              <a:rPr lang="ru-RU" altLang="en-US" sz="2800" b="1" dirty="0">
                <a:solidFill>
                  <a:srgbClr val="FFD60E"/>
                </a:solidFill>
                <a:latin typeface="Arial" pitchFamily="34" charset="0"/>
                <a:cs typeface="Arial" pitchFamily="34" charset="0"/>
              </a:rPr>
              <a:t>, а их литургии отмечают </a:t>
            </a:r>
            <a:r>
              <a:rPr lang="en-US" altLang="en-US" sz="2800" b="1" dirty="0">
                <a:solidFill>
                  <a:srgbClr val="FFD60E"/>
                </a:solidFill>
                <a:latin typeface="Arial" pitchFamily="34" charset="0"/>
                <a:cs typeface="Arial" pitchFamily="34" charset="0"/>
              </a:rPr>
              <a:t>–</a:t>
            </a:r>
            <a:r>
              <a:rPr lang="ru-RU" altLang="en-US" sz="2800" b="1" dirty="0">
                <a:solidFill>
                  <a:srgbClr val="FFD60E"/>
                </a:solidFill>
                <a:latin typeface="Arial" pitchFamily="34" charset="0"/>
                <a:cs typeface="Arial" pitchFamily="34" charset="0"/>
              </a:rPr>
              <a:t> наряду с эпизодами земной жизни Бога </a:t>
            </a:r>
            <a:r>
              <a:rPr lang="en-US" altLang="en-US" sz="2800" b="1" dirty="0">
                <a:solidFill>
                  <a:srgbClr val="FFD60E"/>
                </a:solidFill>
                <a:latin typeface="Arial" pitchFamily="34" charset="0"/>
                <a:cs typeface="Arial" pitchFamily="34" charset="0"/>
              </a:rPr>
              <a:t>–</a:t>
            </a:r>
            <a:r>
              <a:rPr lang="ru-RU" altLang="en-US" sz="2800" b="1" dirty="0">
                <a:solidFill>
                  <a:srgbClr val="FFD60E"/>
                </a:solidFill>
                <a:latin typeface="Arial" pitchFamily="34" charset="0"/>
                <a:cs typeface="Arial" pitchFamily="34" charset="0"/>
              </a:rPr>
              <a:t> события из истории церкви и святых».</a:t>
            </a:r>
            <a:endParaRPr lang="en-US" altLang="en-US" sz="2800" b="1" dirty="0">
              <a:solidFill>
                <a:srgbClr val="FFD60E"/>
              </a:solidFill>
              <a:latin typeface="Arial" pitchFamily="34" charset="0"/>
              <a:cs typeface="Arial" pitchFamily="34" charset="0"/>
            </a:endParaRPr>
          </a:p>
        </p:txBody>
      </p:sp>
      <p:pic>
        <p:nvPicPr>
          <p:cNvPr id="649218" name="Picture 2" descr="File:Marc Bloch.jpg"/>
          <p:cNvPicPr>
            <a:picLocks noChangeAspect="1" noChangeArrowheads="1"/>
          </p:cNvPicPr>
          <p:nvPr/>
        </p:nvPicPr>
        <p:blipFill>
          <a:blip r:embed="rId3" cstate="print"/>
          <a:srcRect/>
          <a:stretch>
            <a:fillRect/>
          </a:stretch>
        </p:blipFill>
        <p:spPr bwMode="auto">
          <a:xfrm>
            <a:off x="6872276" y="1412775"/>
            <a:ext cx="2092212" cy="2751259"/>
          </a:xfrm>
          <a:prstGeom prst="rect">
            <a:avLst/>
          </a:prstGeom>
          <a:noFill/>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13478"/>
                                        </p:tgtEl>
                                        <p:attrNameLst>
                                          <p:attrName>style.visibility</p:attrName>
                                        </p:attrNameLst>
                                      </p:cBhvr>
                                      <p:to>
                                        <p:strVal val="visible"/>
                                      </p:to>
                                    </p:set>
                                    <p:animEffect transition="in" filter="wipe(up)">
                                      <p:cBhvr>
                                        <p:cTn id="7" dur="2000"/>
                                        <p:tgtEl>
                                          <p:spTgt spid="1513478"/>
                                        </p:tgtEl>
                                      </p:cBhvr>
                                    </p:animEffect>
                                  </p:childTnLst>
                                </p:cTn>
                              </p:par>
                            </p:childTnLst>
                          </p:cTn>
                        </p:par>
                        <p:par>
                          <p:cTn id="8" fill="hold" nodeType="afterGroup">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513475"/>
                                        </p:tgtEl>
                                        <p:attrNameLst>
                                          <p:attrName>style.visibility</p:attrName>
                                        </p:attrNameLst>
                                      </p:cBhvr>
                                      <p:to>
                                        <p:strVal val="visible"/>
                                      </p:to>
                                    </p:set>
                                    <p:anim calcmode="lin" valueType="num">
                                      <p:cBhvr additive="base">
                                        <p:cTn id="11" dur="500" fill="hold"/>
                                        <p:tgtEl>
                                          <p:spTgt spid="1513475"/>
                                        </p:tgtEl>
                                        <p:attrNameLst>
                                          <p:attrName>ppt_x</p:attrName>
                                        </p:attrNameLst>
                                      </p:cBhvr>
                                      <p:tavLst>
                                        <p:tav tm="0">
                                          <p:val>
                                            <p:strVal val="0-#ppt_w/2"/>
                                          </p:val>
                                        </p:tav>
                                        <p:tav tm="100000">
                                          <p:val>
                                            <p:strVal val="#ppt_x"/>
                                          </p:val>
                                        </p:tav>
                                      </p:tavLst>
                                    </p:anim>
                                    <p:anim calcmode="lin" valueType="num">
                                      <p:cBhvr additive="base">
                                        <p:cTn id="12" dur="500" fill="hold"/>
                                        <p:tgtEl>
                                          <p:spTgt spid="15134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autoUpdateAnimBg="0"/>
      <p:bldP spid="151347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uch(von1885)_screen2"/>
          <p:cNvPicPr>
            <a:picLocks noChangeAspect="1" noChangeArrowheads="1"/>
          </p:cNvPicPr>
          <p:nvPr/>
        </p:nvPicPr>
        <p:blipFill>
          <a:blip r:embed="rId3" cstate="print"/>
          <a:srcRect/>
          <a:stretch>
            <a:fillRect/>
          </a:stretch>
        </p:blipFill>
        <p:spPr bwMode="auto">
          <a:xfrm>
            <a:off x="6876256" y="692150"/>
            <a:ext cx="1871663" cy="1611313"/>
          </a:xfrm>
          <a:prstGeom prst="rect">
            <a:avLst/>
          </a:prstGeom>
          <a:noFill/>
          <a:ln w="9525">
            <a:noFill/>
            <a:miter lim="800000"/>
            <a:headEnd/>
            <a:tailEnd/>
          </a:ln>
        </p:spPr>
      </p:pic>
      <p:sp>
        <p:nvSpPr>
          <p:cNvPr id="77827" name="Text Box 4"/>
          <p:cNvSpPr txBox="1">
            <a:spLocks noChangeArrowheads="1"/>
          </p:cNvSpPr>
          <p:nvPr/>
        </p:nvSpPr>
        <p:spPr bwMode="auto">
          <a:xfrm>
            <a:off x="8296275" y="6042025"/>
            <a:ext cx="184150" cy="457200"/>
          </a:xfrm>
          <a:prstGeom prst="rect">
            <a:avLst/>
          </a:prstGeom>
          <a:noFill/>
          <a:ln w="9525">
            <a:noFill/>
            <a:miter lim="800000"/>
            <a:headEnd/>
            <a:tailEnd/>
          </a:ln>
        </p:spPr>
        <p:txBody>
          <a:bodyPr wrap="none">
            <a:spAutoFit/>
          </a:bodyPr>
          <a:lstStyle/>
          <a:p>
            <a:endParaRPr lang="en-US" altLang="en-US" b="1">
              <a:solidFill>
                <a:srgbClr val="FF0000"/>
              </a:solidFill>
            </a:endParaRPr>
          </a:p>
        </p:txBody>
      </p:sp>
      <p:sp>
        <p:nvSpPr>
          <p:cNvPr id="77828" name="Text Box 6"/>
          <p:cNvSpPr txBox="1">
            <a:spLocks noChangeArrowheads="1"/>
          </p:cNvSpPr>
          <p:nvPr/>
        </p:nvSpPr>
        <p:spPr bwMode="auto">
          <a:xfrm>
            <a:off x="1835150" y="1052513"/>
            <a:ext cx="5000625" cy="641350"/>
          </a:xfrm>
          <a:prstGeom prst="rect">
            <a:avLst/>
          </a:prstGeom>
          <a:noFill/>
          <a:ln w="9525">
            <a:noFill/>
            <a:miter lim="800000"/>
            <a:headEnd/>
            <a:tailEnd/>
          </a:ln>
        </p:spPr>
        <p:txBody>
          <a:bodyPr wrap="none">
            <a:spAutoFit/>
          </a:bodyPr>
          <a:lstStyle/>
          <a:p>
            <a:r>
              <a:rPr lang="ru-RU" altLang="en-US" sz="3600" b="1">
                <a:solidFill>
                  <a:schemeClr val="bg1"/>
                </a:solidFill>
                <a:latin typeface="Arial" pitchFamily="34" charset="0"/>
              </a:rPr>
              <a:t>В Библии говорится:</a:t>
            </a:r>
            <a:endParaRPr lang="en-US" altLang="en-US" sz="3600" b="1">
              <a:solidFill>
                <a:schemeClr val="bg1"/>
              </a:solidFill>
              <a:latin typeface="Arial" pitchFamily="34" charset="0"/>
            </a:endParaRPr>
          </a:p>
        </p:txBody>
      </p:sp>
      <p:pic>
        <p:nvPicPr>
          <p:cNvPr id="49161" name="Picture 9" descr="Rublev_Paul"/>
          <p:cNvPicPr>
            <a:picLocks noChangeAspect="1" noChangeArrowheads="1"/>
          </p:cNvPicPr>
          <p:nvPr/>
        </p:nvPicPr>
        <p:blipFill>
          <a:blip r:embed="rId4" cstate="print"/>
          <a:srcRect/>
          <a:stretch>
            <a:fillRect/>
          </a:stretch>
        </p:blipFill>
        <p:spPr bwMode="auto">
          <a:xfrm>
            <a:off x="323528" y="2060848"/>
            <a:ext cx="2361475" cy="3600822"/>
          </a:xfrm>
          <a:prstGeom prst="rect">
            <a:avLst/>
          </a:prstGeom>
          <a:noFill/>
          <a:ln w="9525">
            <a:noFill/>
            <a:miter lim="800000"/>
            <a:headEnd/>
            <a:tailEnd/>
          </a:ln>
        </p:spPr>
      </p:pic>
      <p:sp>
        <p:nvSpPr>
          <p:cNvPr id="2172931" name="Text Box 3"/>
          <p:cNvSpPr txBox="1">
            <a:spLocks noChangeArrowheads="1"/>
          </p:cNvSpPr>
          <p:nvPr/>
        </p:nvSpPr>
        <p:spPr bwMode="auto">
          <a:xfrm>
            <a:off x="2699793" y="1700808"/>
            <a:ext cx="6480720" cy="4916731"/>
          </a:xfrm>
          <a:prstGeom prst="rect">
            <a:avLst/>
          </a:prstGeom>
          <a:no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0000"/>
              </a:lnSpc>
              <a:defRPr/>
            </a:pPr>
            <a:r>
              <a:rPr lang="ru-RU" altLang="en-US" sz="3200" b="1" dirty="0">
                <a:solidFill>
                  <a:srgbClr val="FFD60E"/>
                </a:solidFill>
                <a:effectLst>
                  <a:outerShdw blurRad="38100" dist="38100" dir="2700000" algn="tl">
                    <a:srgbClr val="000000"/>
                  </a:outerShdw>
                </a:effectLst>
                <a:latin typeface="Arial" panose="020B0604020202020204" pitchFamily="34" charset="0"/>
              </a:rPr>
              <a:t>«Если нет воскресения мёртвых, то и Христос не воскрес; а если Христос не воскрес, то и проповедь наша тщетна, </a:t>
            </a:r>
            <a:r>
              <a:rPr lang="ru-RU" altLang="en-US" sz="3200" b="1" dirty="0">
                <a:solidFill>
                  <a:schemeClr val="bg1"/>
                </a:solidFill>
                <a:effectLst>
                  <a:outerShdw blurRad="38100" dist="38100" dir="2700000" algn="tl">
                    <a:srgbClr val="000000"/>
                  </a:outerShdw>
                </a:effectLst>
                <a:latin typeface="Arial" panose="020B0604020202020204" pitchFamily="34" charset="0"/>
              </a:rPr>
              <a:t>тщетна и вера ваша</a:t>
            </a:r>
            <a:r>
              <a:rPr lang="ru-RU" altLang="en-US" sz="3200" b="1" dirty="0">
                <a:solidFill>
                  <a:srgbClr val="FFD60E"/>
                </a:solidFill>
                <a:effectLst>
                  <a:outerShdw blurRad="38100" dist="38100" dir="2700000" algn="tl">
                    <a:srgbClr val="000000"/>
                  </a:outerShdw>
                </a:effectLst>
                <a:latin typeface="Arial" panose="020B0604020202020204" pitchFamily="34" charset="0"/>
              </a:rPr>
              <a:t>... если Христос не воскрес, то </a:t>
            </a:r>
            <a:r>
              <a:rPr lang="ru-RU" altLang="en-US" sz="3200" b="1" dirty="0">
                <a:solidFill>
                  <a:schemeClr val="bg1"/>
                </a:solidFill>
                <a:effectLst>
                  <a:outerShdw blurRad="38100" dist="38100" dir="2700000" algn="tl">
                    <a:srgbClr val="000000"/>
                  </a:outerShdw>
                </a:effectLst>
                <a:latin typeface="Arial" panose="020B0604020202020204" pitchFamily="34" charset="0"/>
              </a:rPr>
              <a:t>вера ваша тщетна</a:t>
            </a:r>
            <a:r>
              <a:rPr lang="ru-RU" altLang="en-US" sz="3200" b="1" dirty="0">
                <a:solidFill>
                  <a:srgbClr val="FFD60E"/>
                </a:solidFill>
                <a:effectLst>
                  <a:outerShdw blurRad="38100" dist="38100" dir="2700000" algn="tl">
                    <a:srgbClr val="000000"/>
                  </a:outerShdw>
                </a:effectLst>
                <a:latin typeface="Arial" panose="020B0604020202020204" pitchFamily="34" charset="0"/>
              </a:rPr>
              <a:t>: вы ещё во грехах ваших».</a:t>
            </a:r>
            <a:endParaRPr lang="en-US" altLang="en-US" sz="3200" b="1" dirty="0">
              <a:solidFill>
                <a:srgbClr val="FFD60E"/>
              </a:solidFill>
              <a:effectLst>
                <a:outerShdw blurRad="38100" dist="38100" dir="2700000" algn="tl">
                  <a:srgbClr val="000000"/>
                </a:outerShdw>
              </a:effectLst>
              <a:latin typeface="Arial" panose="020B0604020202020204" pitchFamily="34" charset="0"/>
            </a:endParaRPr>
          </a:p>
          <a:p>
            <a:pPr>
              <a:lnSpc>
                <a:spcPct val="110000"/>
              </a:lnSpc>
              <a:defRPr/>
            </a:pPr>
            <a:r>
              <a:rPr lang="ru-RU" altLang="en-US" sz="2900" dirty="0">
                <a:solidFill>
                  <a:schemeClr val="bg1"/>
                </a:solidFill>
                <a:effectLst>
                  <a:outerShdw blurRad="38100" dist="38100" dir="2700000" algn="tl">
                    <a:srgbClr val="000000"/>
                  </a:outerShdw>
                </a:effectLst>
                <a:latin typeface="Arial" panose="020B0604020202020204" pitchFamily="34" charset="0"/>
              </a:rPr>
              <a:t>	</a:t>
            </a:r>
            <a:r>
              <a:rPr lang="ru-RU" altLang="en-US" sz="2900" b="1" dirty="0">
                <a:solidFill>
                  <a:schemeClr val="bg1"/>
                </a:solidFill>
                <a:effectLst>
                  <a:outerShdw blurRad="38100" dist="38100" dir="2700000" algn="tl">
                    <a:srgbClr val="000000"/>
                  </a:outerShdw>
                </a:effectLst>
                <a:latin typeface="Arial" panose="020B0604020202020204" pitchFamily="34" charset="0"/>
              </a:rPr>
              <a:t>– </a:t>
            </a:r>
            <a:r>
              <a:rPr lang="en-US" altLang="en-US" sz="2900" b="1" dirty="0">
                <a:solidFill>
                  <a:schemeClr val="bg1"/>
                </a:solidFill>
                <a:effectLst>
                  <a:outerShdw blurRad="38100" dist="38100" dir="2700000" algn="tl">
                    <a:srgbClr val="000000"/>
                  </a:outerShdw>
                </a:effectLst>
                <a:latin typeface="Arial" panose="020B0604020202020204" pitchFamily="34" charset="0"/>
              </a:rPr>
              <a:t>1 </a:t>
            </a:r>
            <a:r>
              <a:rPr lang="ru-RU" altLang="en-US" sz="2900" b="1" dirty="0">
                <a:solidFill>
                  <a:schemeClr val="bg1"/>
                </a:solidFill>
                <a:effectLst>
                  <a:outerShdw blurRad="38100" dist="38100" dir="2700000" algn="tl">
                    <a:srgbClr val="000000"/>
                  </a:outerShdw>
                </a:effectLst>
                <a:latin typeface="Arial" panose="020B0604020202020204" pitchFamily="34" charset="0"/>
              </a:rPr>
              <a:t>Кор. </a:t>
            </a:r>
            <a:r>
              <a:rPr lang="en-US" altLang="en-US" sz="2900" b="1" dirty="0">
                <a:solidFill>
                  <a:schemeClr val="bg1"/>
                </a:solidFill>
                <a:effectLst>
                  <a:outerShdw blurRad="38100" dist="38100" dir="2700000" algn="tl">
                    <a:srgbClr val="000000"/>
                  </a:outerShdw>
                </a:effectLst>
                <a:latin typeface="Arial" panose="020B0604020202020204" pitchFamily="34" charset="0"/>
              </a:rPr>
              <a:t>15:13-14, 17</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72931"/>
                                        </p:tgtEl>
                                        <p:attrNameLst>
                                          <p:attrName>style.visibility</p:attrName>
                                        </p:attrNameLst>
                                      </p:cBhvr>
                                      <p:to>
                                        <p:strVal val="visible"/>
                                      </p:to>
                                    </p:set>
                                    <p:animEffect transition="in" filter="wipe(up)">
                                      <p:cBhvr>
                                        <p:cTn id="7" dur="1000"/>
                                        <p:tgtEl>
                                          <p:spTgt spid="2172931"/>
                                        </p:tgtEl>
                                      </p:cBhvr>
                                    </p:animEffect>
                                  </p:childTnLst>
                                </p:cTn>
                              </p:par>
                              <p:par>
                                <p:cTn id="8" presetID="10" presetClass="entr" presetSubtype="0" fill="hold" nodeType="withEffect">
                                  <p:stCondLst>
                                    <p:cond delay="0"/>
                                  </p:stCondLst>
                                  <p:childTnLst>
                                    <p:set>
                                      <p:cBhvr>
                                        <p:cTn id="9" dur="1" fill="hold">
                                          <p:stCondLst>
                                            <p:cond delay="0"/>
                                          </p:stCondLst>
                                        </p:cTn>
                                        <p:tgtEl>
                                          <p:spTgt spid="49161"/>
                                        </p:tgtEl>
                                        <p:attrNameLst>
                                          <p:attrName>style.visibility</p:attrName>
                                        </p:attrNameLst>
                                      </p:cBhvr>
                                      <p:to>
                                        <p:strVal val="visible"/>
                                      </p:to>
                                    </p:set>
                                    <p:animEffect transition="in" filter="fade">
                                      <p:cBhvr>
                                        <p:cTn id="10" dur="20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293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4381" name="Picture 29" descr="PrinceSiddhartha - Wikipedi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022376" y="1773585"/>
            <a:ext cx="1408112" cy="3416300"/>
          </a:xfrm>
          <a:prstGeom prst="rect">
            <a:avLst/>
          </a:prstGeom>
          <a:noFill/>
          <a:ln w="9525">
            <a:noFill/>
            <a:miter lim="800000"/>
            <a:headEnd/>
            <a:tailEnd/>
          </a:ln>
        </p:spPr>
      </p:pic>
      <p:pic>
        <p:nvPicPr>
          <p:cNvPr id="103437" name="Picture 13" descr="Moisey_prorok_ikona"/>
          <p:cNvPicPr>
            <a:picLocks noChangeAspect="1" noChangeArrowheads="1"/>
          </p:cNvPicPr>
          <p:nvPr/>
        </p:nvPicPr>
        <p:blipFill>
          <a:blip r:embed="rId4" cstate="print"/>
          <a:srcRect/>
          <a:stretch>
            <a:fillRect/>
          </a:stretch>
        </p:blipFill>
        <p:spPr bwMode="auto">
          <a:xfrm>
            <a:off x="1086545" y="1268760"/>
            <a:ext cx="1517650" cy="2136775"/>
          </a:xfrm>
          <a:prstGeom prst="rect">
            <a:avLst/>
          </a:prstGeom>
          <a:noFill/>
          <a:ln w="9525" algn="ctr">
            <a:noFill/>
            <a:miter lim="800000"/>
            <a:headEnd/>
            <a:tailEnd/>
          </a:ln>
        </p:spPr>
      </p:pic>
      <p:sp>
        <p:nvSpPr>
          <p:cNvPr id="1128468" name="AutoShape 20"/>
          <p:cNvSpPr>
            <a:spLocks noChangeArrowheads="1"/>
          </p:cNvSpPr>
          <p:nvPr/>
        </p:nvSpPr>
        <p:spPr bwMode="auto">
          <a:xfrm>
            <a:off x="3429000" y="908050"/>
            <a:ext cx="2209800" cy="20574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pPr algn="ctr" eaLnBrk="1" hangingPunct="1"/>
            <a:endParaRPr lang="en-US" altLang="en-US" sz="1800">
              <a:solidFill>
                <a:srgbClr val="FFD60E"/>
              </a:solidFill>
              <a:latin typeface="Arial" pitchFamily="34" charset="0"/>
              <a:cs typeface="Arial" pitchFamily="34" charset="0"/>
            </a:endParaRPr>
          </a:p>
        </p:txBody>
      </p:sp>
      <p:sp>
        <p:nvSpPr>
          <p:cNvPr id="78853" name="Oval 26"/>
          <p:cNvSpPr>
            <a:spLocks noChangeArrowheads="1"/>
          </p:cNvSpPr>
          <p:nvPr/>
        </p:nvSpPr>
        <p:spPr bwMode="auto">
          <a:xfrm>
            <a:off x="3452813" y="44450"/>
            <a:ext cx="2251075" cy="2251075"/>
          </a:xfrm>
          <a:prstGeom prst="ellipse">
            <a:avLst/>
          </a:prstGeom>
          <a:solidFill>
            <a:srgbClr val="002850"/>
          </a:solidFill>
          <a:ln w="101600">
            <a:solidFill>
              <a:srgbClr val="FFD60E"/>
            </a:solidFill>
            <a:round/>
            <a:headEnd/>
            <a:tailEnd/>
          </a:ln>
        </p:spPr>
        <p:txBody>
          <a:bodyPr wrap="none" anchor="ctr"/>
          <a:lstStyle/>
          <a:p>
            <a:endParaRPr lang="en-US" altLang="en-US"/>
          </a:p>
        </p:txBody>
      </p:sp>
      <p:sp>
        <p:nvSpPr>
          <p:cNvPr id="119814" name="Text Box 43"/>
          <p:cNvSpPr txBox="1">
            <a:spLocks noChangeArrowheads="1"/>
          </p:cNvSpPr>
          <p:nvPr/>
        </p:nvSpPr>
        <p:spPr bwMode="auto">
          <a:xfrm>
            <a:off x="3419475" y="566738"/>
            <a:ext cx="2305050" cy="1098550"/>
          </a:xfrm>
          <a:prstGeom prst="rect">
            <a:avLst/>
          </a:prstGeom>
          <a:noFill/>
          <a:ln w="9525">
            <a:noFill/>
            <a:miter lim="800000"/>
            <a:headEnd/>
            <a:tailEnd/>
          </a:ln>
          <a:effectLst>
            <a:outerShdw dist="63500" algn="ctr" rotWithShape="0">
              <a:schemeClr val="tx1"/>
            </a:outerShdw>
          </a:effectLst>
        </p:spPr>
        <p:txBody>
          <a:bodyPr>
            <a:spAutoFit/>
          </a:bodyPr>
          <a:lstStyle/>
          <a:p>
            <a:pPr algn="ctr">
              <a:defRPr/>
            </a:pPr>
            <a:r>
              <a:rPr lang="ru-RU" altLang="en-US" sz="6600" b="1">
                <a:solidFill>
                  <a:schemeClr val="bg1"/>
                </a:solidFill>
                <a:latin typeface="Arial" pitchFamily="34" charset="0"/>
              </a:rPr>
              <a:t>Бог</a:t>
            </a:r>
            <a:endParaRPr lang="en-US" altLang="en-US" sz="6600" b="1">
              <a:solidFill>
                <a:schemeClr val="bg1"/>
              </a:solidFill>
              <a:latin typeface="Arial" pitchFamily="34" charset="0"/>
            </a:endParaRPr>
          </a:p>
        </p:txBody>
      </p:sp>
      <p:pic>
        <p:nvPicPr>
          <p:cNvPr id="1124380" name="Picture 28" descr="Achilles_Patroclus_Berlin - Wikipeda"/>
          <p:cNvPicPr>
            <a:picLocks noChangeAspect="1" noChangeArrowheads="1"/>
          </p:cNvPicPr>
          <p:nvPr/>
        </p:nvPicPr>
        <p:blipFill>
          <a:blip r:embed="rId5" cstate="print"/>
          <a:srcRect/>
          <a:stretch>
            <a:fillRect/>
          </a:stretch>
        </p:blipFill>
        <p:spPr bwMode="auto">
          <a:xfrm>
            <a:off x="5866779" y="2861023"/>
            <a:ext cx="2233613" cy="2224087"/>
          </a:xfrm>
          <a:prstGeom prst="rect">
            <a:avLst/>
          </a:prstGeom>
          <a:noFill/>
          <a:ln w="9525">
            <a:noFill/>
            <a:miter lim="800000"/>
            <a:headEnd/>
            <a:tailEnd/>
          </a:ln>
        </p:spPr>
      </p:pic>
      <p:pic>
        <p:nvPicPr>
          <p:cNvPr id="1124382" name="Picture 30" descr="Indra - Hindu diety - Wikipedia"/>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51520" y="2710210"/>
            <a:ext cx="1771650" cy="2303463"/>
          </a:xfrm>
          <a:prstGeom prst="rect">
            <a:avLst/>
          </a:prstGeom>
          <a:noFill/>
          <a:ln w="9525">
            <a:noFill/>
            <a:miter lim="800000"/>
            <a:headEnd/>
            <a:tailEnd/>
          </a:ln>
        </p:spPr>
      </p:pic>
      <p:pic>
        <p:nvPicPr>
          <p:cNvPr id="569378" name="Picture 46" descr="Muhammad_cropped- Wikipedia"/>
          <p:cNvPicPr>
            <a:picLocks noChangeAspect="1" noChangeArrowheads="1"/>
          </p:cNvPicPr>
          <p:nvPr/>
        </p:nvPicPr>
        <p:blipFill>
          <a:blip r:embed="rId7" cstate="print"/>
          <a:srcRect/>
          <a:stretch>
            <a:fillRect/>
          </a:stretch>
        </p:blipFill>
        <p:spPr bwMode="auto">
          <a:xfrm>
            <a:off x="6813550" y="1268760"/>
            <a:ext cx="2222500" cy="2636838"/>
          </a:xfrm>
          <a:prstGeom prst="rect">
            <a:avLst/>
          </a:prstGeom>
          <a:noFill/>
          <a:ln w="9525">
            <a:noFill/>
            <a:miter lim="800000"/>
            <a:headEnd/>
            <a:tailEnd/>
          </a:ln>
        </p:spPr>
      </p:pic>
      <p:sp>
        <p:nvSpPr>
          <p:cNvPr id="78859" name="Text Box 5"/>
          <p:cNvSpPr txBox="1">
            <a:spLocks noChangeArrowheads="1"/>
          </p:cNvSpPr>
          <p:nvPr/>
        </p:nvSpPr>
        <p:spPr bwMode="auto">
          <a:xfrm>
            <a:off x="107950" y="115888"/>
            <a:ext cx="2592388" cy="1190625"/>
          </a:xfrm>
          <a:prstGeom prst="rect">
            <a:avLst/>
          </a:prstGeom>
          <a:noFill/>
          <a:ln w="9525">
            <a:noFill/>
            <a:miter lim="800000"/>
            <a:headEnd/>
            <a:tailEnd/>
          </a:ln>
        </p:spPr>
        <p:txBody>
          <a:bodyPr>
            <a:spAutoFit/>
          </a:bodyPr>
          <a:lstStyle/>
          <a:p>
            <a:r>
              <a:rPr lang="ru-RU" altLang="en-US" sz="3600" b="1" dirty="0">
                <a:solidFill>
                  <a:srgbClr val="FFD60E"/>
                </a:solidFill>
                <a:latin typeface="Arial" pitchFamily="34" charset="0"/>
              </a:rPr>
              <a:t>Иные религии</a:t>
            </a:r>
            <a:r>
              <a:rPr lang="en-US" altLang="en-US" sz="3600" b="1" dirty="0">
                <a:solidFill>
                  <a:srgbClr val="FFD60E"/>
                </a:solidFill>
                <a:latin typeface="Arial" pitchFamily="34" charset="0"/>
              </a:rPr>
              <a:t>?</a:t>
            </a:r>
          </a:p>
        </p:txBody>
      </p:sp>
      <p:pic>
        <p:nvPicPr>
          <p:cNvPr id="13" name="Picture 12" descr="Spas 003.png"/>
          <p:cNvPicPr>
            <a:picLocks noChangeAspect="1"/>
          </p:cNvPicPr>
          <p:nvPr/>
        </p:nvPicPr>
        <p:blipFill>
          <a:blip r:embed="rId8" cstate="print"/>
          <a:stretch>
            <a:fillRect/>
          </a:stretch>
        </p:blipFill>
        <p:spPr>
          <a:xfrm>
            <a:off x="3251705" y="-171400"/>
            <a:ext cx="2616439" cy="2808312"/>
          </a:xfrm>
          <a:prstGeom prst="rect">
            <a:avLst/>
          </a:prstGeom>
        </p:spPr>
      </p:pic>
      <p:sp>
        <p:nvSpPr>
          <p:cNvPr id="12" name="Rectangle 11"/>
          <p:cNvSpPr/>
          <p:nvPr/>
        </p:nvSpPr>
        <p:spPr>
          <a:xfrm>
            <a:off x="0" y="5294818"/>
            <a:ext cx="9252520" cy="1446550"/>
          </a:xfrm>
          <a:prstGeom prst="rect">
            <a:avLst/>
          </a:prstGeom>
        </p:spPr>
        <p:txBody>
          <a:bodyPr wrap="square">
            <a:spAutoFit/>
          </a:bodyPr>
          <a:lstStyle/>
          <a:p>
            <a:pPr algn="ctr" eaLnBrk="1" hangingPunct="1"/>
            <a:r>
              <a:rPr lang="ru-RU" altLang="en-US" sz="2200" b="1" dirty="0">
                <a:solidFill>
                  <a:schemeClr val="bg1"/>
                </a:solidFill>
                <a:latin typeface="Arial" pitchFamily="34" charset="0"/>
              </a:rPr>
              <a:t>«Все религии – это лестницы, которые человек строит, чтобы достичь неба, но христианство – это лестница, которую Бог спускает с небес на землю, и по этой лестнице к нам приходит Христос»</a:t>
            </a:r>
            <a:r>
              <a:rPr lang="en-US" altLang="en-US" sz="2200" b="1" dirty="0">
                <a:solidFill>
                  <a:schemeClr val="bg1"/>
                </a:solidFill>
                <a:latin typeface="Arial" pitchFamily="34" charset="0"/>
              </a:rPr>
              <a:t>  </a:t>
            </a:r>
            <a:r>
              <a:rPr lang="ru-RU" altLang="en-US" sz="2200" b="1" dirty="0">
                <a:solidFill>
                  <a:schemeClr val="bg1"/>
                </a:solidFill>
                <a:latin typeface="Arial" pitchFamily="34" charset="0"/>
              </a:rPr>
              <a:t>– </a:t>
            </a:r>
            <a:r>
              <a:rPr lang="ru-RU" altLang="en-US" sz="2200" b="1" dirty="0" err="1">
                <a:solidFill>
                  <a:schemeClr val="bg1"/>
                </a:solidFill>
                <a:latin typeface="Arial" pitchFamily="34" charset="0"/>
              </a:rPr>
              <a:t>прот</a:t>
            </a:r>
            <a:r>
              <a:rPr lang="ru-RU" altLang="en-US" sz="2200" b="1" dirty="0">
                <a:solidFill>
                  <a:schemeClr val="bg1"/>
                </a:solidFill>
                <a:latin typeface="Arial" pitchFamily="34" charset="0"/>
              </a:rPr>
              <a:t>. Александр Мень</a:t>
            </a:r>
            <a:endParaRPr lang="en-US" altLang="en-US" sz="2200" b="1" dirty="0">
              <a:solidFill>
                <a:schemeClr val="bg1"/>
              </a:solidFill>
              <a:latin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4382"/>
                                        </p:tgtEl>
                                        <p:attrNameLst>
                                          <p:attrName>style.visibility</p:attrName>
                                        </p:attrNameLst>
                                      </p:cBhvr>
                                      <p:to>
                                        <p:strVal val="visible"/>
                                      </p:to>
                                    </p:set>
                                    <p:anim calcmode="lin" valueType="num">
                                      <p:cBhvr additive="base">
                                        <p:cTn id="7" dur="5000" fill="hold"/>
                                        <p:tgtEl>
                                          <p:spTgt spid="1124382"/>
                                        </p:tgtEl>
                                        <p:attrNameLst>
                                          <p:attrName>ppt_x</p:attrName>
                                        </p:attrNameLst>
                                      </p:cBhvr>
                                      <p:tavLst>
                                        <p:tav tm="0">
                                          <p:val>
                                            <p:strVal val="#ppt_x"/>
                                          </p:val>
                                        </p:tav>
                                        <p:tav tm="100000">
                                          <p:val>
                                            <p:strVal val="#ppt_x"/>
                                          </p:val>
                                        </p:tav>
                                      </p:tavLst>
                                    </p:anim>
                                    <p:anim calcmode="lin" valueType="num">
                                      <p:cBhvr additive="base">
                                        <p:cTn id="8" dur="5000" fill="hold"/>
                                        <p:tgtEl>
                                          <p:spTgt spid="11243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4381"/>
                                        </p:tgtEl>
                                        <p:attrNameLst>
                                          <p:attrName>style.visibility</p:attrName>
                                        </p:attrNameLst>
                                      </p:cBhvr>
                                      <p:to>
                                        <p:strVal val="visible"/>
                                      </p:to>
                                    </p:set>
                                    <p:anim calcmode="lin" valueType="num">
                                      <p:cBhvr additive="base">
                                        <p:cTn id="11" dur="5000" fill="hold"/>
                                        <p:tgtEl>
                                          <p:spTgt spid="1124381"/>
                                        </p:tgtEl>
                                        <p:attrNameLst>
                                          <p:attrName>ppt_x</p:attrName>
                                        </p:attrNameLst>
                                      </p:cBhvr>
                                      <p:tavLst>
                                        <p:tav tm="0">
                                          <p:val>
                                            <p:strVal val="#ppt_x"/>
                                          </p:val>
                                        </p:tav>
                                        <p:tav tm="100000">
                                          <p:val>
                                            <p:strVal val="#ppt_x"/>
                                          </p:val>
                                        </p:tav>
                                      </p:tavLst>
                                    </p:anim>
                                    <p:anim calcmode="lin" valueType="num">
                                      <p:cBhvr additive="base">
                                        <p:cTn id="12" dur="5000" fill="hold"/>
                                        <p:tgtEl>
                                          <p:spTgt spid="112438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4380"/>
                                        </p:tgtEl>
                                        <p:attrNameLst>
                                          <p:attrName>style.visibility</p:attrName>
                                        </p:attrNameLst>
                                      </p:cBhvr>
                                      <p:to>
                                        <p:strVal val="visible"/>
                                      </p:to>
                                    </p:set>
                                    <p:anim calcmode="lin" valueType="num">
                                      <p:cBhvr additive="base">
                                        <p:cTn id="15" dur="5000" fill="hold"/>
                                        <p:tgtEl>
                                          <p:spTgt spid="1124380"/>
                                        </p:tgtEl>
                                        <p:attrNameLst>
                                          <p:attrName>ppt_x</p:attrName>
                                        </p:attrNameLst>
                                      </p:cBhvr>
                                      <p:tavLst>
                                        <p:tav tm="0">
                                          <p:val>
                                            <p:strVal val="#ppt_x"/>
                                          </p:val>
                                        </p:tav>
                                        <p:tav tm="100000">
                                          <p:val>
                                            <p:strVal val="#ppt_x"/>
                                          </p:val>
                                        </p:tav>
                                      </p:tavLst>
                                    </p:anim>
                                    <p:anim calcmode="lin" valueType="num">
                                      <p:cBhvr additive="base">
                                        <p:cTn id="16" dur="5000" fill="hold"/>
                                        <p:tgtEl>
                                          <p:spTgt spid="112438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437"/>
                                        </p:tgtEl>
                                        <p:attrNameLst>
                                          <p:attrName>style.visibility</p:attrName>
                                        </p:attrNameLst>
                                      </p:cBhvr>
                                      <p:to>
                                        <p:strVal val="visible"/>
                                      </p:to>
                                    </p:set>
                                    <p:anim calcmode="lin" valueType="num">
                                      <p:cBhvr additive="base">
                                        <p:cTn id="19" dur="5000" fill="hold"/>
                                        <p:tgtEl>
                                          <p:spTgt spid="103437"/>
                                        </p:tgtEl>
                                        <p:attrNameLst>
                                          <p:attrName>ppt_x</p:attrName>
                                        </p:attrNameLst>
                                      </p:cBhvr>
                                      <p:tavLst>
                                        <p:tav tm="0">
                                          <p:val>
                                            <p:strVal val="#ppt_x"/>
                                          </p:val>
                                        </p:tav>
                                        <p:tav tm="100000">
                                          <p:val>
                                            <p:strVal val="#ppt_x"/>
                                          </p:val>
                                        </p:tav>
                                      </p:tavLst>
                                    </p:anim>
                                    <p:anim calcmode="lin" valueType="num">
                                      <p:cBhvr additive="base">
                                        <p:cTn id="20" dur="5000" fill="hold"/>
                                        <p:tgtEl>
                                          <p:spTgt spid="103437"/>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569378"/>
                                        </p:tgtEl>
                                        <p:attrNameLst>
                                          <p:attrName>style.visibility</p:attrName>
                                        </p:attrNameLst>
                                      </p:cBhvr>
                                      <p:to>
                                        <p:strVal val="visible"/>
                                      </p:to>
                                    </p:set>
                                    <p:anim calcmode="lin" valueType="num">
                                      <p:cBhvr additive="base">
                                        <p:cTn id="23" dur="5000" fill="hold"/>
                                        <p:tgtEl>
                                          <p:spTgt spid="569378"/>
                                        </p:tgtEl>
                                        <p:attrNameLst>
                                          <p:attrName>ppt_x</p:attrName>
                                        </p:attrNameLst>
                                      </p:cBhvr>
                                      <p:tavLst>
                                        <p:tav tm="0">
                                          <p:val>
                                            <p:strVal val="#ppt_x"/>
                                          </p:val>
                                        </p:tav>
                                        <p:tav tm="100000">
                                          <p:val>
                                            <p:strVal val="#ppt_x"/>
                                          </p:val>
                                        </p:tav>
                                      </p:tavLst>
                                    </p:anim>
                                    <p:anim calcmode="lin" valueType="num">
                                      <p:cBhvr additive="base">
                                        <p:cTn id="24" dur="5000" fill="hold"/>
                                        <p:tgtEl>
                                          <p:spTgt spid="56937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10000"/>
                                        <p:tgtEl>
                                          <p:spTgt spid="1124380"/>
                                        </p:tgtEl>
                                      </p:cBhvr>
                                    </p:animEffect>
                                    <p:set>
                                      <p:cBhvr>
                                        <p:cTn id="33" dur="1" fill="hold">
                                          <p:stCondLst>
                                            <p:cond delay="9999"/>
                                          </p:stCondLst>
                                        </p:cTn>
                                        <p:tgtEl>
                                          <p:spTgt spid="112438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0"/>
                                        <p:tgtEl>
                                          <p:spTgt spid="569378"/>
                                        </p:tgtEl>
                                      </p:cBhvr>
                                    </p:animEffect>
                                    <p:set>
                                      <p:cBhvr>
                                        <p:cTn id="36" dur="1" fill="hold">
                                          <p:stCondLst>
                                            <p:cond delay="9999"/>
                                          </p:stCondLst>
                                        </p:cTn>
                                        <p:tgtEl>
                                          <p:spTgt spid="56937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0"/>
                                        <p:tgtEl>
                                          <p:spTgt spid="103437"/>
                                        </p:tgtEl>
                                      </p:cBhvr>
                                    </p:animEffect>
                                    <p:set>
                                      <p:cBhvr>
                                        <p:cTn id="39" dur="1" fill="hold">
                                          <p:stCondLst>
                                            <p:cond delay="9999"/>
                                          </p:stCondLst>
                                        </p:cTn>
                                        <p:tgtEl>
                                          <p:spTgt spid="10343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0"/>
                                        <p:tgtEl>
                                          <p:spTgt spid="1124381"/>
                                        </p:tgtEl>
                                      </p:cBhvr>
                                    </p:animEffect>
                                    <p:set>
                                      <p:cBhvr>
                                        <p:cTn id="42" dur="1" fill="hold">
                                          <p:stCondLst>
                                            <p:cond delay="9999"/>
                                          </p:stCondLst>
                                        </p:cTn>
                                        <p:tgtEl>
                                          <p:spTgt spid="112438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0"/>
                                        <p:tgtEl>
                                          <p:spTgt spid="1124382"/>
                                        </p:tgtEl>
                                      </p:cBhvr>
                                    </p:animEffect>
                                    <p:set>
                                      <p:cBhvr>
                                        <p:cTn id="45" dur="1" fill="hold">
                                          <p:stCondLst>
                                            <p:cond delay="9999"/>
                                          </p:stCondLst>
                                        </p:cTn>
                                        <p:tgtEl>
                                          <p:spTgt spid="1124382"/>
                                        </p:tgtEl>
                                        <p:attrNameLst>
                                          <p:attrName>style.visibility</p:attrName>
                                        </p:attrNameLst>
                                      </p:cBhvr>
                                      <p:to>
                                        <p:strVal val="hidden"/>
                                      </p:to>
                                    </p:set>
                                  </p:childTnLst>
                                </p:cTn>
                              </p:par>
                            </p:childTnLst>
                          </p:cTn>
                        </p:par>
                        <p:par>
                          <p:cTn id="46" fill="hold">
                            <p:stCondLst>
                              <p:cond delay="10000"/>
                            </p:stCondLst>
                            <p:childTnLst>
                              <p:par>
                                <p:cTn id="47" presetID="22" presetClass="entr" presetSubtype="1" fill="hold" grpId="0" nodeType="afterEffect">
                                  <p:stCondLst>
                                    <p:cond delay="0"/>
                                  </p:stCondLst>
                                  <p:childTnLst>
                                    <p:set>
                                      <p:cBhvr>
                                        <p:cTn id="48" dur="1" fill="hold">
                                          <p:stCondLst>
                                            <p:cond delay="0"/>
                                          </p:stCondLst>
                                        </p:cTn>
                                        <p:tgtEl>
                                          <p:spTgt spid="1128468"/>
                                        </p:tgtEl>
                                        <p:attrNameLst>
                                          <p:attrName>style.visibility</p:attrName>
                                        </p:attrNameLst>
                                      </p:cBhvr>
                                      <p:to>
                                        <p:strVal val="visible"/>
                                      </p:to>
                                    </p:set>
                                    <p:animEffect transition="in" filter="wipe(up)">
                                      <p:cBhvr>
                                        <p:cTn id="49" dur="1000"/>
                                        <p:tgtEl>
                                          <p:spTgt spid="1128468"/>
                                        </p:tgtEl>
                                      </p:cBhvr>
                                    </p:animEffect>
                                  </p:childTnLst>
                                </p:cTn>
                              </p:par>
                              <p:par>
                                <p:cTn id="50" presetID="10" presetClass="exit" presetSubtype="0" fill="hold" grpId="0" nodeType="withEffect">
                                  <p:stCondLst>
                                    <p:cond delay="3000"/>
                                  </p:stCondLst>
                                  <p:childTnLst>
                                    <p:animEffect transition="out" filter="fade">
                                      <p:cBhvr>
                                        <p:cTn id="51" dur="1000"/>
                                        <p:tgtEl>
                                          <p:spTgt spid="78859"/>
                                        </p:tgtEl>
                                      </p:cBhvr>
                                    </p:animEffect>
                                    <p:set>
                                      <p:cBhvr>
                                        <p:cTn id="52" dur="1" fill="hold">
                                          <p:stCondLst>
                                            <p:cond delay="999"/>
                                          </p:stCondLst>
                                        </p:cTn>
                                        <p:tgtEl>
                                          <p:spTgt spid="7885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1.11111E-6 -0.00509 L -1.11111E-6 0.32824 " pathEditMode="relative" rAng="0" ptsTypes="AA">
                                      <p:cBhvr>
                                        <p:cTn id="56" dur="2000" fill="hold"/>
                                        <p:tgtEl>
                                          <p:spTgt spid="13"/>
                                        </p:tgtEl>
                                        <p:attrNameLst>
                                          <p:attrName>ppt_x</p:attrName>
                                          <p:attrName>ppt_y</p:attrName>
                                        </p:attrNameLst>
                                      </p:cBhvr>
                                      <p:rCtr x="0" y="167"/>
                                    </p:animMotion>
                                  </p:childTnLst>
                                </p:cTn>
                              </p:par>
                              <p:par>
                                <p:cTn id="57" presetID="10" presetClass="exit" presetSubtype="0" fill="hold" grpId="1" nodeType="withEffect">
                                  <p:stCondLst>
                                    <p:cond delay="0"/>
                                  </p:stCondLst>
                                  <p:childTnLst>
                                    <p:animEffect transition="out" filter="fade">
                                      <p:cBhvr>
                                        <p:cTn id="58" dur="2000"/>
                                        <p:tgtEl>
                                          <p:spTgt spid="12"/>
                                        </p:tgtEl>
                                      </p:cBhvr>
                                    </p:animEffect>
                                    <p:set>
                                      <p:cBhvr>
                                        <p:cTn id="59" dur="1" fill="hold">
                                          <p:stCondLst>
                                            <p:cond delay="1999"/>
                                          </p:stCondLst>
                                        </p:cTn>
                                        <p:tgtEl>
                                          <p:spTgt spid="1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nodeType="clickEffect">
                                  <p:stCondLst>
                                    <p:cond delay="0"/>
                                  </p:stCondLst>
                                  <p:childTnLst>
                                    <p:animScale>
                                      <p:cBhvr>
                                        <p:cTn id="63" dur="2000" fill="hold"/>
                                        <p:tgtEl>
                                          <p:spTgt spid="13"/>
                                        </p:tgtEl>
                                      </p:cBhvr>
                                      <p:by x="290000" y="2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68" grpId="0" animBg="1"/>
      <p:bldP spid="78859" grpId="0"/>
      <p:bldP spid="12" grpId="0"/>
      <p:bldP spid="12"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4381" name="Picture 29" descr="PrinceSiddhartha - Wikipedi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022376" y="3213100"/>
            <a:ext cx="1408112" cy="3416300"/>
          </a:xfrm>
          <a:prstGeom prst="rect">
            <a:avLst/>
          </a:prstGeom>
          <a:noFill/>
          <a:ln w="9525">
            <a:noFill/>
            <a:miter lim="800000"/>
            <a:headEnd/>
            <a:tailEnd/>
          </a:ln>
        </p:spPr>
      </p:pic>
      <p:pic>
        <p:nvPicPr>
          <p:cNvPr id="103437" name="Picture 13" descr="Moisey_prorok_ikona"/>
          <p:cNvPicPr>
            <a:picLocks noChangeAspect="1" noChangeArrowheads="1"/>
          </p:cNvPicPr>
          <p:nvPr/>
        </p:nvPicPr>
        <p:blipFill>
          <a:blip r:embed="rId4" cstate="print"/>
          <a:srcRect/>
          <a:stretch>
            <a:fillRect/>
          </a:stretch>
        </p:blipFill>
        <p:spPr bwMode="auto">
          <a:xfrm>
            <a:off x="1086545" y="2708275"/>
            <a:ext cx="1517650" cy="2136775"/>
          </a:xfrm>
          <a:prstGeom prst="rect">
            <a:avLst/>
          </a:prstGeom>
          <a:noFill/>
          <a:ln w="9525" algn="ctr">
            <a:noFill/>
            <a:miter lim="800000"/>
            <a:headEnd/>
            <a:tailEnd/>
          </a:ln>
        </p:spPr>
      </p:pic>
      <p:sp>
        <p:nvSpPr>
          <p:cNvPr id="1128468" name="AutoShape 20"/>
          <p:cNvSpPr>
            <a:spLocks noChangeArrowheads="1"/>
          </p:cNvSpPr>
          <p:nvPr/>
        </p:nvSpPr>
        <p:spPr bwMode="auto">
          <a:xfrm>
            <a:off x="3429000" y="908050"/>
            <a:ext cx="2209800" cy="20574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pPr algn="ctr" eaLnBrk="1" hangingPunct="1"/>
            <a:endParaRPr lang="en-US" altLang="en-US" sz="1800">
              <a:solidFill>
                <a:srgbClr val="FFD60E"/>
              </a:solidFill>
              <a:latin typeface="Arial" pitchFamily="34" charset="0"/>
              <a:cs typeface="Arial" pitchFamily="34" charset="0"/>
            </a:endParaRPr>
          </a:p>
        </p:txBody>
      </p:sp>
      <p:sp>
        <p:nvSpPr>
          <p:cNvPr id="78853" name="Oval 26"/>
          <p:cNvSpPr>
            <a:spLocks noChangeArrowheads="1"/>
          </p:cNvSpPr>
          <p:nvPr/>
        </p:nvSpPr>
        <p:spPr bwMode="auto">
          <a:xfrm>
            <a:off x="3452813" y="44450"/>
            <a:ext cx="2251075" cy="2251075"/>
          </a:xfrm>
          <a:prstGeom prst="ellipse">
            <a:avLst/>
          </a:prstGeom>
          <a:solidFill>
            <a:srgbClr val="002850"/>
          </a:solidFill>
          <a:ln w="101600">
            <a:solidFill>
              <a:srgbClr val="FFD60E"/>
            </a:solidFill>
            <a:round/>
            <a:headEnd/>
            <a:tailEnd/>
          </a:ln>
        </p:spPr>
        <p:txBody>
          <a:bodyPr wrap="none" anchor="ctr"/>
          <a:lstStyle/>
          <a:p>
            <a:endParaRPr lang="en-US" altLang="en-US"/>
          </a:p>
        </p:txBody>
      </p:sp>
      <p:sp>
        <p:nvSpPr>
          <p:cNvPr id="119814" name="Text Box 43"/>
          <p:cNvSpPr txBox="1">
            <a:spLocks noChangeArrowheads="1"/>
          </p:cNvSpPr>
          <p:nvPr/>
        </p:nvSpPr>
        <p:spPr bwMode="auto">
          <a:xfrm>
            <a:off x="3419475" y="566738"/>
            <a:ext cx="2305050" cy="1098550"/>
          </a:xfrm>
          <a:prstGeom prst="rect">
            <a:avLst/>
          </a:prstGeom>
          <a:noFill/>
          <a:ln w="9525">
            <a:noFill/>
            <a:miter lim="800000"/>
            <a:headEnd/>
            <a:tailEnd/>
          </a:ln>
          <a:effectLst>
            <a:outerShdw dist="63500" algn="ctr" rotWithShape="0">
              <a:schemeClr val="tx1"/>
            </a:outerShdw>
          </a:effectLst>
        </p:spPr>
        <p:txBody>
          <a:bodyPr>
            <a:spAutoFit/>
          </a:bodyPr>
          <a:lstStyle/>
          <a:p>
            <a:pPr algn="ctr">
              <a:defRPr/>
            </a:pPr>
            <a:r>
              <a:rPr lang="ru-RU" altLang="en-US" sz="6600" b="1">
                <a:solidFill>
                  <a:schemeClr val="bg1"/>
                </a:solidFill>
                <a:latin typeface="Arial" pitchFamily="34" charset="0"/>
              </a:rPr>
              <a:t>Бог</a:t>
            </a:r>
            <a:endParaRPr lang="en-US" altLang="en-US" sz="6600" b="1">
              <a:solidFill>
                <a:schemeClr val="bg1"/>
              </a:solidFill>
              <a:latin typeface="Arial" pitchFamily="34" charset="0"/>
            </a:endParaRPr>
          </a:p>
        </p:txBody>
      </p:sp>
      <p:pic>
        <p:nvPicPr>
          <p:cNvPr id="1124380" name="Picture 28" descr="Achilles_Patroclus_Berlin - Wikipeda"/>
          <p:cNvPicPr>
            <a:picLocks noChangeAspect="1" noChangeArrowheads="1"/>
          </p:cNvPicPr>
          <p:nvPr/>
        </p:nvPicPr>
        <p:blipFill>
          <a:blip r:embed="rId5" cstate="print"/>
          <a:srcRect/>
          <a:stretch>
            <a:fillRect/>
          </a:stretch>
        </p:blipFill>
        <p:spPr bwMode="auto">
          <a:xfrm>
            <a:off x="6010795" y="4300538"/>
            <a:ext cx="2233613" cy="2224087"/>
          </a:xfrm>
          <a:prstGeom prst="rect">
            <a:avLst/>
          </a:prstGeom>
          <a:noFill/>
          <a:ln w="9525">
            <a:noFill/>
            <a:miter lim="800000"/>
            <a:headEnd/>
            <a:tailEnd/>
          </a:ln>
        </p:spPr>
      </p:pic>
      <p:pic>
        <p:nvPicPr>
          <p:cNvPr id="1124382" name="Picture 30" descr="Indra - Hindu diety - Wikipedia"/>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107504" y="4149725"/>
            <a:ext cx="1771650" cy="2303463"/>
          </a:xfrm>
          <a:prstGeom prst="rect">
            <a:avLst/>
          </a:prstGeom>
          <a:noFill/>
          <a:ln w="9525">
            <a:noFill/>
            <a:miter lim="800000"/>
            <a:headEnd/>
            <a:tailEnd/>
          </a:ln>
        </p:spPr>
      </p:pic>
      <p:pic>
        <p:nvPicPr>
          <p:cNvPr id="569378" name="Picture 46" descr="Muhammad_cropped- Wikipedia"/>
          <p:cNvPicPr>
            <a:picLocks noChangeAspect="1" noChangeArrowheads="1"/>
          </p:cNvPicPr>
          <p:nvPr/>
        </p:nvPicPr>
        <p:blipFill>
          <a:blip r:embed="rId7" cstate="print"/>
          <a:srcRect/>
          <a:stretch>
            <a:fillRect/>
          </a:stretch>
        </p:blipFill>
        <p:spPr bwMode="auto">
          <a:xfrm>
            <a:off x="6958012" y="2708275"/>
            <a:ext cx="2222500" cy="2636838"/>
          </a:xfrm>
          <a:prstGeom prst="rect">
            <a:avLst/>
          </a:prstGeom>
          <a:noFill/>
          <a:ln w="9525">
            <a:noFill/>
            <a:miter lim="800000"/>
            <a:headEnd/>
            <a:tailEnd/>
          </a:ln>
        </p:spPr>
      </p:pic>
      <p:pic>
        <p:nvPicPr>
          <p:cNvPr id="1128471" name="Picture 23" descr="Spas_sm"/>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3608388" y="2997200"/>
            <a:ext cx="1828800" cy="1828800"/>
          </a:xfrm>
          <a:prstGeom prst="rect">
            <a:avLst/>
          </a:prstGeom>
          <a:noFill/>
          <a:ln w="9525">
            <a:noFill/>
            <a:miter lim="800000"/>
            <a:headEnd/>
            <a:tailEnd/>
          </a:ln>
        </p:spPr>
      </p:pic>
      <p:sp>
        <p:nvSpPr>
          <p:cNvPr id="12" name="TextBox 11"/>
          <p:cNvSpPr txBox="1"/>
          <p:nvPr/>
        </p:nvSpPr>
        <p:spPr>
          <a:xfrm>
            <a:off x="7380312" y="2348880"/>
            <a:ext cx="1271502" cy="461665"/>
          </a:xfrm>
          <a:prstGeom prst="rect">
            <a:avLst/>
          </a:prstGeom>
          <a:noFill/>
        </p:spPr>
        <p:txBody>
          <a:bodyPr wrap="none" rtlCol="0">
            <a:spAutoFit/>
          </a:bodyPr>
          <a:lstStyle/>
          <a:p>
            <a:r>
              <a:rPr lang="ru-RU" b="1" dirty="0">
                <a:solidFill>
                  <a:srgbClr val="FFD60E"/>
                </a:solidFill>
                <a:latin typeface="+mn-lt"/>
              </a:rPr>
              <a:t>Учение</a:t>
            </a:r>
            <a:endParaRPr lang="en-US" b="1" dirty="0">
              <a:solidFill>
                <a:srgbClr val="FFD60E"/>
              </a:solidFill>
              <a:latin typeface="+mn-lt"/>
            </a:endParaRPr>
          </a:p>
        </p:txBody>
      </p:sp>
      <p:sp>
        <p:nvSpPr>
          <p:cNvPr id="13" name="TextBox 12"/>
          <p:cNvSpPr txBox="1"/>
          <p:nvPr/>
        </p:nvSpPr>
        <p:spPr>
          <a:xfrm>
            <a:off x="942256" y="2204864"/>
            <a:ext cx="1678665" cy="461665"/>
          </a:xfrm>
          <a:prstGeom prst="rect">
            <a:avLst/>
          </a:prstGeom>
          <a:noFill/>
        </p:spPr>
        <p:txBody>
          <a:bodyPr wrap="none" rtlCol="0">
            <a:spAutoFit/>
          </a:bodyPr>
          <a:lstStyle/>
          <a:p>
            <a:r>
              <a:rPr lang="ru-RU" b="1" dirty="0">
                <a:solidFill>
                  <a:srgbClr val="FFD60E"/>
                </a:solidFill>
                <a:latin typeface="+mn-lt"/>
              </a:rPr>
              <a:t>Предание</a:t>
            </a:r>
            <a:endParaRPr lang="en-US" b="1" dirty="0">
              <a:solidFill>
                <a:srgbClr val="FFD60E"/>
              </a:solidFill>
              <a:latin typeface="+mn-lt"/>
            </a:endParaRPr>
          </a:p>
        </p:txBody>
      </p:sp>
      <p:sp>
        <p:nvSpPr>
          <p:cNvPr id="14" name="TextBox 13"/>
          <p:cNvSpPr txBox="1"/>
          <p:nvPr/>
        </p:nvSpPr>
        <p:spPr>
          <a:xfrm>
            <a:off x="7668344" y="6093296"/>
            <a:ext cx="899605" cy="461665"/>
          </a:xfrm>
          <a:prstGeom prst="rect">
            <a:avLst/>
          </a:prstGeom>
          <a:noFill/>
        </p:spPr>
        <p:txBody>
          <a:bodyPr wrap="none" rtlCol="0">
            <a:spAutoFit/>
          </a:bodyPr>
          <a:lstStyle/>
          <a:p>
            <a:r>
              <a:rPr lang="ru-RU" b="1" dirty="0">
                <a:solidFill>
                  <a:srgbClr val="FFD60E"/>
                </a:solidFill>
                <a:latin typeface="+mn-lt"/>
              </a:rPr>
              <a:t>Миф</a:t>
            </a:r>
            <a:endParaRPr lang="en-US" b="1" dirty="0">
              <a:solidFill>
                <a:srgbClr val="FFD60E"/>
              </a:solidFill>
              <a:latin typeface="+mn-lt"/>
            </a:endParaRPr>
          </a:p>
        </p:txBody>
      </p:sp>
      <p:sp>
        <p:nvSpPr>
          <p:cNvPr id="15" name="TextBox 14"/>
          <p:cNvSpPr txBox="1"/>
          <p:nvPr/>
        </p:nvSpPr>
        <p:spPr>
          <a:xfrm>
            <a:off x="654224" y="6381328"/>
            <a:ext cx="2008820" cy="461665"/>
          </a:xfrm>
          <a:prstGeom prst="rect">
            <a:avLst/>
          </a:prstGeom>
          <a:noFill/>
        </p:spPr>
        <p:txBody>
          <a:bodyPr wrap="none" rtlCol="0">
            <a:spAutoFit/>
          </a:bodyPr>
          <a:lstStyle/>
          <a:p>
            <a:r>
              <a:rPr lang="ru-RU" b="1" dirty="0">
                <a:solidFill>
                  <a:srgbClr val="FFD60E"/>
                </a:solidFill>
                <a:latin typeface="+mn-lt"/>
              </a:rPr>
              <a:t>Философия</a:t>
            </a:r>
            <a:endParaRPr lang="en-US" b="1" dirty="0">
              <a:solidFill>
                <a:srgbClr val="FFD60E"/>
              </a:solidFill>
              <a:latin typeface="+mn-lt"/>
            </a:endParaRPr>
          </a:p>
        </p:txBody>
      </p:sp>
      <p:sp>
        <p:nvSpPr>
          <p:cNvPr id="16" name="TextBox 15"/>
          <p:cNvSpPr txBox="1"/>
          <p:nvPr/>
        </p:nvSpPr>
        <p:spPr>
          <a:xfrm>
            <a:off x="3419872" y="4767535"/>
            <a:ext cx="2390398" cy="707886"/>
          </a:xfrm>
          <a:prstGeom prst="rect">
            <a:avLst/>
          </a:prstGeom>
          <a:noFill/>
        </p:spPr>
        <p:txBody>
          <a:bodyPr wrap="none" rtlCol="0">
            <a:spAutoFit/>
          </a:bodyPr>
          <a:lstStyle/>
          <a:p>
            <a:r>
              <a:rPr lang="ru-RU" sz="4000" b="1" dirty="0">
                <a:solidFill>
                  <a:schemeClr val="bg1"/>
                </a:solidFill>
                <a:latin typeface="+mn-lt"/>
              </a:rPr>
              <a:t>событие</a:t>
            </a:r>
            <a:endParaRPr lang="en-US" sz="4000" b="1" dirty="0">
              <a:solidFill>
                <a:schemeClr val="bg1"/>
              </a:solidFill>
              <a:latin typeface="+mn-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Text Box 2"/>
          <p:cNvSpPr txBox="1">
            <a:spLocks noChangeArrowheads="1"/>
          </p:cNvSpPr>
          <p:nvPr/>
        </p:nvSpPr>
        <p:spPr bwMode="auto">
          <a:xfrm>
            <a:off x="323850" y="4125913"/>
            <a:ext cx="8424863" cy="1920875"/>
          </a:xfrm>
          <a:prstGeom prst="rect">
            <a:avLst/>
          </a:prstGeom>
          <a:noFill/>
          <a:ln w="9525">
            <a:noFill/>
            <a:miter lim="800000"/>
            <a:headEnd/>
            <a:tailEnd/>
          </a:ln>
        </p:spPr>
        <p:txBody>
          <a:bodyPr>
            <a:spAutoFit/>
          </a:bodyPr>
          <a:lstStyle/>
          <a:p>
            <a:pPr algn="ctr">
              <a:lnSpc>
                <a:spcPts val="3600"/>
              </a:lnSpc>
              <a:spcBef>
                <a:spcPct val="50000"/>
              </a:spcBef>
            </a:pPr>
            <a:r>
              <a:rPr lang="ru-RU" altLang="en-US" sz="3000" b="1" dirty="0">
                <a:solidFill>
                  <a:schemeClr val="bg1"/>
                </a:solidFill>
                <a:latin typeface="Arial" pitchFamily="34" charset="0"/>
              </a:rPr>
              <a:t>Только христианство утверждает, что мы можем знать о бытии Божием из того, что Он сам явился на Землю как Человек Иисус Христос 2000 лет тому назад.</a:t>
            </a:r>
            <a:endParaRPr lang="en-US" altLang="en-US" sz="3000" b="1" dirty="0">
              <a:solidFill>
                <a:schemeClr val="bg1"/>
              </a:solidFill>
              <a:latin typeface="Arial"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30498"/>
                                        </p:tgtEl>
                                        <p:attrNameLst>
                                          <p:attrName>style.visibility</p:attrName>
                                        </p:attrNameLst>
                                      </p:cBhvr>
                                      <p:to>
                                        <p:strVal val="visible"/>
                                      </p:to>
                                    </p:set>
                                    <p:anim calcmode="lin" valueType="num">
                                      <p:cBhvr>
                                        <p:cTn id="7" dur="1000" fill="hold"/>
                                        <p:tgtEl>
                                          <p:spTgt spid="1130498"/>
                                        </p:tgtEl>
                                        <p:attrNameLst>
                                          <p:attrName>ppt_w</p:attrName>
                                        </p:attrNameLst>
                                      </p:cBhvr>
                                      <p:tavLst>
                                        <p:tav tm="0">
                                          <p:val>
                                            <p:fltVal val="0"/>
                                          </p:val>
                                        </p:tav>
                                        <p:tav tm="100000">
                                          <p:val>
                                            <p:strVal val="#ppt_w"/>
                                          </p:val>
                                        </p:tav>
                                      </p:tavLst>
                                    </p:anim>
                                    <p:anim calcmode="lin" valueType="num">
                                      <p:cBhvr>
                                        <p:cTn id="8" dur="1000" fill="hold"/>
                                        <p:tgtEl>
                                          <p:spTgt spid="1130498"/>
                                        </p:tgtEl>
                                        <p:attrNameLst>
                                          <p:attrName>ppt_h</p:attrName>
                                        </p:attrNameLst>
                                      </p:cBhvr>
                                      <p:tavLst>
                                        <p:tav tm="0">
                                          <p:val>
                                            <p:fltVal val="0"/>
                                          </p:val>
                                        </p:tav>
                                        <p:tav tm="100000">
                                          <p:val>
                                            <p:strVal val="#ppt_h"/>
                                          </p:val>
                                        </p:tav>
                                      </p:tavLst>
                                    </p:anim>
                                    <p:anim calcmode="lin" valueType="num">
                                      <p:cBhvr>
                                        <p:cTn id="9" dur="1000" fill="hold"/>
                                        <p:tgtEl>
                                          <p:spTgt spid="1130498"/>
                                        </p:tgtEl>
                                        <p:attrNameLst>
                                          <p:attrName>ppt_x</p:attrName>
                                        </p:attrNameLst>
                                      </p:cBhvr>
                                      <p:tavLst>
                                        <p:tav tm="0">
                                          <p:val>
                                            <p:fltVal val="0.5"/>
                                          </p:val>
                                        </p:tav>
                                        <p:tav tm="100000">
                                          <p:val>
                                            <p:strVal val="#ppt_x"/>
                                          </p:val>
                                        </p:tav>
                                      </p:tavLst>
                                    </p:anim>
                                    <p:anim calcmode="lin" valueType="num">
                                      <p:cBhvr>
                                        <p:cTn id="10" dur="1000" fill="hold"/>
                                        <p:tgtEl>
                                          <p:spTgt spid="11304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49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79512" y="1415678"/>
            <a:ext cx="8640960" cy="1077218"/>
          </a:xfrm>
          <a:prstGeom prst="rect">
            <a:avLst/>
          </a:prstGeom>
        </p:spPr>
        <p:txBody>
          <a:bodyPr wrap="square">
            <a:spAutoFit/>
          </a:bodyPr>
          <a:lstStyle/>
          <a:p>
            <a:pPr lvl="0" algn="ctr"/>
            <a:r>
              <a:rPr lang="ru-RU" altLang="en-US" sz="3200" b="1" dirty="0">
                <a:solidFill>
                  <a:srgbClr val="FFFFFF"/>
                </a:solidFill>
                <a:latin typeface="Arial" pitchFamily="34" charset="0"/>
              </a:rPr>
              <a:t>Тема: </a:t>
            </a:r>
            <a:r>
              <a:rPr lang="ru-RU" altLang="en-US" sz="3200" b="1" i="1" dirty="0">
                <a:solidFill>
                  <a:srgbClr val="FFFFFF"/>
                </a:solidFill>
                <a:latin typeface="Arial" pitchFamily="34" charset="0"/>
              </a:rPr>
              <a:t>Разумное, научно-историческое основание христианской веры</a:t>
            </a:r>
            <a:endParaRPr lang="en-US" altLang="en-US" sz="3200" b="1" i="1" dirty="0">
              <a:solidFill>
                <a:srgbClr val="FFFFFF"/>
              </a:solidFill>
              <a:latin typeface="Arial" pitchFamily="34" charset="0"/>
            </a:endParaRPr>
          </a:p>
        </p:txBody>
      </p:sp>
      <p:grpSp>
        <p:nvGrpSpPr>
          <p:cNvPr id="2" name="Group 7"/>
          <p:cNvGrpSpPr/>
          <p:nvPr/>
        </p:nvGrpSpPr>
        <p:grpSpPr>
          <a:xfrm>
            <a:off x="2843213" y="116632"/>
            <a:ext cx="2952923" cy="432048"/>
            <a:chOff x="2843213" y="116632"/>
            <a:chExt cx="2952923" cy="432048"/>
          </a:xfrm>
        </p:grpSpPr>
        <p:sp>
          <p:nvSpPr>
            <p:cNvPr id="9" name="Text Box 8"/>
            <p:cNvSpPr txBox="1">
              <a:spLocks noChangeArrowheads="1"/>
            </p:cNvSpPr>
            <p:nvPr/>
          </p:nvSpPr>
          <p:spPr bwMode="auto">
            <a:xfrm>
              <a:off x="2843213" y="116632"/>
              <a:ext cx="1440755" cy="427038"/>
            </a:xfrm>
            <a:prstGeom prst="rect">
              <a:avLst/>
            </a:prstGeom>
            <a:noFill/>
            <a:ln>
              <a:noFill/>
            </a:ln>
            <a:effec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ru-RU" sz="2200" b="1" dirty="0">
                  <a:solidFill>
                    <a:srgbClr val="FDDD53"/>
                  </a:solidFill>
                  <a:latin typeface="Arial" pitchFamily="34" charset="0"/>
                </a:rPr>
                <a:t>Семинар</a:t>
              </a:r>
              <a:endParaRPr lang="en-US" sz="2200" b="1" i="1" dirty="0">
                <a:solidFill>
                  <a:srgbClr val="FFD70E"/>
                </a:solidFill>
              </a:endParaRPr>
            </a:p>
          </p:txBody>
        </p:sp>
        <p:pic>
          <p:nvPicPr>
            <p:cNvPr id="10" name="Picture 9" descr="Discovery_Russian_noExclamation"/>
            <p:cNvPicPr>
              <a:picLocks noChangeAspect="1" noChangeArrowheads="1"/>
            </p:cNvPicPr>
            <p:nvPr/>
          </p:nvPicPr>
          <p:blipFill>
            <a:blip r:embed="rId3" cstate="print"/>
            <a:srcRect/>
            <a:stretch>
              <a:fillRect/>
            </a:stretch>
          </p:blipFill>
          <p:spPr bwMode="auto">
            <a:xfrm>
              <a:off x="4211960" y="174873"/>
              <a:ext cx="1584176" cy="373807"/>
            </a:xfrm>
            <a:prstGeom prst="rect">
              <a:avLst/>
            </a:prstGeom>
            <a:noFill/>
            <a:ln w="9525">
              <a:noFill/>
              <a:miter lim="800000"/>
              <a:headEnd/>
              <a:tailEnd/>
            </a:ln>
          </p:spPr>
        </p:pic>
      </p:grpSp>
      <p:sp>
        <p:nvSpPr>
          <p:cNvPr id="7" name="Rectangle 2"/>
          <p:cNvSpPr>
            <a:spLocks noChangeArrowheads="1"/>
          </p:cNvSpPr>
          <p:nvPr/>
        </p:nvSpPr>
        <p:spPr bwMode="auto">
          <a:xfrm>
            <a:off x="0" y="2951163"/>
            <a:ext cx="9144000" cy="3141662"/>
          </a:xfrm>
          <a:prstGeom prst="rect">
            <a:avLst/>
          </a:prstGeom>
          <a:noFill/>
          <a:ln w="9525">
            <a:noFill/>
            <a:miter lim="800000"/>
            <a:headEnd/>
            <a:tailEnd/>
          </a:ln>
        </p:spPr>
        <p:txBody>
          <a:bodyPr anchor="ctr">
            <a:spAutoFit/>
          </a:bodyPr>
          <a:lstStyle/>
          <a:p>
            <a:pPr algn="ctr" eaLnBrk="1" hangingPunct="1"/>
            <a:r>
              <a:rPr lang="ru-RU" altLang="en-US" sz="2800" b="1" dirty="0">
                <a:solidFill>
                  <a:schemeClr val="bg1"/>
                </a:solidFill>
                <a:latin typeface="Arial" pitchFamily="34" charset="0"/>
              </a:rPr>
              <a:t>ВЕДУЩИЙ </a:t>
            </a:r>
            <a:r>
              <a:rPr lang="en-US" altLang="en-US" sz="2800" b="1" dirty="0">
                <a:solidFill>
                  <a:schemeClr val="bg1"/>
                </a:solidFill>
                <a:latin typeface="Arial" pitchFamily="34" charset="0"/>
              </a:rPr>
              <a:t>: </a:t>
            </a:r>
            <a:endParaRPr lang="ru-RU" altLang="en-US" sz="2800" b="1" dirty="0">
              <a:solidFill>
                <a:schemeClr val="bg1"/>
              </a:solidFill>
              <a:latin typeface="Arial" pitchFamily="34" charset="0"/>
            </a:endParaRPr>
          </a:p>
          <a:p>
            <a:pPr algn="ctr" eaLnBrk="1" hangingPunct="1"/>
            <a:r>
              <a:rPr lang="ru-RU" altLang="en-US" sz="2800" dirty="0">
                <a:solidFill>
                  <a:srgbClr val="FFD60E"/>
                </a:solidFill>
                <a:latin typeface="Arial" pitchFamily="34" charset="0"/>
              </a:rPr>
              <a:t> филолог, магистр богословия, </a:t>
            </a:r>
          </a:p>
          <a:p>
            <a:pPr algn="ctr" eaLnBrk="1" hangingPunct="1"/>
            <a:r>
              <a:rPr lang="ru-RU" altLang="en-US" sz="2800" dirty="0">
                <a:solidFill>
                  <a:srgbClr val="FFD60E"/>
                </a:solidFill>
                <a:latin typeface="Arial" pitchFamily="34" charset="0"/>
              </a:rPr>
              <a:t> кандидат педагогических наук,</a:t>
            </a:r>
          </a:p>
          <a:p>
            <a:pPr algn="ctr" eaLnBrk="1" hangingPunct="1"/>
            <a:r>
              <a:rPr lang="ru-RU" altLang="en-US" sz="2800" dirty="0">
                <a:solidFill>
                  <a:srgbClr val="FFD60E"/>
                </a:solidFill>
                <a:latin typeface="Arial" pitchFamily="34" charset="0"/>
              </a:rPr>
              <a:t>соавтор учебников </a:t>
            </a:r>
          </a:p>
          <a:p>
            <a:pPr algn="ctr" eaLnBrk="1" hangingPunct="1"/>
            <a:r>
              <a:rPr lang="ru-RU" altLang="en-US" sz="2800" dirty="0">
                <a:solidFill>
                  <a:srgbClr val="FFD60E"/>
                </a:solidFill>
                <a:latin typeface="Arial" pitchFamily="34" charset="0"/>
              </a:rPr>
              <a:t>«Основы православной культуры» и </a:t>
            </a:r>
          </a:p>
          <a:p>
            <a:pPr algn="ctr" eaLnBrk="1" hangingPunct="1"/>
            <a:r>
              <a:rPr lang="ru-RU" altLang="en-US" sz="2800" dirty="0">
                <a:solidFill>
                  <a:srgbClr val="FFD60E"/>
                </a:solidFill>
                <a:latin typeface="Arial" pitchFamily="34" charset="0"/>
              </a:rPr>
              <a:t>«Основы мировых религиозных культур»</a:t>
            </a:r>
          </a:p>
          <a:p>
            <a:pPr algn="ctr" eaLnBrk="1" hangingPunct="1"/>
            <a:r>
              <a:rPr lang="ru-RU" altLang="en-US" sz="3200" b="1" i="1" dirty="0">
                <a:solidFill>
                  <a:schemeClr val="bg1"/>
                </a:solidFill>
                <a:latin typeface="Arial" pitchFamily="34" charset="0"/>
              </a:rPr>
              <a:t>Олег Владиславович Воскресенский</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Book"/>
          <p:cNvPicPr>
            <a:picLocks noChangeAspect="1" noChangeArrowheads="1"/>
          </p:cNvPicPr>
          <p:nvPr/>
        </p:nvPicPr>
        <p:blipFill>
          <a:blip r:embed="rId3" cstate="print"/>
          <a:srcRect/>
          <a:stretch>
            <a:fillRect/>
          </a:stretch>
        </p:blipFill>
        <p:spPr bwMode="auto">
          <a:xfrm>
            <a:off x="2774950" y="2082800"/>
            <a:ext cx="3668713" cy="3146425"/>
          </a:xfrm>
          <a:prstGeom prst="rect">
            <a:avLst/>
          </a:prstGeom>
          <a:noFill/>
          <a:ln w="9525">
            <a:noFill/>
            <a:miter lim="800000"/>
            <a:headEnd/>
            <a:tailEnd/>
          </a:ln>
        </p:spPr>
      </p:pic>
      <p:sp>
        <p:nvSpPr>
          <p:cNvPr id="3" name="Text Box 7"/>
          <p:cNvSpPr txBox="1">
            <a:spLocks noChangeArrowheads="1"/>
          </p:cNvSpPr>
          <p:nvPr/>
        </p:nvSpPr>
        <p:spPr bwMode="auto">
          <a:xfrm>
            <a:off x="0" y="620688"/>
            <a:ext cx="8675687" cy="701675"/>
          </a:xfrm>
          <a:prstGeom prst="rect">
            <a:avLst/>
          </a:prstGeom>
          <a:noFill/>
          <a:ln w="9525">
            <a:noFill/>
            <a:miter lim="800000"/>
            <a:headEnd/>
            <a:tailEnd/>
          </a:ln>
        </p:spPr>
        <p:txBody>
          <a:bodyPr>
            <a:spAutoFit/>
          </a:bodyPr>
          <a:lstStyle/>
          <a:p>
            <a:pPr algn="ctr" eaLnBrk="1" hangingPunct="1"/>
            <a:r>
              <a:rPr lang="ru-RU" altLang="en-US" sz="4000" b="1" dirty="0">
                <a:solidFill>
                  <a:schemeClr val="bg1"/>
                </a:solidFill>
                <a:latin typeface="Arial" pitchFamily="34" charset="0"/>
              </a:rPr>
              <a:t>История</a:t>
            </a:r>
            <a:endParaRPr lang="en-US" altLang="en-US" sz="4000" b="1" dirty="0">
              <a:solidFill>
                <a:schemeClr val="bg1"/>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2000" fill="hold"/>
                                        <p:tgtEl>
                                          <p:spTgt spid="49154"/>
                                        </p:tgtEl>
                                        <p:attrNameLst>
                                          <p:attrName>ppt_w</p:attrName>
                                        </p:attrNameLst>
                                      </p:cBhvr>
                                      <p:tavLst>
                                        <p:tav tm="0">
                                          <p:val>
                                            <p:fltVal val="0"/>
                                          </p:val>
                                        </p:tav>
                                        <p:tav tm="100000">
                                          <p:val>
                                            <p:strVal val="#ppt_w"/>
                                          </p:val>
                                        </p:tav>
                                      </p:tavLst>
                                    </p:anim>
                                    <p:anim calcmode="lin" valueType="num">
                                      <p:cBhvr>
                                        <p:cTn id="8" dur="2000" fill="hold"/>
                                        <p:tgtEl>
                                          <p:spTgt spid="49154"/>
                                        </p:tgtEl>
                                        <p:attrNameLst>
                                          <p:attrName>ppt_h</p:attrName>
                                        </p:attrNameLst>
                                      </p:cBhvr>
                                      <p:tavLst>
                                        <p:tav tm="0">
                                          <p:val>
                                            <p:fltVal val="0"/>
                                          </p:val>
                                        </p:tav>
                                        <p:tav tm="100000">
                                          <p:val>
                                            <p:strVal val="#ppt_h"/>
                                          </p:val>
                                        </p:tav>
                                      </p:tavLst>
                                    </p:anim>
                                    <p:animEffect transition="in" filter="fade">
                                      <p:cBhvr>
                                        <p:cTn id="9"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conostasis Duhov Hram"/>
          <p:cNvPicPr>
            <a:picLocks noChangeAspect="1" noChangeArrowheads="1"/>
          </p:cNvPicPr>
          <p:nvPr/>
        </p:nvPicPr>
        <p:blipFill>
          <a:blip r:embed="rId3" cstate="print"/>
          <a:srcRect/>
          <a:stretch>
            <a:fillRect/>
          </a:stretch>
        </p:blipFill>
        <p:spPr bwMode="auto">
          <a:xfrm>
            <a:off x="2339975" y="765175"/>
            <a:ext cx="5146675" cy="5761038"/>
          </a:xfrm>
          <a:prstGeom prst="rect">
            <a:avLst/>
          </a:prstGeom>
          <a:noFill/>
          <a:ln w="9525">
            <a:noFill/>
            <a:miter lim="800000"/>
            <a:headEnd/>
            <a:tailEnd/>
          </a:ln>
        </p:spPr>
      </p:pic>
      <p:grpSp>
        <p:nvGrpSpPr>
          <p:cNvPr id="2" name="Group 3"/>
          <p:cNvGrpSpPr>
            <a:grpSpLocks/>
          </p:cNvGrpSpPr>
          <p:nvPr/>
        </p:nvGrpSpPr>
        <p:grpSpPr bwMode="auto">
          <a:xfrm>
            <a:off x="2627313" y="765175"/>
            <a:ext cx="5184775" cy="5759450"/>
            <a:chOff x="1483" y="482"/>
            <a:chExt cx="3266" cy="3628"/>
          </a:xfrm>
        </p:grpSpPr>
        <p:sp>
          <p:nvSpPr>
            <p:cNvPr id="84998" name="Rectangle 4"/>
            <p:cNvSpPr>
              <a:spLocks noChangeArrowheads="1"/>
            </p:cNvSpPr>
            <p:nvPr/>
          </p:nvSpPr>
          <p:spPr bwMode="auto">
            <a:xfrm>
              <a:off x="1483" y="482"/>
              <a:ext cx="3266" cy="1996"/>
            </a:xfrm>
            <a:prstGeom prst="rect">
              <a:avLst/>
            </a:prstGeom>
            <a:solidFill>
              <a:srgbClr val="000000">
                <a:alpha val="39999"/>
              </a:srgbClr>
            </a:solidFill>
            <a:ln w="9525">
              <a:noFill/>
              <a:miter lim="800000"/>
              <a:headEnd/>
              <a:tailEnd/>
            </a:ln>
          </p:spPr>
          <p:txBody>
            <a:bodyPr wrap="none" anchor="ctr"/>
            <a:lstStyle/>
            <a:p>
              <a:endParaRPr lang="en-US" altLang="en-US"/>
            </a:p>
          </p:txBody>
        </p:sp>
        <p:sp>
          <p:nvSpPr>
            <p:cNvPr id="84999" name="Rectangle 5"/>
            <p:cNvSpPr>
              <a:spLocks noChangeArrowheads="1"/>
            </p:cNvSpPr>
            <p:nvPr/>
          </p:nvSpPr>
          <p:spPr bwMode="auto">
            <a:xfrm>
              <a:off x="1483" y="2750"/>
              <a:ext cx="3266" cy="1360"/>
            </a:xfrm>
            <a:prstGeom prst="rect">
              <a:avLst/>
            </a:prstGeom>
            <a:solidFill>
              <a:srgbClr val="000000">
                <a:alpha val="39999"/>
              </a:srgbClr>
            </a:solidFill>
            <a:ln w="9525">
              <a:noFill/>
              <a:miter lim="800000"/>
              <a:headEnd/>
              <a:tailEnd/>
            </a:ln>
          </p:spPr>
          <p:txBody>
            <a:bodyPr wrap="none" anchor="ctr"/>
            <a:lstStyle/>
            <a:p>
              <a:endParaRPr lang="en-US" altLang="en-US"/>
            </a:p>
          </p:txBody>
        </p:sp>
      </p:grpSp>
      <p:sp>
        <p:nvSpPr>
          <p:cNvPr id="84996" name="Rectangle 6"/>
          <p:cNvSpPr>
            <a:spLocks noChangeArrowheads="1"/>
          </p:cNvSpPr>
          <p:nvPr/>
        </p:nvSpPr>
        <p:spPr bwMode="auto">
          <a:xfrm>
            <a:off x="2357438" y="766763"/>
            <a:ext cx="5184775" cy="3168650"/>
          </a:xfrm>
          <a:prstGeom prst="rect">
            <a:avLst/>
          </a:prstGeom>
          <a:solidFill>
            <a:srgbClr val="000000">
              <a:alpha val="30196"/>
            </a:srgbClr>
          </a:solidFill>
          <a:ln w="9525">
            <a:noFill/>
            <a:miter lim="800000"/>
            <a:headEnd/>
            <a:tailEnd/>
          </a:ln>
        </p:spPr>
        <p:txBody>
          <a:bodyPr wrap="none" anchor="ctr"/>
          <a:lstStyle/>
          <a:p>
            <a:endParaRPr lang="en-US" altLang="en-US"/>
          </a:p>
        </p:txBody>
      </p:sp>
      <p:sp>
        <p:nvSpPr>
          <p:cNvPr id="2128903" name="Text Box 7"/>
          <p:cNvSpPr txBox="1">
            <a:spLocks noChangeArrowheads="1"/>
          </p:cNvSpPr>
          <p:nvPr/>
        </p:nvSpPr>
        <p:spPr bwMode="auto">
          <a:xfrm>
            <a:off x="395288" y="1339850"/>
            <a:ext cx="8424862" cy="3168650"/>
          </a:xfrm>
          <a:prstGeom prst="rect">
            <a:avLst/>
          </a:prstGeom>
          <a:noFill/>
          <a:ln>
            <a:noFill/>
          </a:ln>
          <a:effec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ru-RU" altLang="en-US" sz="4400" b="1" dirty="0">
                <a:solidFill>
                  <a:schemeClr val="bg1"/>
                </a:solidFill>
                <a:effectLst>
                  <a:outerShdw blurRad="38100" dist="38100" dir="2700000" algn="tl">
                    <a:srgbClr val="000000"/>
                  </a:outerShdw>
                </a:effectLst>
                <a:latin typeface="Arial" panose="020B0604020202020204" pitchFamily="34" charset="0"/>
              </a:rPr>
              <a:t>Истинны ли </a:t>
            </a:r>
          </a:p>
          <a:p>
            <a:pPr algn="ctr">
              <a:defRPr/>
            </a:pPr>
            <a:r>
              <a:rPr lang="ru-RU" altLang="en-US" sz="4400" b="1" dirty="0">
                <a:solidFill>
                  <a:schemeClr val="bg1"/>
                </a:solidFill>
                <a:effectLst>
                  <a:outerShdw blurRad="38100" dist="38100" dir="2700000" algn="tl">
                    <a:srgbClr val="000000"/>
                  </a:outerShdw>
                </a:effectLst>
                <a:latin typeface="Arial" panose="020B0604020202020204" pitchFamily="34" charset="0"/>
              </a:rPr>
              <a:t>евангельские повествования </a:t>
            </a:r>
          </a:p>
          <a:p>
            <a:pPr algn="ctr">
              <a:defRPr/>
            </a:pPr>
            <a:r>
              <a:rPr lang="ru-RU" altLang="en-US" sz="4400" b="1" dirty="0">
                <a:solidFill>
                  <a:schemeClr val="bg1"/>
                </a:solidFill>
                <a:effectLst>
                  <a:outerShdw blurRad="38100" dist="38100" dir="2700000" algn="tl">
                    <a:srgbClr val="000000"/>
                  </a:outerShdw>
                </a:effectLst>
                <a:latin typeface="Arial" panose="020B0604020202020204" pitchFamily="34" charset="0"/>
              </a:rPr>
              <a:t>об Иисусе Христе?</a:t>
            </a:r>
            <a:endParaRPr lang="en-US" altLang="en-US" sz="4400" b="1" dirty="0">
              <a:solidFill>
                <a:schemeClr val="bg1"/>
              </a:solidFill>
              <a:effectLst>
                <a:outerShdw blurRad="38100" dist="38100" dir="2700000" algn="tl">
                  <a:srgbClr val="000000"/>
                </a:outerShdw>
              </a:effectLst>
              <a:latin typeface="Arial" panose="020B0604020202020204" pitchFamily="34"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28903"/>
                                        </p:tgtEl>
                                        <p:attrNameLst>
                                          <p:attrName>style.visibility</p:attrName>
                                        </p:attrNameLst>
                                      </p:cBhvr>
                                      <p:to>
                                        <p:strVal val="visible"/>
                                      </p:to>
                                    </p:set>
                                    <p:animEffect transition="in" filter="fade">
                                      <p:cBhvr>
                                        <p:cTn id="12" dur="2000"/>
                                        <p:tgtEl>
                                          <p:spTgt spid="2128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89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4978" name="Text Box 2"/>
          <p:cNvSpPr txBox="1">
            <a:spLocks noChangeArrowheads="1"/>
          </p:cNvSpPr>
          <p:nvPr/>
        </p:nvSpPr>
        <p:spPr bwMode="auto">
          <a:xfrm>
            <a:off x="468313" y="2836863"/>
            <a:ext cx="5326062" cy="2289175"/>
          </a:xfrm>
          <a:prstGeom prst="rect">
            <a:avLst/>
          </a:prstGeom>
          <a:noFill/>
          <a:ln w="9525">
            <a:noFill/>
            <a:miter lim="800000"/>
            <a:headEnd/>
            <a:tailEnd/>
          </a:ln>
        </p:spPr>
        <p:txBody>
          <a:bodyPr anchor="ctr">
            <a:spAutoFit/>
          </a:bodyPr>
          <a:lstStyle/>
          <a:p>
            <a:pPr>
              <a:spcBef>
                <a:spcPct val="50000"/>
              </a:spcBef>
              <a:spcAft>
                <a:spcPct val="50000"/>
              </a:spcAft>
              <a:buFont typeface="Times" pitchFamily="18" charset="0"/>
              <a:buNone/>
            </a:pPr>
            <a:r>
              <a:rPr lang="ru-RU" altLang="en-US" sz="3600" b="1" dirty="0">
                <a:solidFill>
                  <a:srgbClr val="FFD60E"/>
                </a:solidFill>
                <a:latin typeface="Arial" pitchFamily="34" charset="0"/>
              </a:rPr>
              <a:t>«…Вера в истину спасает, вера в ложь и в бесовскую прелесть губит».</a:t>
            </a:r>
          </a:p>
        </p:txBody>
      </p:sp>
      <p:sp>
        <p:nvSpPr>
          <p:cNvPr id="86019" name="Text Box 3"/>
          <p:cNvSpPr txBox="1">
            <a:spLocks noChangeArrowheads="1"/>
          </p:cNvSpPr>
          <p:nvPr/>
        </p:nvSpPr>
        <p:spPr bwMode="auto">
          <a:xfrm>
            <a:off x="1239838" y="6761163"/>
            <a:ext cx="184150" cy="457200"/>
          </a:xfrm>
          <a:prstGeom prst="rect">
            <a:avLst/>
          </a:prstGeom>
          <a:noFill/>
          <a:ln w="9525">
            <a:noFill/>
            <a:miter lim="800000"/>
            <a:headEnd/>
            <a:tailEnd/>
          </a:ln>
        </p:spPr>
        <p:txBody>
          <a:bodyPr wrap="none">
            <a:spAutoFit/>
          </a:bodyPr>
          <a:lstStyle/>
          <a:p>
            <a:endParaRPr lang="en-US" altLang="en-US"/>
          </a:p>
        </p:txBody>
      </p:sp>
      <p:sp>
        <p:nvSpPr>
          <p:cNvPr id="2174980" name="Text Box 4"/>
          <p:cNvSpPr txBox="1">
            <a:spLocks noChangeArrowheads="1"/>
          </p:cNvSpPr>
          <p:nvPr/>
        </p:nvSpPr>
        <p:spPr bwMode="auto">
          <a:xfrm>
            <a:off x="755650" y="5862638"/>
            <a:ext cx="7777163" cy="519112"/>
          </a:xfrm>
          <a:prstGeom prst="rect">
            <a:avLst/>
          </a:prstGeom>
          <a:noFill/>
          <a:ln w="9525">
            <a:noFill/>
            <a:miter lim="800000"/>
            <a:headEnd/>
            <a:tailEnd/>
          </a:ln>
        </p:spPr>
        <p:txBody>
          <a:bodyPr anchor="ctr">
            <a:spAutoFit/>
          </a:bodyPr>
          <a:lstStyle/>
          <a:p>
            <a:pPr>
              <a:spcBef>
                <a:spcPct val="50000"/>
              </a:spcBef>
              <a:spcAft>
                <a:spcPct val="50000"/>
              </a:spcAft>
              <a:buFont typeface="Times" pitchFamily="18" charset="0"/>
              <a:buNone/>
            </a:pPr>
            <a:r>
              <a:rPr lang="ru-RU" altLang="en-US" sz="2800" b="1">
                <a:solidFill>
                  <a:schemeClr val="bg1"/>
                </a:solidFill>
                <a:latin typeface="Arial" pitchFamily="34" charset="0"/>
              </a:rPr>
              <a:t>	– святитель Игнатий (Брянчанинов)</a:t>
            </a:r>
          </a:p>
        </p:txBody>
      </p:sp>
      <p:sp>
        <p:nvSpPr>
          <p:cNvPr id="86021" name="Text Box 7"/>
          <p:cNvSpPr txBox="1">
            <a:spLocks noChangeArrowheads="1"/>
          </p:cNvSpPr>
          <p:nvPr/>
        </p:nvSpPr>
        <p:spPr bwMode="auto">
          <a:xfrm>
            <a:off x="792163" y="661988"/>
            <a:ext cx="8675687" cy="701675"/>
          </a:xfrm>
          <a:prstGeom prst="rect">
            <a:avLst/>
          </a:prstGeom>
          <a:noFill/>
          <a:ln w="9525">
            <a:noFill/>
            <a:miter lim="800000"/>
            <a:headEnd/>
            <a:tailEnd/>
          </a:ln>
        </p:spPr>
        <p:txBody>
          <a:bodyPr>
            <a:spAutoFit/>
          </a:bodyPr>
          <a:lstStyle/>
          <a:p>
            <a:pPr algn="ctr" eaLnBrk="1" hangingPunct="1"/>
            <a:r>
              <a:rPr lang="ru-RU" altLang="en-US" sz="4000" b="1" dirty="0">
                <a:solidFill>
                  <a:schemeClr val="bg1"/>
                </a:solidFill>
                <a:latin typeface="Arial" pitchFamily="34" charset="0"/>
              </a:rPr>
              <a:t>Основание веры</a:t>
            </a:r>
            <a:endParaRPr lang="en-US" altLang="en-US" sz="4000" b="1" dirty="0">
              <a:solidFill>
                <a:schemeClr val="bg1"/>
              </a:solidFill>
              <a:latin typeface="Arial" pitchFamily="34" charset="0"/>
            </a:endParaRPr>
          </a:p>
        </p:txBody>
      </p:sp>
      <p:pic>
        <p:nvPicPr>
          <p:cNvPr id="490503" name="Picture 7" descr="Ignatiy Brianchaninov - painting"/>
          <p:cNvPicPr>
            <a:picLocks noChangeAspect="1" noChangeArrowheads="1"/>
          </p:cNvPicPr>
          <p:nvPr/>
        </p:nvPicPr>
        <p:blipFill>
          <a:blip r:embed="rId3" cstate="print"/>
          <a:srcRect/>
          <a:stretch>
            <a:fillRect/>
          </a:stretch>
        </p:blipFill>
        <p:spPr bwMode="auto">
          <a:xfrm>
            <a:off x="5448300" y="1916113"/>
            <a:ext cx="3227388" cy="3744912"/>
          </a:xfrm>
          <a:prstGeom prst="rect">
            <a:avLst/>
          </a:prstGeom>
          <a:noFill/>
          <a:ln w="9525">
            <a:noFill/>
            <a:miter lim="800000"/>
            <a:headEnd/>
            <a:tailEnd/>
          </a:ln>
        </p:spPr>
      </p:pic>
      <p:pic>
        <p:nvPicPr>
          <p:cNvPr id="490504" name="Picture 8" descr="Ignatiy Brianchaninov - icon"/>
          <p:cNvPicPr>
            <a:picLocks noChangeAspect="1" noChangeArrowheads="1"/>
          </p:cNvPicPr>
          <p:nvPr/>
        </p:nvPicPr>
        <p:blipFill>
          <a:blip r:embed="rId4" cstate="print"/>
          <a:srcRect/>
          <a:stretch>
            <a:fillRect/>
          </a:stretch>
        </p:blipFill>
        <p:spPr bwMode="auto">
          <a:xfrm>
            <a:off x="5448300" y="1581337"/>
            <a:ext cx="3516188" cy="431246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90503"/>
                                        </p:tgtEl>
                                        <p:attrNameLst>
                                          <p:attrName>style.visibility</p:attrName>
                                        </p:attrNameLst>
                                      </p:cBhvr>
                                      <p:to>
                                        <p:strVal val="visible"/>
                                      </p:to>
                                    </p:set>
                                    <p:animEffect transition="in" filter="fade">
                                      <p:cBhvr>
                                        <p:cTn id="7" dur="1000"/>
                                        <p:tgtEl>
                                          <p:spTgt spid="490503"/>
                                        </p:tgtEl>
                                      </p:cBhvr>
                                    </p:animEffect>
                                  </p:childTnLst>
                                </p:cTn>
                              </p:par>
                            </p:childTnLst>
                          </p:cTn>
                        </p:par>
                        <p:par>
                          <p:cTn id="8" fill="hold" nodeType="afterGroup">
                            <p:stCondLst>
                              <p:cond delay="1000"/>
                            </p:stCondLst>
                            <p:childTnLst>
                              <p:par>
                                <p:cTn id="9" presetID="17" presetClass="entr" presetSubtype="10" fill="hold" grpId="0" nodeType="afterEffect">
                                  <p:stCondLst>
                                    <p:cond delay="0"/>
                                  </p:stCondLst>
                                  <p:childTnLst>
                                    <p:set>
                                      <p:cBhvr>
                                        <p:cTn id="10" dur="1" fill="hold">
                                          <p:stCondLst>
                                            <p:cond delay="0"/>
                                          </p:stCondLst>
                                        </p:cTn>
                                        <p:tgtEl>
                                          <p:spTgt spid="2174978">
                                            <p:txEl>
                                              <p:pRg st="0" end="0"/>
                                            </p:txEl>
                                          </p:spTgt>
                                        </p:tgtEl>
                                        <p:attrNameLst>
                                          <p:attrName>style.visibility</p:attrName>
                                        </p:attrNameLst>
                                      </p:cBhvr>
                                      <p:to>
                                        <p:strVal val="visible"/>
                                      </p:to>
                                    </p:set>
                                    <p:anim calcmode="lin" valueType="num">
                                      <p:cBhvr>
                                        <p:cTn id="11" dur="1000" fill="hold"/>
                                        <p:tgtEl>
                                          <p:spTgt spid="217497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174978">
                                            <p:txEl>
                                              <p:pRg st="0" end="0"/>
                                            </p:txEl>
                                          </p:spTgt>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2000"/>
                            </p:stCondLst>
                            <p:childTnLst>
                              <p:par>
                                <p:cTn id="14" presetID="17" presetClass="entr" presetSubtype="10" fill="hold" grpId="0" nodeType="afterEffect">
                                  <p:stCondLst>
                                    <p:cond delay="0"/>
                                  </p:stCondLst>
                                  <p:childTnLst>
                                    <p:set>
                                      <p:cBhvr>
                                        <p:cTn id="15" dur="1" fill="hold">
                                          <p:stCondLst>
                                            <p:cond delay="0"/>
                                          </p:stCondLst>
                                        </p:cTn>
                                        <p:tgtEl>
                                          <p:spTgt spid="2174980">
                                            <p:txEl>
                                              <p:pRg st="0" end="0"/>
                                            </p:txEl>
                                          </p:spTgt>
                                        </p:tgtEl>
                                        <p:attrNameLst>
                                          <p:attrName>style.visibility</p:attrName>
                                        </p:attrNameLst>
                                      </p:cBhvr>
                                      <p:to>
                                        <p:strVal val="visible"/>
                                      </p:to>
                                    </p:set>
                                    <p:anim calcmode="lin" valueType="num">
                                      <p:cBhvr>
                                        <p:cTn id="16" dur="1000" fill="hold"/>
                                        <p:tgtEl>
                                          <p:spTgt spid="2174980">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2174980">
                                            <p:txEl>
                                              <p:pRg st="0" end="0"/>
                                            </p:txEl>
                                          </p:spTgt>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3000"/>
                            </p:stCondLst>
                            <p:childTnLst>
                              <p:par>
                                <p:cTn id="19" presetID="10" presetClass="entr" presetSubtype="0" fill="hold" nodeType="afterEffect">
                                  <p:stCondLst>
                                    <p:cond delay="0"/>
                                  </p:stCondLst>
                                  <p:childTnLst>
                                    <p:set>
                                      <p:cBhvr>
                                        <p:cTn id="20" dur="1" fill="hold">
                                          <p:stCondLst>
                                            <p:cond delay="0"/>
                                          </p:stCondLst>
                                        </p:cTn>
                                        <p:tgtEl>
                                          <p:spTgt spid="490504"/>
                                        </p:tgtEl>
                                        <p:attrNameLst>
                                          <p:attrName>style.visibility</p:attrName>
                                        </p:attrNameLst>
                                      </p:cBhvr>
                                      <p:to>
                                        <p:strVal val="visible"/>
                                      </p:to>
                                    </p:set>
                                    <p:animEffect transition="in" filter="fade">
                                      <p:cBhvr>
                                        <p:cTn id="21" dur="3000"/>
                                        <p:tgtEl>
                                          <p:spTgt spid="490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4978" grpId="0" build="p"/>
      <p:bldP spid="217498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1547813" y="4941888"/>
            <a:ext cx="6121400" cy="1311275"/>
          </a:xfrm>
          <a:prstGeom prst="rect">
            <a:avLst/>
          </a:prstGeom>
          <a:noFill/>
          <a:ln w="9525">
            <a:solidFill>
              <a:schemeClr val="bg1"/>
            </a:solidFill>
            <a:miter lim="800000"/>
            <a:headEnd/>
            <a:tailEnd/>
          </a:ln>
        </p:spPr>
        <p:txBody>
          <a:bodyPr>
            <a:spAutoFit/>
          </a:bodyPr>
          <a:lstStyle/>
          <a:p>
            <a:pPr algn="ctr">
              <a:lnSpc>
                <a:spcPct val="110000"/>
              </a:lnSpc>
              <a:spcBef>
                <a:spcPct val="50000"/>
              </a:spcBef>
            </a:pPr>
            <a:r>
              <a:rPr lang="ru-RU" altLang="en-US" sz="3600" b="1">
                <a:solidFill>
                  <a:schemeClr val="bg1"/>
                </a:solidFill>
                <a:latin typeface="Arial" pitchFamily="34" charset="0"/>
              </a:rPr>
              <a:t>Свидетельство древних рукописей</a:t>
            </a:r>
            <a:r>
              <a:rPr lang="en-US" altLang="en-US" sz="3600" b="1">
                <a:solidFill>
                  <a:schemeClr val="bg1"/>
                </a:solidFill>
                <a:latin typeface="Arial" pitchFamily="34" charset="0"/>
              </a:rPr>
              <a:t>  </a:t>
            </a:r>
          </a:p>
        </p:txBody>
      </p:sp>
      <p:sp>
        <p:nvSpPr>
          <p:cNvPr id="97283" name="Text Box 3"/>
          <p:cNvSpPr txBox="1">
            <a:spLocks noChangeArrowheads="1"/>
          </p:cNvSpPr>
          <p:nvPr/>
        </p:nvSpPr>
        <p:spPr bwMode="auto">
          <a:xfrm>
            <a:off x="1547813" y="836613"/>
            <a:ext cx="6192837" cy="3749675"/>
          </a:xfrm>
          <a:prstGeom prst="rect">
            <a:avLst/>
          </a:prstGeom>
          <a:noFill/>
          <a:ln w="9525">
            <a:noFill/>
            <a:miter lim="800000"/>
            <a:headEnd/>
            <a:tailEnd/>
          </a:ln>
        </p:spPr>
        <p:txBody>
          <a:bodyPr>
            <a:spAutoFit/>
          </a:bodyPr>
          <a:lstStyle/>
          <a:p>
            <a:pPr algn="ctr" eaLnBrk="1" hangingPunct="1">
              <a:spcBef>
                <a:spcPct val="50000"/>
              </a:spcBef>
            </a:pPr>
            <a:r>
              <a:rPr lang="ru-RU" altLang="en-US" sz="6000" b="1" dirty="0">
                <a:solidFill>
                  <a:srgbClr val="FFD70E"/>
                </a:solidFill>
                <a:latin typeface="Arial" pitchFamily="34" charset="0"/>
              </a:rPr>
              <a:t>Является ли Библия исторически достоверной</a:t>
            </a:r>
            <a:r>
              <a:rPr lang="en-US" altLang="en-US" sz="6000" b="1" dirty="0">
                <a:solidFill>
                  <a:srgbClr val="FFD70E"/>
                </a:solidFill>
                <a:latin typeface="Arial" pitchFamily="34" charset="0"/>
              </a:rPr>
              <a:t>?</a:t>
            </a:r>
          </a:p>
        </p:txBody>
      </p:sp>
      <p:pic>
        <p:nvPicPr>
          <p:cNvPr id="4" name="Picture 6" descr="Book"/>
          <p:cNvPicPr>
            <a:picLocks noChangeAspect="1" noChangeArrowheads="1"/>
          </p:cNvPicPr>
          <p:nvPr/>
        </p:nvPicPr>
        <p:blipFill>
          <a:blip r:embed="rId3" cstate="print"/>
          <a:srcRect/>
          <a:stretch>
            <a:fillRect/>
          </a:stretch>
        </p:blipFill>
        <p:spPr bwMode="auto">
          <a:xfrm>
            <a:off x="6672475" y="1628800"/>
            <a:ext cx="2434867" cy="2088232"/>
          </a:xfrm>
          <a:prstGeom prst="rect">
            <a:avLst/>
          </a:prstGeom>
          <a:noFill/>
          <a:ln w="9525">
            <a:noFill/>
            <a:miter lim="800000"/>
            <a:headEnd/>
            <a:tailEnd/>
          </a:ln>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6" descr="covercaesar2"/>
          <p:cNvPicPr>
            <a:picLocks noChangeAspect="1" noChangeArrowheads="1"/>
          </p:cNvPicPr>
          <p:nvPr/>
        </p:nvPicPr>
        <p:blipFill>
          <a:blip r:embed="rId3" cstate="print"/>
          <a:srcRect/>
          <a:stretch>
            <a:fillRect/>
          </a:stretch>
        </p:blipFill>
        <p:spPr bwMode="auto">
          <a:xfrm>
            <a:off x="5796136" y="1456955"/>
            <a:ext cx="3240360" cy="5078056"/>
          </a:xfrm>
          <a:prstGeom prst="rect">
            <a:avLst/>
          </a:prstGeom>
          <a:noFill/>
          <a:ln w="9525">
            <a:noFill/>
            <a:miter lim="800000"/>
            <a:headEnd/>
            <a:tailEnd/>
          </a:ln>
          <a:effectLst>
            <a:outerShdw sx="1000" sy="1000" algn="ctr" rotWithShape="0">
              <a:srgbClr val="000000"/>
            </a:outerShdw>
          </a:effectLst>
          <a:scene3d>
            <a:camera prst="orthographicFront"/>
            <a:lightRig rig="threePt" dir="t"/>
          </a:scene3d>
          <a:sp3d extrusionH="38100" contourW="38100">
            <a:bevelT w="31750"/>
            <a:bevelB w="165100" prst="coolSlant"/>
          </a:sp3d>
        </p:spPr>
      </p:pic>
      <p:sp>
        <p:nvSpPr>
          <p:cNvPr id="1137666" name="Text Box 2"/>
          <p:cNvSpPr txBox="1">
            <a:spLocks noChangeArrowheads="1"/>
          </p:cNvSpPr>
          <p:nvPr/>
        </p:nvSpPr>
        <p:spPr bwMode="auto">
          <a:xfrm>
            <a:off x="357188" y="3778250"/>
            <a:ext cx="4935537" cy="2374900"/>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50000"/>
              </a:spcBef>
              <a:defRPr/>
            </a:pPr>
            <a:r>
              <a:rPr lang="ru-RU"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Автор</a:t>
            </a: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b="1">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Гай Юлий Цезарь</a:t>
            </a:r>
            <a:endParaRPr lang="en-US" altLang="en-US" b="1">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endParaRPr>
          </a:p>
          <a:p>
            <a:pPr>
              <a:spcBef>
                <a:spcPct val="50000"/>
              </a:spcBef>
              <a:defRPr/>
            </a:pPr>
            <a:endParaRPr lang="ru-RU"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spcBef>
                <a:spcPct val="50000"/>
              </a:spcBef>
              <a:defRPr/>
            </a:pPr>
            <a:endParaRPr lang="ru-RU"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spcBef>
                <a:spcPct val="50000"/>
              </a:spcBef>
              <a:defRPr/>
            </a:pPr>
            <a:endPar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85000"/>
              </a:lnSpc>
              <a:spcBef>
                <a:spcPct val="10000"/>
              </a:spcBef>
              <a:defRPr/>
            </a:pPr>
            <a:r>
              <a:rPr lang="ru-RU"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Дата написания</a:t>
            </a: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en-US" b="1">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50</a:t>
            </a:r>
            <a:r>
              <a:rPr lang="ru-RU" altLang="en-US" b="1">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 год</a:t>
            </a:r>
            <a:r>
              <a:rPr lang="en-US" altLang="en-US" b="1">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b="1">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 до Р.Х.</a:t>
            </a:r>
            <a:endParaRPr lang="en-US" altLang="en-US" b="1">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37667" name="Text Box 3"/>
          <p:cNvSpPr txBox="1">
            <a:spLocks noChangeArrowheads="1"/>
          </p:cNvSpPr>
          <p:nvPr/>
        </p:nvSpPr>
        <p:spPr bwMode="auto">
          <a:xfrm>
            <a:off x="323850" y="1773238"/>
            <a:ext cx="6192366" cy="461665"/>
          </a:xfrm>
          <a:prstGeom prst="rect">
            <a:avLst/>
          </a:prstGeom>
          <a:no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ru-RU"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Книга: </a:t>
            </a:r>
            <a:r>
              <a:rPr lang="ru-RU" altLang="en-US" b="1" i="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Записки о Галльской войне</a:t>
            </a:r>
            <a:endParaRPr lang="en-US" altLang="en-US" b="1" i="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9333" name="Text Box 9"/>
          <p:cNvSpPr txBox="1">
            <a:spLocks noChangeArrowheads="1"/>
          </p:cNvSpPr>
          <p:nvPr/>
        </p:nvSpPr>
        <p:spPr bwMode="auto">
          <a:xfrm>
            <a:off x="2124075" y="765175"/>
            <a:ext cx="6192838" cy="519113"/>
          </a:xfrm>
          <a:prstGeom prst="rect">
            <a:avLst/>
          </a:prstGeom>
          <a:noFill/>
          <a:ln w="9525">
            <a:noFill/>
            <a:miter lim="800000"/>
            <a:headEnd/>
            <a:tailEnd/>
          </a:ln>
        </p:spPr>
        <p:txBody>
          <a:bodyPr lIns="91431" tIns="45715" rIns="91431" bIns="45715">
            <a:spAutoFit/>
          </a:bodyPr>
          <a:lstStyle/>
          <a:p>
            <a:pPr algn="ctr" defTabSz="912813">
              <a:spcBef>
                <a:spcPct val="20000"/>
              </a:spcBef>
            </a:pPr>
            <a:r>
              <a:rPr lang="ru-RU" altLang="en-US" sz="2800" b="1">
                <a:solidFill>
                  <a:srgbClr val="FFD60E"/>
                </a:solidFill>
                <a:latin typeface="Arial" pitchFamily="34" charset="0"/>
                <a:cs typeface="Arial" pitchFamily="34" charset="0"/>
              </a:rPr>
              <a:t>Количество древних рукописей</a:t>
            </a:r>
            <a:endParaRPr lang="en-US" altLang="en-US" sz="2800" b="1">
              <a:solidFill>
                <a:srgbClr val="FFD60E"/>
              </a:solidFill>
              <a:latin typeface="Arial" pitchFamily="34" charset="0"/>
              <a:cs typeface="Arial" pitchFamily="34" charset="0"/>
            </a:endParaRPr>
          </a:p>
        </p:txBody>
      </p:sp>
    </p:spTree>
  </p:cSld>
  <p:clrMapOvr>
    <a:masterClrMapping/>
  </p:clrMapOvr>
  <p:transition spd="med">
    <p:checke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9" descr="Manuscript - Wikipedia_cropped"/>
          <p:cNvPicPr>
            <a:picLocks noChangeAspect="1" noChangeArrowheads="1"/>
          </p:cNvPicPr>
          <p:nvPr/>
        </p:nvPicPr>
        <p:blipFill>
          <a:blip r:embed="rId3" cstate="print"/>
          <a:srcRect/>
          <a:stretch>
            <a:fillRect/>
          </a:stretch>
        </p:blipFill>
        <p:spPr bwMode="auto">
          <a:xfrm>
            <a:off x="1165252" y="1412875"/>
            <a:ext cx="6859561" cy="3888333"/>
          </a:xfrm>
          <a:prstGeom prst="rect">
            <a:avLst/>
          </a:prstGeom>
          <a:noFill/>
          <a:ln w="9525">
            <a:noFill/>
            <a:miter lim="800000"/>
            <a:headEnd/>
            <a:tailEnd/>
          </a:ln>
        </p:spPr>
      </p:pic>
      <p:sp>
        <p:nvSpPr>
          <p:cNvPr id="100355" name="Text Box 3"/>
          <p:cNvSpPr txBox="1">
            <a:spLocks noChangeArrowheads="1"/>
          </p:cNvSpPr>
          <p:nvPr/>
        </p:nvSpPr>
        <p:spPr bwMode="auto">
          <a:xfrm>
            <a:off x="35496" y="5229200"/>
            <a:ext cx="9073008" cy="1219876"/>
          </a:xfrm>
          <a:prstGeom prst="rect">
            <a:avLst/>
          </a:prstGeom>
          <a:noFill/>
          <a:ln w="9525">
            <a:noFill/>
            <a:miter lim="800000"/>
            <a:headEnd/>
            <a:tailEnd/>
          </a:ln>
        </p:spPr>
        <p:txBody>
          <a:bodyPr wrap="square" lIns="91431" tIns="45715" rIns="91431" bIns="45715">
            <a:spAutoFit/>
          </a:bodyPr>
          <a:lstStyle/>
          <a:p>
            <a:pPr algn="ctr" defTabSz="912813">
              <a:lnSpc>
                <a:spcPct val="120000"/>
              </a:lnSpc>
              <a:spcBef>
                <a:spcPct val="50000"/>
              </a:spcBef>
            </a:pPr>
            <a:r>
              <a:rPr lang="ru-RU" altLang="en-US" sz="3200" b="1" dirty="0">
                <a:solidFill>
                  <a:schemeClr val="bg1"/>
                </a:solidFill>
                <a:latin typeface="Arial" pitchFamily="34" charset="0"/>
                <a:cs typeface="Arial" pitchFamily="34" charset="0"/>
              </a:rPr>
              <a:t>Пример древней рукописи – «</a:t>
            </a:r>
            <a:r>
              <a:rPr lang="ru-RU" altLang="en-US" sz="3200" b="1" i="1" dirty="0">
                <a:solidFill>
                  <a:schemeClr val="bg1"/>
                </a:solidFill>
                <a:latin typeface="Arial" pitchFamily="34" charset="0"/>
                <a:cs typeface="Arial" pitchFamily="34" charset="0"/>
              </a:rPr>
              <a:t>Библейский </a:t>
            </a:r>
            <a:r>
              <a:rPr lang="en-US" altLang="en-US" sz="3200" b="1" i="1" dirty="0">
                <a:solidFill>
                  <a:schemeClr val="bg1"/>
                </a:solidFill>
                <a:latin typeface="Arial" pitchFamily="34" charset="0"/>
                <a:cs typeface="Arial" pitchFamily="34" charset="0"/>
              </a:rPr>
              <a:t/>
            </a:r>
            <a:br>
              <a:rPr lang="en-US" altLang="en-US" sz="3200" b="1" i="1" dirty="0">
                <a:solidFill>
                  <a:schemeClr val="bg1"/>
                </a:solidFill>
                <a:latin typeface="Arial" pitchFamily="34" charset="0"/>
                <a:cs typeface="Arial" pitchFamily="34" charset="0"/>
              </a:rPr>
            </a:br>
            <a:r>
              <a:rPr lang="ru-RU" altLang="en-US" sz="3200" b="1" i="1" dirty="0">
                <a:solidFill>
                  <a:schemeClr val="bg1"/>
                </a:solidFill>
                <a:latin typeface="Arial" pitchFamily="34" charset="0"/>
                <a:cs typeface="Arial" pitchFamily="34" charset="0"/>
              </a:rPr>
              <a:t>список Ефрема Сирина</a:t>
            </a:r>
            <a:r>
              <a:rPr lang="ru-RU" altLang="en-US" sz="3200" b="1" dirty="0">
                <a:solidFill>
                  <a:schemeClr val="bg1"/>
                </a:solidFill>
                <a:latin typeface="Arial" pitchFamily="34" charset="0"/>
                <a:cs typeface="Arial" pitchFamily="34" charset="0"/>
              </a:rPr>
              <a:t>», начало </a:t>
            </a:r>
            <a:r>
              <a:rPr lang="en-US" altLang="en-US" sz="3200" b="1" dirty="0">
                <a:solidFill>
                  <a:schemeClr val="bg1"/>
                </a:solidFill>
                <a:latin typeface="Arial" pitchFamily="34" charset="0"/>
                <a:cs typeface="Arial" pitchFamily="34" charset="0"/>
              </a:rPr>
              <a:t>V </a:t>
            </a:r>
            <a:r>
              <a:rPr lang="ru-RU" altLang="en-US" sz="3200" b="1" dirty="0">
                <a:solidFill>
                  <a:schemeClr val="bg1"/>
                </a:solidFill>
                <a:latin typeface="Arial" pitchFamily="34" charset="0"/>
                <a:cs typeface="Arial" pitchFamily="34" charset="0"/>
              </a:rPr>
              <a:t>века</a:t>
            </a:r>
            <a:endParaRPr lang="en-US" altLang="en-US" sz="3200" b="1" dirty="0">
              <a:latin typeface="Arial" pitchFamily="34" charset="0"/>
              <a:cs typeface="Arial" pitchFamily="34" charset="0"/>
            </a:endParaRPr>
          </a:p>
        </p:txBody>
      </p:sp>
    </p:spTree>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1436" name="Picture 12" descr="Escribano - Wikipedia"/>
          <p:cNvPicPr>
            <a:picLocks noChangeAspect="1" noChangeArrowheads="1"/>
          </p:cNvPicPr>
          <p:nvPr/>
        </p:nvPicPr>
        <p:blipFill>
          <a:blip r:embed="rId3" cstate="print"/>
          <a:srcRect/>
          <a:stretch>
            <a:fillRect/>
          </a:stretch>
        </p:blipFill>
        <p:spPr bwMode="auto">
          <a:xfrm>
            <a:off x="5724525" y="612775"/>
            <a:ext cx="3024188" cy="2341563"/>
          </a:xfrm>
          <a:prstGeom prst="rect">
            <a:avLst/>
          </a:prstGeom>
          <a:noFill/>
          <a:ln w="9525">
            <a:noFill/>
            <a:miter lim="800000"/>
            <a:headEnd/>
            <a:tailEnd/>
          </a:ln>
        </p:spPr>
      </p:pic>
      <p:pic>
        <p:nvPicPr>
          <p:cNvPr id="1511437" name="Picture 13" descr="Escribano_cropped"/>
          <p:cNvPicPr>
            <a:picLocks noChangeAspect="1" noChangeArrowheads="1"/>
          </p:cNvPicPr>
          <p:nvPr/>
        </p:nvPicPr>
        <p:blipFill>
          <a:blip r:embed="rId4" cstate="print"/>
          <a:srcRect/>
          <a:stretch>
            <a:fillRect/>
          </a:stretch>
        </p:blipFill>
        <p:spPr bwMode="auto">
          <a:xfrm>
            <a:off x="5721350" y="611188"/>
            <a:ext cx="3025775" cy="2336800"/>
          </a:xfrm>
          <a:prstGeom prst="rect">
            <a:avLst/>
          </a:prstGeom>
          <a:noFill/>
          <a:ln w="9525">
            <a:noFill/>
            <a:miter lim="800000"/>
            <a:headEnd/>
            <a:tailEnd/>
          </a:ln>
        </p:spPr>
      </p:pic>
      <p:sp>
        <p:nvSpPr>
          <p:cNvPr id="101380" name="Text Box 3"/>
          <p:cNvSpPr txBox="1">
            <a:spLocks noChangeArrowheads="1"/>
          </p:cNvSpPr>
          <p:nvPr/>
        </p:nvSpPr>
        <p:spPr bwMode="auto">
          <a:xfrm>
            <a:off x="531813" y="2500313"/>
            <a:ext cx="8305800" cy="1936750"/>
          </a:xfrm>
          <a:prstGeom prst="rect">
            <a:avLst/>
          </a:prstGeom>
          <a:noFill/>
          <a:ln w="28575">
            <a:noFill/>
            <a:miter lim="800000"/>
            <a:headEnd/>
            <a:tailEnd/>
          </a:ln>
        </p:spPr>
        <p:txBody>
          <a:bodyPr lIns="91431" tIns="45715" rIns="91431" bIns="45715">
            <a:spAutoFit/>
          </a:bodyPr>
          <a:lstStyle/>
          <a:p>
            <a:pPr defTabSz="912813"/>
            <a:r>
              <a:rPr lang="en-US" altLang="en-US" sz="2600" dirty="0">
                <a:solidFill>
                  <a:srgbClr val="FFFF00"/>
                </a:solidFill>
                <a:latin typeface="Arial" pitchFamily="34" charset="0"/>
                <a:cs typeface="Arial" pitchFamily="34" charset="0"/>
              </a:rPr>
              <a:t>	</a:t>
            </a:r>
            <a:r>
              <a:rPr lang="en-US" altLang="en-US" sz="2900" dirty="0">
                <a:solidFill>
                  <a:srgbClr val="FFFF00"/>
                </a:solidFill>
                <a:latin typeface="Arial" pitchFamily="34" charset="0"/>
                <a:cs typeface="Arial" pitchFamily="34" charset="0"/>
              </a:rPr>
              <a:t>					</a:t>
            </a:r>
            <a:endParaRPr lang="en-US" altLang="en-US" sz="2600" dirty="0">
              <a:solidFill>
                <a:srgbClr val="FFFF00"/>
              </a:solidFill>
              <a:latin typeface="Arial" pitchFamily="34" charset="0"/>
              <a:cs typeface="Arial" pitchFamily="34" charset="0"/>
            </a:endParaRPr>
          </a:p>
          <a:p>
            <a:pPr defTabSz="912813"/>
            <a:r>
              <a:rPr lang="en-US" altLang="en-US" sz="2600" i="1" dirty="0">
                <a:solidFill>
                  <a:schemeClr val="bg1"/>
                </a:solidFill>
                <a:latin typeface="Arial" pitchFamily="34" charset="0"/>
                <a:cs typeface="Arial" pitchFamily="34" charset="0"/>
              </a:rPr>
              <a:t>	</a:t>
            </a:r>
          </a:p>
          <a:p>
            <a:pPr defTabSz="912813"/>
            <a:r>
              <a:rPr lang="en-US" altLang="en-US" sz="2100" b="1" dirty="0">
                <a:solidFill>
                  <a:schemeClr val="bg1"/>
                </a:solidFill>
                <a:latin typeface="Arial" pitchFamily="34" charset="0"/>
                <a:cs typeface="Arial" pitchFamily="34" charset="0"/>
              </a:rPr>
              <a:t>400    300    200</a:t>
            </a:r>
            <a:r>
              <a:rPr lang="en-US" altLang="en-US" sz="2100" b="1" dirty="0">
                <a:solidFill>
                  <a:srgbClr val="CC9900"/>
                </a:solidFill>
                <a:latin typeface="Arial" pitchFamily="34" charset="0"/>
                <a:cs typeface="Arial" pitchFamily="34" charset="0"/>
              </a:rPr>
              <a:t>    </a:t>
            </a:r>
            <a:r>
              <a:rPr lang="en-US" altLang="en-US" sz="2100" b="1" dirty="0">
                <a:solidFill>
                  <a:srgbClr val="FFD60E"/>
                </a:solidFill>
                <a:latin typeface="Arial" pitchFamily="34" charset="0"/>
                <a:cs typeface="Arial" pitchFamily="34" charset="0"/>
              </a:rPr>
              <a:t>50 </a:t>
            </a:r>
            <a:r>
              <a:rPr lang="en-US" altLang="en-US" sz="2100" b="1" dirty="0">
                <a:solidFill>
                  <a:srgbClr val="CC9900"/>
                </a:solidFill>
                <a:latin typeface="Arial" pitchFamily="34" charset="0"/>
                <a:cs typeface="Arial" pitchFamily="34" charset="0"/>
              </a:rPr>
              <a:t>  </a:t>
            </a:r>
            <a:r>
              <a:rPr lang="en-US" altLang="en-US" sz="2100" b="1" dirty="0">
                <a:solidFill>
                  <a:schemeClr val="bg1"/>
                </a:solidFill>
                <a:latin typeface="Arial" pitchFamily="34" charset="0"/>
                <a:cs typeface="Arial" pitchFamily="34" charset="0"/>
              </a:rPr>
              <a:t>0</a:t>
            </a:r>
            <a:r>
              <a:rPr lang="en-US" altLang="en-US" sz="2100" b="1" dirty="0">
                <a:solidFill>
                  <a:srgbClr val="CC9900"/>
                </a:solidFill>
                <a:latin typeface="Arial" pitchFamily="34" charset="0"/>
                <a:cs typeface="Arial" pitchFamily="34" charset="0"/>
              </a:rPr>
              <a:t>   </a:t>
            </a:r>
            <a:r>
              <a:rPr lang="en-US" altLang="en-US" sz="2100" b="1" dirty="0">
                <a:solidFill>
                  <a:schemeClr val="bg1"/>
                </a:solidFill>
                <a:latin typeface="Arial" pitchFamily="34" charset="0"/>
                <a:cs typeface="Arial" pitchFamily="34" charset="0"/>
              </a:rPr>
              <a:t>100  </a:t>
            </a:r>
            <a:r>
              <a:rPr lang="en-US" altLang="en-US" sz="2100" b="1" dirty="0">
                <a:solidFill>
                  <a:srgbClr val="CC9900"/>
                </a:solidFill>
                <a:latin typeface="Arial" pitchFamily="34" charset="0"/>
                <a:cs typeface="Arial" pitchFamily="34" charset="0"/>
              </a:rPr>
              <a:t>  </a:t>
            </a:r>
            <a:r>
              <a:rPr lang="en-US" altLang="en-US" sz="2100" b="1" dirty="0">
                <a:solidFill>
                  <a:schemeClr val="bg1"/>
                </a:solidFill>
                <a:latin typeface="Arial" pitchFamily="34" charset="0"/>
                <a:cs typeface="Arial" pitchFamily="34" charset="0"/>
              </a:rPr>
              <a:t>200    300    400    500    600</a:t>
            </a:r>
          </a:p>
          <a:p>
            <a:pPr defTabSz="912813"/>
            <a:r>
              <a:rPr lang="en-US" altLang="en-US" b="1" dirty="0">
                <a:solidFill>
                  <a:schemeClr val="bg1"/>
                </a:solidFill>
                <a:latin typeface="Arial" pitchFamily="34" charset="0"/>
                <a:cs typeface="Arial" pitchFamily="34" charset="0"/>
              </a:rPr>
              <a:t>------------------------------------------------------------------------</a:t>
            </a:r>
          </a:p>
          <a:p>
            <a:pPr defTabSz="912813"/>
            <a:r>
              <a:rPr lang="ru-RU" altLang="en-US" sz="2100" dirty="0">
                <a:solidFill>
                  <a:schemeClr val="bg1"/>
                </a:solidFill>
                <a:latin typeface="Arial" pitchFamily="34" charset="0"/>
                <a:cs typeface="Arial" pitchFamily="34" charset="0"/>
              </a:rPr>
              <a:t>	</a:t>
            </a:r>
            <a:r>
              <a:rPr lang="en-US" altLang="en-US" sz="2100" dirty="0">
                <a:solidFill>
                  <a:schemeClr val="bg1"/>
                </a:solidFill>
                <a:latin typeface="Arial" pitchFamily="34" charset="0"/>
                <a:cs typeface="Arial" pitchFamily="34" charset="0"/>
              </a:rPr>
              <a:t>            </a:t>
            </a:r>
            <a:r>
              <a:rPr lang="ru-RU" altLang="en-US" sz="2100" dirty="0">
                <a:solidFill>
                  <a:schemeClr val="bg1"/>
                </a:solidFill>
                <a:latin typeface="Arial" pitchFamily="34" charset="0"/>
                <a:cs typeface="Arial" pitchFamily="34" charset="0"/>
              </a:rPr>
              <a:t>до Р.Х.</a:t>
            </a:r>
            <a:r>
              <a:rPr lang="en-US" altLang="en-US" sz="2100" dirty="0">
                <a:solidFill>
                  <a:schemeClr val="bg1"/>
                </a:solidFill>
                <a:latin typeface="Arial" pitchFamily="34" charset="0"/>
                <a:cs typeface="Arial" pitchFamily="34" charset="0"/>
              </a:rPr>
              <a:t> </a:t>
            </a:r>
            <a:r>
              <a:rPr lang="en-US" altLang="en-US" sz="2100" b="1" dirty="0">
                <a:solidFill>
                  <a:schemeClr val="bg1"/>
                </a:solidFill>
                <a:latin typeface="Arial" pitchFamily="34" charset="0"/>
                <a:cs typeface="Arial" pitchFamily="34" charset="0"/>
              </a:rPr>
              <a:t>|</a:t>
            </a:r>
            <a:r>
              <a:rPr lang="en-US" altLang="en-US" sz="2100" dirty="0">
                <a:solidFill>
                  <a:schemeClr val="bg1"/>
                </a:solidFill>
                <a:latin typeface="Arial Black" pitchFamily="34" charset="0"/>
                <a:cs typeface="Arial" pitchFamily="34" charset="0"/>
              </a:rPr>
              <a:t> </a:t>
            </a:r>
            <a:r>
              <a:rPr lang="ru-RU" altLang="en-US" sz="2100" dirty="0">
                <a:solidFill>
                  <a:schemeClr val="bg1"/>
                </a:solidFill>
                <a:latin typeface="Arial" pitchFamily="34" charset="0"/>
                <a:cs typeface="Arial" pitchFamily="34" charset="0"/>
              </a:rPr>
              <a:t>по Р.Х.</a:t>
            </a:r>
            <a:endParaRPr lang="en-US" altLang="en-US" sz="2100" dirty="0">
              <a:solidFill>
                <a:schemeClr val="bg1"/>
              </a:solidFill>
              <a:latin typeface="Arial" pitchFamily="34" charset="0"/>
              <a:cs typeface="Arial" pitchFamily="34" charset="0"/>
            </a:endParaRPr>
          </a:p>
        </p:txBody>
      </p:sp>
      <p:sp>
        <p:nvSpPr>
          <p:cNvPr id="1511428" name="Text Box 4"/>
          <p:cNvSpPr txBox="1">
            <a:spLocks noChangeArrowheads="1"/>
          </p:cNvSpPr>
          <p:nvPr/>
        </p:nvSpPr>
        <p:spPr bwMode="auto">
          <a:xfrm>
            <a:off x="531813" y="4949825"/>
            <a:ext cx="8362950" cy="1143000"/>
          </a:xfrm>
          <a:prstGeom prst="rect">
            <a:avLst/>
          </a:prstGeom>
          <a:noFill/>
          <a:ln w="9525">
            <a:noFill/>
            <a:miter lim="800000"/>
            <a:headEnd/>
            <a:tailEnd/>
          </a:ln>
        </p:spPr>
        <p:txBody>
          <a:bodyPr lIns="91431" tIns="45715" rIns="91431" bIns="45715">
            <a:spAutoFit/>
          </a:bodyPr>
          <a:lstStyle/>
          <a:p>
            <a:pPr defTabSz="912813"/>
            <a:r>
              <a:rPr lang="en-US" altLang="en-US">
                <a:solidFill>
                  <a:schemeClr val="bg1"/>
                </a:solidFill>
                <a:latin typeface="Arial Black" pitchFamily="34" charset="0"/>
                <a:cs typeface="Arial" pitchFamily="34" charset="0"/>
              </a:rPr>
              <a:t>				          	</a:t>
            </a:r>
          </a:p>
          <a:p>
            <a:pPr defTabSz="912813"/>
            <a:r>
              <a:rPr lang="en-US" altLang="en-US" sz="2100" b="1">
                <a:solidFill>
                  <a:schemeClr val="bg1"/>
                </a:solidFill>
                <a:latin typeface="Arial" pitchFamily="34" charset="0"/>
                <a:cs typeface="Arial" pitchFamily="34" charset="0"/>
              </a:rPr>
              <a:t>700    800    900    1000    1100    1200    1300    </a:t>
            </a:r>
            <a:r>
              <a:rPr lang="en-US" altLang="en-US" sz="2100" b="1">
                <a:solidFill>
                  <a:srgbClr val="FFD60E"/>
                </a:solidFill>
                <a:latin typeface="Arial" pitchFamily="34" charset="0"/>
                <a:cs typeface="Arial" pitchFamily="34" charset="0"/>
              </a:rPr>
              <a:t>1400    1500          </a:t>
            </a:r>
            <a:br>
              <a:rPr lang="en-US" altLang="en-US" sz="2100" b="1">
                <a:solidFill>
                  <a:srgbClr val="FFD60E"/>
                </a:solidFill>
                <a:latin typeface="Arial" pitchFamily="34" charset="0"/>
                <a:cs typeface="Arial" pitchFamily="34" charset="0"/>
              </a:rPr>
            </a:br>
            <a:r>
              <a:rPr lang="en-US" altLang="en-US" b="1">
                <a:solidFill>
                  <a:schemeClr val="bg1"/>
                </a:solidFill>
                <a:latin typeface="Arial" pitchFamily="34" charset="0"/>
                <a:cs typeface="Arial" pitchFamily="34" charset="0"/>
              </a:rPr>
              <a:t>---------------------------------------------------------------------- - - - -</a:t>
            </a:r>
          </a:p>
        </p:txBody>
      </p:sp>
      <p:sp>
        <p:nvSpPr>
          <p:cNvPr id="101382" name="Text Box 5"/>
          <p:cNvSpPr txBox="1">
            <a:spLocks noChangeArrowheads="1"/>
          </p:cNvSpPr>
          <p:nvPr/>
        </p:nvSpPr>
        <p:spPr bwMode="auto">
          <a:xfrm>
            <a:off x="2339975" y="808038"/>
            <a:ext cx="3384550" cy="984250"/>
          </a:xfrm>
          <a:prstGeom prst="rect">
            <a:avLst/>
          </a:prstGeom>
          <a:noFill/>
          <a:ln w="9525">
            <a:noFill/>
            <a:miter lim="800000"/>
            <a:headEnd/>
            <a:tailEnd/>
          </a:ln>
        </p:spPr>
        <p:txBody>
          <a:bodyPr lIns="91431" tIns="45715" rIns="91431" bIns="45715">
            <a:spAutoFit/>
          </a:bodyPr>
          <a:lstStyle/>
          <a:p>
            <a:pPr algn="ctr" defTabSz="912813">
              <a:spcBef>
                <a:spcPct val="50000"/>
              </a:spcBef>
            </a:pPr>
            <a:r>
              <a:rPr lang="ru-RU" altLang="en-US" sz="2900" b="1">
                <a:solidFill>
                  <a:schemeClr val="bg1"/>
                </a:solidFill>
                <a:latin typeface="Arial" pitchFamily="34" charset="0"/>
                <a:cs typeface="Arial" pitchFamily="34" charset="0"/>
              </a:rPr>
              <a:t>Исследование рукописей</a:t>
            </a:r>
            <a:endParaRPr lang="en-US" altLang="en-US" sz="2900" b="1">
              <a:solidFill>
                <a:schemeClr val="bg1"/>
              </a:solidFill>
              <a:latin typeface="Arial" pitchFamily="34" charset="0"/>
              <a:cs typeface="Arial" pitchFamily="34" charset="0"/>
            </a:endParaRPr>
          </a:p>
        </p:txBody>
      </p:sp>
      <p:sp>
        <p:nvSpPr>
          <p:cNvPr id="1511430" name="Text Box 6"/>
          <p:cNvSpPr txBox="1">
            <a:spLocks noChangeArrowheads="1"/>
          </p:cNvSpPr>
          <p:nvPr/>
        </p:nvSpPr>
        <p:spPr bwMode="auto">
          <a:xfrm>
            <a:off x="6443663" y="4960938"/>
            <a:ext cx="2520950" cy="412750"/>
          </a:xfrm>
          <a:prstGeom prst="rect">
            <a:avLst/>
          </a:prstGeom>
          <a:noFill/>
          <a:ln w="9525">
            <a:noFill/>
            <a:miter lim="800000"/>
            <a:headEnd/>
            <a:tailEnd/>
          </a:ln>
        </p:spPr>
        <p:txBody>
          <a:bodyPr lIns="91431" tIns="45715" rIns="91431" bIns="45715">
            <a:spAutoFit/>
          </a:bodyPr>
          <a:lstStyle/>
          <a:p>
            <a:pPr defTabSz="912813">
              <a:spcBef>
                <a:spcPct val="50000"/>
              </a:spcBef>
            </a:pPr>
            <a:r>
              <a:rPr lang="ru-RU" altLang="en-US" sz="2100" b="1">
                <a:solidFill>
                  <a:srgbClr val="FFD60E"/>
                </a:solidFill>
                <a:latin typeface="Arial" pitchFamily="34" charset="0"/>
                <a:cs typeface="Arial" pitchFamily="34" charset="0"/>
              </a:rPr>
              <a:t>Печатный пресс</a:t>
            </a:r>
            <a:endParaRPr lang="en-US" altLang="en-US" sz="2100" b="1">
              <a:solidFill>
                <a:srgbClr val="FFD60E"/>
              </a:solidFill>
              <a:latin typeface="Arial" pitchFamily="34" charset="0"/>
              <a:cs typeface="Arial" pitchFamily="34" charset="0"/>
            </a:endParaRPr>
          </a:p>
        </p:txBody>
      </p:sp>
      <p:sp>
        <p:nvSpPr>
          <p:cNvPr id="1511431" name="Text Box 7"/>
          <p:cNvSpPr txBox="1">
            <a:spLocks noChangeArrowheads="1"/>
          </p:cNvSpPr>
          <p:nvPr/>
        </p:nvSpPr>
        <p:spPr bwMode="auto">
          <a:xfrm>
            <a:off x="2411413" y="2624138"/>
            <a:ext cx="1225550" cy="733425"/>
          </a:xfrm>
          <a:prstGeom prst="rect">
            <a:avLst/>
          </a:prstGeom>
          <a:noFill/>
          <a:ln w="9525">
            <a:noFill/>
            <a:miter lim="800000"/>
            <a:headEnd/>
            <a:tailEnd/>
          </a:ln>
        </p:spPr>
        <p:txBody>
          <a:bodyPr lIns="91431" tIns="45715" rIns="91431" bIns="45715">
            <a:spAutoFit/>
          </a:bodyPr>
          <a:lstStyle/>
          <a:p>
            <a:pPr defTabSz="912813"/>
            <a:r>
              <a:rPr lang="ru-RU" altLang="en-US" sz="2100" b="1" dirty="0">
                <a:solidFill>
                  <a:srgbClr val="00CCFF"/>
                </a:solidFill>
                <a:latin typeface="Arial" pitchFamily="34" charset="0"/>
                <a:cs typeface="Arial" pitchFamily="34" charset="0"/>
              </a:rPr>
              <a:t>Юлий Цезарь</a:t>
            </a:r>
            <a:r>
              <a:rPr lang="en-US" altLang="en-US" sz="2100" b="1" dirty="0">
                <a:solidFill>
                  <a:srgbClr val="00CCFF"/>
                </a:solidFill>
                <a:latin typeface="Arial" pitchFamily="34" charset="0"/>
                <a:cs typeface="Arial" pitchFamily="34" charset="0"/>
              </a:rPr>
              <a:t> </a:t>
            </a:r>
          </a:p>
        </p:txBody>
      </p:sp>
      <p:sp>
        <p:nvSpPr>
          <p:cNvPr id="1511432" name="Text Box 8"/>
          <p:cNvSpPr txBox="1">
            <a:spLocks noChangeArrowheads="1"/>
          </p:cNvSpPr>
          <p:nvPr/>
        </p:nvSpPr>
        <p:spPr bwMode="auto">
          <a:xfrm>
            <a:off x="3562350" y="2636838"/>
            <a:ext cx="3673475" cy="733425"/>
          </a:xfrm>
          <a:prstGeom prst="rect">
            <a:avLst/>
          </a:prstGeom>
          <a:noFill/>
          <a:ln w="9525">
            <a:noFill/>
            <a:miter lim="800000"/>
            <a:headEnd/>
            <a:tailEnd/>
          </a:ln>
        </p:spPr>
        <p:txBody>
          <a:bodyPr lIns="91431" tIns="45715" rIns="91431" bIns="45715">
            <a:spAutoFit/>
          </a:bodyPr>
          <a:lstStyle/>
          <a:p>
            <a:pPr defTabSz="912813">
              <a:spcBef>
                <a:spcPct val="50000"/>
              </a:spcBef>
            </a:pPr>
            <a:r>
              <a:rPr lang="ru-RU" altLang="en-US" sz="2100" b="1">
                <a:solidFill>
                  <a:schemeClr val="bg1"/>
                </a:solidFill>
                <a:latin typeface="Arial" pitchFamily="34" charset="0"/>
                <a:cs typeface="Arial" pitchFamily="34" charset="0"/>
              </a:rPr>
              <a:t>Копирование переписчиков – рукописи</a:t>
            </a:r>
            <a:endParaRPr lang="en-US" altLang="en-US" sz="2100" b="1">
              <a:solidFill>
                <a:schemeClr val="bg1"/>
              </a:solidFill>
              <a:latin typeface="Arial" pitchFamily="34" charset="0"/>
              <a:cs typeface="Arial" pitchFamily="34" charset="0"/>
            </a:endParaRPr>
          </a:p>
        </p:txBody>
      </p:sp>
      <p:sp>
        <p:nvSpPr>
          <p:cNvPr id="1511433" name="Line 9"/>
          <p:cNvSpPr>
            <a:spLocks noChangeShapeType="1"/>
          </p:cNvSpPr>
          <p:nvPr/>
        </p:nvSpPr>
        <p:spPr bwMode="auto">
          <a:xfrm>
            <a:off x="7237413" y="3141663"/>
            <a:ext cx="1295400" cy="0"/>
          </a:xfrm>
          <a:prstGeom prst="line">
            <a:avLst/>
          </a:prstGeom>
          <a:noFill/>
          <a:ln w="28575">
            <a:solidFill>
              <a:schemeClr val="bg1"/>
            </a:solidFill>
            <a:round/>
            <a:headEnd/>
            <a:tailEnd type="triangle" w="lg" len="lg"/>
          </a:ln>
        </p:spPr>
        <p:txBody>
          <a:bodyPr/>
          <a:lstStyle/>
          <a:p>
            <a:endParaRPr lang="en-US"/>
          </a:p>
        </p:txBody>
      </p:sp>
      <p:sp>
        <p:nvSpPr>
          <p:cNvPr id="1511434" name="Line 10"/>
          <p:cNvSpPr>
            <a:spLocks noChangeShapeType="1"/>
          </p:cNvSpPr>
          <p:nvPr/>
        </p:nvSpPr>
        <p:spPr bwMode="auto">
          <a:xfrm>
            <a:off x="684213" y="5157788"/>
            <a:ext cx="5761037" cy="0"/>
          </a:xfrm>
          <a:prstGeom prst="line">
            <a:avLst/>
          </a:prstGeom>
          <a:noFill/>
          <a:ln w="28575">
            <a:solidFill>
              <a:schemeClr val="bg1"/>
            </a:solidFill>
            <a:round/>
            <a:headEnd/>
            <a:tailEnd type="triangle" w="lg" len="lg"/>
          </a:ln>
        </p:spPr>
        <p:txBody>
          <a:bodyPr/>
          <a:lstStyle/>
          <a:p>
            <a:endParaRPr lang="en-US"/>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511428">
                                            <p:txEl>
                                              <p:pRg st="0" end="0"/>
                                            </p:txEl>
                                          </p:spTgt>
                                        </p:tgtEl>
                                        <p:attrNameLst>
                                          <p:attrName>style.visibility</p:attrName>
                                        </p:attrNameLst>
                                      </p:cBhvr>
                                      <p:to>
                                        <p:strVal val="visible"/>
                                      </p:to>
                                    </p:set>
                                    <p:animEffect transition="in" filter="fade">
                                      <p:cBhvr>
                                        <p:cTn id="7" dur="1000"/>
                                        <p:tgtEl>
                                          <p:spTgt spid="1511428">
                                            <p:txEl>
                                              <p:pRg st="0" end="0"/>
                                            </p:txEl>
                                          </p:spTgt>
                                        </p:tgtEl>
                                      </p:cBhvr>
                                    </p:animEffect>
                                    <p:anim calcmode="lin" valueType="num">
                                      <p:cBhvr>
                                        <p:cTn id="8" dur="1000" fill="hold"/>
                                        <p:tgtEl>
                                          <p:spTgt spid="1511428">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5114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511431"/>
                                        </p:tgtEl>
                                        <p:attrNameLst>
                                          <p:attrName>style.visibility</p:attrName>
                                        </p:attrNameLst>
                                      </p:cBhvr>
                                      <p:to>
                                        <p:strVal val="visible"/>
                                      </p:to>
                                    </p:set>
                                    <p:animEffect transition="in" filter="dissolve">
                                      <p:cBhvr>
                                        <p:cTn id="14" dur="500"/>
                                        <p:tgtEl>
                                          <p:spTgt spid="15114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11430"/>
                                        </p:tgtEl>
                                        <p:attrNameLst>
                                          <p:attrName>style.visibility</p:attrName>
                                        </p:attrNameLst>
                                      </p:cBhvr>
                                      <p:to>
                                        <p:strVal val="visible"/>
                                      </p:to>
                                    </p:set>
                                    <p:animEffect transition="in" filter="dissolve">
                                      <p:cBhvr>
                                        <p:cTn id="19" dur="500"/>
                                        <p:tgtEl>
                                          <p:spTgt spid="15114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11432"/>
                                        </p:tgtEl>
                                        <p:attrNameLst>
                                          <p:attrName>style.visibility</p:attrName>
                                        </p:attrNameLst>
                                      </p:cBhvr>
                                      <p:to>
                                        <p:strVal val="visible"/>
                                      </p:to>
                                    </p:set>
                                    <p:animEffect transition="in" filter="wipe(left)">
                                      <p:cBhvr>
                                        <p:cTn id="24" dur="1000"/>
                                        <p:tgtEl>
                                          <p:spTgt spid="1511432"/>
                                        </p:tgtEl>
                                      </p:cBhvr>
                                    </p:animEffect>
                                  </p:childTnLst>
                                </p:cTn>
                              </p:par>
                              <p:par>
                                <p:cTn id="25" presetID="10" presetClass="entr" presetSubtype="0" fill="hold" nodeType="withEffect">
                                  <p:stCondLst>
                                    <p:cond delay="0"/>
                                  </p:stCondLst>
                                  <p:childTnLst>
                                    <p:set>
                                      <p:cBhvr>
                                        <p:cTn id="26" dur="1" fill="hold">
                                          <p:stCondLst>
                                            <p:cond delay="0"/>
                                          </p:stCondLst>
                                        </p:cTn>
                                        <p:tgtEl>
                                          <p:spTgt spid="1511436"/>
                                        </p:tgtEl>
                                        <p:attrNameLst>
                                          <p:attrName>style.visibility</p:attrName>
                                        </p:attrNameLst>
                                      </p:cBhvr>
                                      <p:to>
                                        <p:strVal val="visible"/>
                                      </p:to>
                                    </p:set>
                                    <p:animEffect transition="in" filter="fade">
                                      <p:cBhvr>
                                        <p:cTn id="27" dur="1000"/>
                                        <p:tgtEl>
                                          <p:spTgt spid="1511436"/>
                                        </p:tgtEl>
                                      </p:cBhvr>
                                    </p:animEffect>
                                  </p:childTnLst>
                                </p:cTn>
                              </p:par>
                            </p:childTnLst>
                          </p:cTn>
                        </p:par>
                        <p:par>
                          <p:cTn id="28" fill="hold" nodeType="afterGroup">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511433"/>
                                        </p:tgtEl>
                                        <p:attrNameLst>
                                          <p:attrName>style.visibility</p:attrName>
                                        </p:attrNameLst>
                                      </p:cBhvr>
                                      <p:to>
                                        <p:strVal val="visible"/>
                                      </p:to>
                                    </p:set>
                                    <p:animEffect transition="in" filter="wipe(left)">
                                      <p:cBhvr>
                                        <p:cTn id="31" dur="1000"/>
                                        <p:tgtEl>
                                          <p:spTgt spid="1511433"/>
                                        </p:tgtEl>
                                      </p:cBhvr>
                                    </p:animEffect>
                                  </p:childTnLst>
                                </p:cTn>
                              </p:par>
                            </p:childTnLst>
                          </p:cTn>
                        </p:par>
                        <p:par>
                          <p:cTn id="32" fill="hold" nodeType="afterGroup">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511434"/>
                                        </p:tgtEl>
                                        <p:attrNameLst>
                                          <p:attrName>style.visibility</p:attrName>
                                        </p:attrNameLst>
                                      </p:cBhvr>
                                      <p:to>
                                        <p:strVal val="visible"/>
                                      </p:to>
                                    </p:set>
                                    <p:animEffect transition="in" filter="wipe(left)">
                                      <p:cBhvr>
                                        <p:cTn id="35" dur="1000"/>
                                        <p:tgtEl>
                                          <p:spTgt spid="1511434"/>
                                        </p:tgtEl>
                                      </p:cBhvr>
                                    </p:animEffect>
                                  </p:childTnLst>
                                </p:cTn>
                              </p:par>
                              <p:par>
                                <p:cTn id="36" presetID="10" presetClass="entr" presetSubtype="0" fill="hold" nodeType="withEffect">
                                  <p:stCondLst>
                                    <p:cond delay="0"/>
                                  </p:stCondLst>
                                  <p:childTnLst>
                                    <p:set>
                                      <p:cBhvr>
                                        <p:cTn id="37" dur="1" fill="hold">
                                          <p:stCondLst>
                                            <p:cond delay="0"/>
                                          </p:stCondLst>
                                        </p:cTn>
                                        <p:tgtEl>
                                          <p:spTgt spid="1511437"/>
                                        </p:tgtEl>
                                        <p:attrNameLst>
                                          <p:attrName>style.visibility</p:attrName>
                                        </p:attrNameLst>
                                      </p:cBhvr>
                                      <p:to>
                                        <p:strVal val="visible"/>
                                      </p:to>
                                    </p:set>
                                    <p:animEffect transition="in" filter="fade">
                                      <p:cBhvr>
                                        <p:cTn id="38" dur="2000"/>
                                        <p:tgtEl>
                                          <p:spTgt spid="1511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430" grpId="0"/>
      <p:bldP spid="1511431" grpId="0"/>
      <p:bldP spid="1511432" grpId="0"/>
      <p:bldP spid="1511433" grpId="0" animBg="1"/>
      <p:bldP spid="15114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1" name="Text Box 3"/>
          <p:cNvSpPr txBox="1">
            <a:spLocks noChangeArrowheads="1"/>
          </p:cNvSpPr>
          <p:nvPr/>
        </p:nvSpPr>
        <p:spPr bwMode="auto">
          <a:xfrm>
            <a:off x="1330325" y="3500438"/>
            <a:ext cx="6481763" cy="1879600"/>
          </a:xfrm>
          <a:prstGeom prst="rect">
            <a:avLst/>
          </a:prstGeom>
          <a:noFill/>
          <a:ln w="9525">
            <a:solidFill>
              <a:schemeClr val="bg1"/>
            </a:solidFill>
            <a:miter lim="800000"/>
            <a:headEnd/>
            <a:tailEnd/>
          </a:ln>
        </p:spPr>
        <p:txBody>
          <a:bodyPr>
            <a:spAutoFit/>
          </a:bodyPr>
          <a:lstStyle/>
          <a:p>
            <a:pPr algn="ctr">
              <a:lnSpc>
                <a:spcPct val="110000"/>
              </a:lnSpc>
            </a:pPr>
            <a:r>
              <a:rPr lang="ru-RU" altLang="en-US" sz="3200" b="1">
                <a:solidFill>
                  <a:srgbClr val="FFD60E"/>
                </a:solidFill>
                <a:latin typeface="Arial" pitchFamily="34" charset="0"/>
              </a:rPr>
              <a:t>Историческая достоверность</a:t>
            </a:r>
            <a:r>
              <a:rPr lang="en-US" altLang="en-US" sz="3200" b="1">
                <a:solidFill>
                  <a:srgbClr val="FFD60E"/>
                </a:solidFill>
                <a:latin typeface="Arial" pitchFamily="34" charset="0"/>
              </a:rPr>
              <a:t/>
            </a:r>
            <a:br>
              <a:rPr lang="en-US" altLang="en-US" sz="3200" b="1">
                <a:solidFill>
                  <a:srgbClr val="FFD60E"/>
                </a:solidFill>
                <a:latin typeface="Arial" pitchFamily="34" charset="0"/>
              </a:rPr>
            </a:br>
            <a:r>
              <a:rPr lang="en-US" altLang="en-US" sz="1000" b="1">
                <a:solidFill>
                  <a:srgbClr val="FFD60E"/>
                </a:solidFill>
                <a:latin typeface="Arial" pitchFamily="34" charset="0"/>
              </a:rPr>
              <a:t> </a:t>
            </a:r>
            <a:br>
              <a:rPr lang="en-US" altLang="en-US" sz="1000" b="1">
                <a:solidFill>
                  <a:srgbClr val="FFD60E"/>
                </a:solidFill>
                <a:latin typeface="Arial" pitchFamily="34" charset="0"/>
              </a:rPr>
            </a:br>
            <a:r>
              <a:rPr lang="ru-RU" altLang="en-US" sz="3200" b="1">
                <a:solidFill>
                  <a:srgbClr val="FFD60E"/>
                </a:solidFill>
                <a:latin typeface="Arial" pitchFamily="34" charset="0"/>
              </a:rPr>
              <a:t>Вопрос 1</a:t>
            </a:r>
            <a:r>
              <a:rPr lang="en-US" altLang="en-US" sz="3200" b="1">
                <a:solidFill>
                  <a:srgbClr val="FFD60E"/>
                </a:solidFill>
                <a:latin typeface="Arial" pitchFamily="34" charset="0"/>
              </a:rPr>
              <a:t>. </a:t>
            </a:r>
            <a:r>
              <a:rPr lang="ru-RU" altLang="en-US" sz="3200" b="1">
                <a:solidFill>
                  <a:schemeClr val="bg1"/>
                </a:solidFill>
                <a:latin typeface="Arial" pitchFamily="34" charset="0"/>
              </a:rPr>
              <a:t>Сколько древних рукописей было обнаружено?</a:t>
            </a:r>
            <a:endParaRPr lang="en-US" altLang="en-US" sz="3200" b="1">
              <a:solidFill>
                <a:schemeClr val="bg1"/>
              </a:solidFill>
              <a:latin typeface="Arial" pitchFamily="34" charset="0"/>
            </a:endParaRPr>
          </a:p>
        </p:txBody>
      </p:sp>
      <p:pic>
        <p:nvPicPr>
          <p:cNvPr id="49154" name="Picture 6" descr="Book"/>
          <p:cNvPicPr>
            <a:picLocks noChangeAspect="1" noChangeArrowheads="1"/>
          </p:cNvPicPr>
          <p:nvPr/>
        </p:nvPicPr>
        <p:blipFill>
          <a:blip r:embed="rId3" cstate="print"/>
          <a:srcRect/>
          <a:stretch>
            <a:fillRect/>
          </a:stretch>
        </p:blipFill>
        <p:spPr bwMode="auto">
          <a:xfrm>
            <a:off x="6948264" y="260648"/>
            <a:ext cx="2015218" cy="1727845"/>
          </a:xfrm>
          <a:prstGeom prst="rect">
            <a:avLst/>
          </a:prstGeom>
          <a:noFill/>
          <a:ln w="9525">
            <a:noFill/>
            <a:miter lim="800000"/>
            <a:headEnd/>
            <a:tailEnd/>
          </a:ln>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949251"/>
                                        </p:tgtEl>
                                        <p:attrNameLst>
                                          <p:attrName>style.visibility</p:attrName>
                                        </p:attrNameLst>
                                      </p:cBhvr>
                                      <p:to>
                                        <p:strVal val="visible"/>
                                      </p:to>
                                    </p:set>
                                    <p:anim calcmode="lin" valueType="num">
                                      <p:cBhvr>
                                        <p:cTn id="7" dur="1000" fill="hold"/>
                                        <p:tgtEl>
                                          <p:spTgt spid="949251"/>
                                        </p:tgtEl>
                                        <p:attrNameLst>
                                          <p:attrName>ppt_x</p:attrName>
                                        </p:attrNameLst>
                                      </p:cBhvr>
                                      <p:tavLst>
                                        <p:tav tm="0">
                                          <p:val>
                                            <p:strVal val="#ppt_x"/>
                                          </p:val>
                                        </p:tav>
                                        <p:tav tm="100000">
                                          <p:val>
                                            <p:strVal val="#ppt_x"/>
                                          </p:val>
                                        </p:tav>
                                      </p:tavLst>
                                    </p:anim>
                                    <p:anim calcmode="lin" valueType="num">
                                      <p:cBhvr>
                                        <p:cTn id="8" dur="1000" fill="hold"/>
                                        <p:tgtEl>
                                          <p:spTgt spid="949251"/>
                                        </p:tgtEl>
                                        <p:attrNameLst>
                                          <p:attrName>ppt_y</p:attrName>
                                        </p:attrNameLst>
                                      </p:cBhvr>
                                      <p:tavLst>
                                        <p:tav tm="0">
                                          <p:val>
                                            <p:strVal val="#ppt_y-#ppt_h/2"/>
                                          </p:val>
                                        </p:tav>
                                        <p:tav tm="100000">
                                          <p:val>
                                            <p:strVal val="#ppt_y"/>
                                          </p:val>
                                        </p:tav>
                                      </p:tavLst>
                                    </p:anim>
                                    <p:anim calcmode="lin" valueType="num">
                                      <p:cBhvr>
                                        <p:cTn id="9" dur="1000" fill="hold"/>
                                        <p:tgtEl>
                                          <p:spTgt spid="949251"/>
                                        </p:tgtEl>
                                        <p:attrNameLst>
                                          <p:attrName>ppt_w</p:attrName>
                                        </p:attrNameLst>
                                      </p:cBhvr>
                                      <p:tavLst>
                                        <p:tav tm="0">
                                          <p:val>
                                            <p:strVal val="#ppt_w"/>
                                          </p:val>
                                        </p:tav>
                                        <p:tav tm="100000">
                                          <p:val>
                                            <p:strVal val="#ppt_w"/>
                                          </p:val>
                                        </p:tav>
                                      </p:tavLst>
                                    </p:anim>
                                    <p:anim calcmode="lin" valueType="num">
                                      <p:cBhvr>
                                        <p:cTn id="10" dur="1000" fill="hold"/>
                                        <p:tgtEl>
                                          <p:spTgt spid="949251"/>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53" presetClass="entr" presetSubtype="16" fill="hold" nodeType="afterEffect">
                                  <p:stCondLst>
                                    <p:cond delay="0"/>
                                  </p:stCondLst>
                                  <p:childTnLst>
                                    <p:set>
                                      <p:cBhvr>
                                        <p:cTn id="13" dur="1" fill="hold">
                                          <p:stCondLst>
                                            <p:cond delay="0"/>
                                          </p:stCondLst>
                                        </p:cTn>
                                        <p:tgtEl>
                                          <p:spTgt spid="49154"/>
                                        </p:tgtEl>
                                        <p:attrNameLst>
                                          <p:attrName>style.visibility</p:attrName>
                                        </p:attrNameLst>
                                      </p:cBhvr>
                                      <p:to>
                                        <p:strVal val="visible"/>
                                      </p:to>
                                    </p:set>
                                    <p:anim calcmode="lin" valueType="num">
                                      <p:cBhvr>
                                        <p:cTn id="14" dur="2000" fill="hold"/>
                                        <p:tgtEl>
                                          <p:spTgt spid="49154"/>
                                        </p:tgtEl>
                                        <p:attrNameLst>
                                          <p:attrName>ppt_w</p:attrName>
                                        </p:attrNameLst>
                                      </p:cBhvr>
                                      <p:tavLst>
                                        <p:tav tm="0">
                                          <p:val>
                                            <p:fltVal val="0"/>
                                          </p:val>
                                        </p:tav>
                                        <p:tav tm="100000">
                                          <p:val>
                                            <p:strVal val="#ppt_w"/>
                                          </p:val>
                                        </p:tav>
                                      </p:tavLst>
                                    </p:anim>
                                    <p:anim calcmode="lin" valueType="num">
                                      <p:cBhvr>
                                        <p:cTn id="15" dur="2000" fill="hold"/>
                                        <p:tgtEl>
                                          <p:spTgt spid="49154"/>
                                        </p:tgtEl>
                                        <p:attrNameLst>
                                          <p:attrName>ppt_h</p:attrName>
                                        </p:attrNameLst>
                                      </p:cBhvr>
                                      <p:tavLst>
                                        <p:tav tm="0">
                                          <p:val>
                                            <p:fltVal val="0"/>
                                          </p:val>
                                        </p:tav>
                                        <p:tav tm="100000">
                                          <p:val>
                                            <p:strVal val="#ppt_h"/>
                                          </p:val>
                                        </p:tav>
                                      </p:tavLst>
                                    </p:anim>
                                    <p:animEffect transition="in" filter="fade">
                                      <p:cBhvr>
                                        <p:cTn id="16"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0274" name="Object 2"/>
          <p:cNvGraphicFramePr>
            <a:graphicFrameLocks noChangeAspect="1"/>
          </p:cNvGraphicFramePr>
          <p:nvPr/>
        </p:nvGraphicFramePr>
        <p:xfrm>
          <a:off x="44449" y="1113805"/>
          <a:ext cx="9057325" cy="5843587"/>
        </p:xfrm>
        <a:graphic>
          <a:graphicData uri="http://schemas.openxmlformats.org/presentationml/2006/ole">
            <mc:AlternateContent xmlns:mc="http://schemas.openxmlformats.org/markup-compatibility/2006">
              <mc:Choice xmlns:v="urn:schemas-microsoft-com:vml" Requires="v">
                <p:oleObj spid="_x0000_s2064" name="Chart" r:id="rId4" imgW="6105523" imgH="4076807" progId="MSGraph.Chart.8">
                  <p:embed followColorScheme="full"/>
                </p:oleObj>
              </mc:Choice>
              <mc:Fallback>
                <p:oleObj name="Chart" r:id="rId4" imgW="6105523" imgH="4076807"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49" y="1113805"/>
                        <a:ext cx="9057325" cy="5843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50278" name="Oval 6"/>
          <p:cNvSpPr>
            <a:spLocks noChangeArrowheads="1"/>
          </p:cNvSpPr>
          <p:nvPr/>
        </p:nvSpPr>
        <p:spPr bwMode="auto">
          <a:xfrm>
            <a:off x="6659563" y="4184823"/>
            <a:ext cx="1798637" cy="468313"/>
          </a:xfrm>
          <a:prstGeom prst="ellipse">
            <a:avLst/>
          </a:prstGeom>
          <a:noFill/>
          <a:ln w="76200">
            <a:solidFill>
              <a:srgbClr val="66FFFF"/>
            </a:solidFill>
            <a:round/>
            <a:headEnd/>
            <a:tailEnd/>
          </a:ln>
        </p:spPr>
        <p:txBody>
          <a:bodyPr wrap="none" anchor="ctr"/>
          <a:lstStyle/>
          <a:p>
            <a:endParaRPr lang="en-US" altLang="en-US"/>
          </a:p>
        </p:txBody>
      </p:sp>
      <p:sp>
        <p:nvSpPr>
          <p:cNvPr id="950279" name="Line 7"/>
          <p:cNvSpPr>
            <a:spLocks noChangeShapeType="1"/>
          </p:cNvSpPr>
          <p:nvPr/>
        </p:nvSpPr>
        <p:spPr bwMode="auto">
          <a:xfrm>
            <a:off x="4644008" y="3860800"/>
            <a:ext cx="0" cy="1081088"/>
          </a:xfrm>
          <a:prstGeom prst="line">
            <a:avLst/>
          </a:prstGeom>
          <a:noFill/>
          <a:ln w="114300">
            <a:solidFill>
              <a:srgbClr val="66FFFF"/>
            </a:solidFill>
            <a:round/>
            <a:headEnd/>
            <a:tailEnd type="triangle" w="med" len="med"/>
          </a:ln>
        </p:spPr>
        <p:txBody>
          <a:bodyPr/>
          <a:lstStyle/>
          <a:p>
            <a:endParaRPr lang="en-US"/>
          </a:p>
        </p:txBody>
      </p:sp>
      <p:sp>
        <p:nvSpPr>
          <p:cNvPr id="1029" name="Text Box 9"/>
          <p:cNvSpPr txBox="1">
            <a:spLocks noChangeArrowheads="1"/>
          </p:cNvSpPr>
          <p:nvPr/>
        </p:nvSpPr>
        <p:spPr bwMode="auto">
          <a:xfrm>
            <a:off x="2124075" y="765175"/>
            <a:ext cx="6192838" cy="519113"/>
          </a:xfrm>
          <a:prstGeom prst="rect">
            <a:avLst/>
          </a:prstGeom>
          <a:noFill/>
          <a:ln w="9525">
            <a:noFill/>
            <a:miter lim="800000"/>
            <a:headEnd/>
            <a:tailEnd/>
          </a:ln>
        </p:spPr>
        <p:txBody>
          <a:bodyPr lIns="91431" tIns="45715" rIns="91431" bIns="45715">
            <a:spAutoFit/>
          </a:bodyPr>
          <a:lstStyle/>
          <a:p>
            <a:pPr algn="ctr" defTabSz="912813">
              <a:spcBef>
                <a:spcPct val="20000"/>
              </a:spcBef>
            </a:pPr>
            <a:r>
              <a:rPr lang="ru-RU" altLang="en-US" sz="2800" b="1">
                <a:solidFill>
                  <a:srgbClr val="FFD60E"/>
                </a:solidFill>
                <a:latin typeface="Arial" pitchFamily="34" charset="0"/>
                <a:cs typeface="Arial" pitchFamily="34" charset="0"/>
              </a:rPr>
              <a:t>Количество древних рукописей</a:t>
            </a:r>
            <a:endParaRPr lang="en-US" altLang="en-US" sz="2800" b="1">
              <a:solidFill>
                <a:srgbClr val="FFD60E"/>
              </a:solidFill>
              <a:latin typeface="Arial" pitchFamily="34" charset="0"/>
              <a:cs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0274"/>
                                        </p:tgtEl>
                                        <p:attrNameLst>
                                          <p:attrName>style.visibility</p:attrName>
                                        </p:attrNameLst>
                                      </p:cBhvr>
                                      <p:to>
                                        <p:strVal val="visible"/>
                                      </p:to>
                                    </p:set>
                                    <p:animEffect transition="in" filter="dissolve">
                                      <p:cBhvr>
                                        <p:cTn id="7" dur="500"/>
                                        <p:tgtEl>
                                          <p:spTgt spid="950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0278"/>
                                        </p:tgtEl>
                                        <p:attrNameLst>
                                          <p:attrName>style.visibility</p:attrName>
                                        </p:attrNameLst>
                                      </p:cBhvr>
                                      <p:to>
                                        <p:strVal val="visible"/>
                                      </p:to>
                                    </p:set>
                                    <p:animEffect transition="in" filter="wipe(left)">
                                      <p:cBhvr>
                                        <p:cTn id="12" dur="1000"/>
                                        <p:tgtEl>
                                          <p:spTgt spid="950278"/>
                                        </p:tgtEl>
                                      </p:cBhvr>
                                    </p:animEffect>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950279"/>
                                        </p:tgtEl>
                                        <p:attrNameLst>
                                          <p:attrName>style.visibility</p:attrName>
                                        </p:attrNameLst>
                                      </p:cBhvr>
                                      <p:to>
                                        <p:strVal val="visible"/>
                                      </p:to>
                                    </p:set>
                                    <p:animEffect transition="in" filter="wipe(up)">
                                      <p:cBhvr>
                                        <p:cTn id="16" dur="1000"/>
                                        <p:tgtEl>
                                          <p:spTgt spid="950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50274" grpId="0"/>
      <p:bldP spid="950278" grpId="0" animBg="1"/>
      <p:bldP spid="95027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531813" y="1781175"/>
            <a:ext cx="8305800" cy="1981200"/>
          </a:xfrm>
          <a:prstGeom prst="rect">
            <a:avLst/>
          </a:prstGeom>
          <a:noFill/>
          <a:ln w="28575">
            <a:noFill/>
            <a:miter lim="800000"/>
            <a:headEnd/>
            <a:tailEnd/>
          </a:ln>
        </p:spPr>
        <p:txBody>
          <a:bodyPr lIns="91431" tIns="45715" rIns="91431" bIns="45715">
            <a:spAutoFit/>
          </a:bodyPr>
          <a:lstStyle/>
          <a:p>
            <a:pPr defTabSz="912813"/>
            <a:r>
              <a:rPr lang="en-US" altLang="en-US" sz="2600">
                <a:solidFill>
                  <a:srgbClr val="FFFF00"/>
                </a:solidFill>
                <a:latin typeface="Arial" pitchFamily="34" charset="0"/>
                <a:cs typeface="Arial" pitchFamily="34" charset="0"/>
              </a:rPr>
              <a:t>	</a:t>
            </a:r>
            <a:r>
              <a:rPr lang="en-US" altLang="en-US" sz="2900">
                <a:solidFill>
                  <a:srgbClr val="FFFF00"/>
                </a:solidFill>
                <a:latin typeface="Arial" pitchFamily="34" charset="0"/>
                <a:cs typeface="Arial" pitchFamily="34" charset="0"/>
              </a:rPr>
              <a:t>					</a:t>
            </a:r>
            <a:endParaRPr lang="en-US" altLang="en-US" sz="2600">
              <a:solidFill>
                <a:srgbClr val="FFFF00"/>
              </a:solidFill>
              <a:latin typeface="Arial" pitchFamily="34" charset="0"/>
              <a:cs typeface="Arial" pitchFamily="34" charset="0"/>
            </a:endParaRPr>
          </a:p>
          <a:p>
            <a:pPr defTabSz="912813"/>
            <a:r>
              <a:rPr lang="en-US" altLang="en-US" sz="2600" i="1">
                <a:solidFill>
                  <a:schemeClr val="bg1"/>
                </a:solidFill>
                <a:latin typeface="Arial" pitchFamily="34" charset="0"/>
                <a:cs typeface="Arial" pitchFamily="34" charset="0"/>
              </a:rPr>
              <a:t>	</a:t>
            </a:r>
          </a:p>
          <a:p>
            <a:pPr algn="just" defTabSz="912813"/>
            <a:r>
              <a:rPr lang="en-US" altLang="en-US" sz="2100" b="1">
                <a:solidFill>
                  <a:srgbClr val="FFD60E"/>
                </a:solidFill>
                <a:latin typeface="Arial" pitchFamily="34" charset="0"/>
                <a:cs typeface="Arial" pitchFamily="34" charset="0"/>
              </a:rPr>
              <a:t>45 – 100  </a:t>
            </a:r>
            <a:r>
              <a:rPr lang="en-US" altLang="en-US" sz="2100" b="1">
                <a:solidFill>
                  <a:srgbClr val="CC9900"/>
                </a:solidFill>
                <a:latin typeface="Arial" pitchFamily="34" charset="0"/>
                <a:cs typeface="Arial" pitchFamily="34" charset="0"/>
              </a:rPr>
              <a:t>   </a:t>
            </a:r>
            <a:r>
              <a:rPr lang="en-US" altLang="en-US" sz="2100" b="1">
                <a:solidFill>
                  <a:schemeClr val="bg1"/>
                </a:solidFill>
                <a:latin typeface="Arial" pitchFamily="34" charset="0"/>
                <a:cs typeface="Arial" pitchFamily="34" charset="0"/>
              </a:rPr>
              <a:t>200     300     400     500     600     700     800     900</a:t>
            </a:r>
          </a:p>
          <a:p>
            <a:pPr defTabSz="912813"/>
            <a:r>
              <a:rPr lang="en-US" altLang="en-US" b="1">
                <a:solidFill>
                  <a:schemeClr val="bg1"/>
                </a:solidFill>
                <a:latin typeface="Arial" pitchFamily="34" charset="0"/>
                <a:cs typeface="Arial" pitchFamily="34" charset="0"/>
              </a:rPr>
              <a:t>---------------------------------------------------------------------------</a:t>
            </a:r>
          </a:p>
          <a:p>
            <a:pPr defTabSz="912813"/>
            <a:r>
              <a:rPr lang="ru-RU" altLang="en-US">
                <a:solidFill>
                  <a:schemeClr val="bg1"/>
                </a:solidFill>
                <a:latin typeface="Arial" pitchFamily="34" charset="0"/>
                <a:cs typeface="Arial" pitchFamily="34" charset="0"/>
              </a:rPr>
              <a:t>по Р.Х.</a:t>
            </a:r>
            <a:endParaRPr lang="en-US" altLang="en-US">
              <a:solidFill>
                <a:schemeClr val="bg1"/>
              </a:solidFill>
              <a:latin typeface="Arial" pitchFamily="34" charset="0"/>
              <a:cs typeface="Arial" pitchFamily="34" charset="0"/>
            </a:endParaRPr>
          </a:p>
        </p:txBody>
      </p:sp>
      <p:sp>
        <p:nvSpPr>
          <p:cNvPr id="951299" name="Text Box 3"/>
          <p:cNvSpPr txBox="1">
            <a:spLocks noChangeArrowheads="1"/>
          </p:cNvSpPr>
          <p:nvPr/>
        </p:nvSpPr>
        <p:spPr bwMode="auto">
          <a:xfrm>
            <a:off x="531813" y="4435475"/>
            <a:ext cx="8362950" cy="1143000"/>
          </a:xfrm>
          <a:prstGeom prst="rect">
            <a:avLst/>
          </a:prstGeom>
          <a:noFill/>
          <a:ln w="9525">
            <a:noFill/>
            <a:miter lim="800000"/>
            <a:headEnd/>
            <a:tailEnd/>
          </a:ln>
        </p:spPr>
        <p:txBody>
          <a:bodyPr lIns="91431" tIns="45715" rIns="91431" bIns="45715">
            <a:spAutoFit/>
          </a:bodyPr>
          <a:lstStyle/>
          <a:p>
            <a:pPr defTabSz="912813"/>
            <a:r>
              <a:rPr lang="en-US" altLang="en-US">
                <a:solidFill>
                  <a:schemeClr val="bg1"/>
                </a:solidFill>
                <a:latin typeface="Arial Black" pitchFamily="34" charset="0"/>
                <a:cs typeface="Arial" pitchFamily="34" charset="0"/>
              </a:rPr>
              <a:t>				          	</a:t>
            </a:r>
          </a:p>
          <a:p>
            <a:pPr defTabSz="912813"/>
            <a:r>
              <a:rPr lang="en-US" altLang="en-US" sz="2100" b="1">
                <a:solidFill>
                  <a:schemeClr val="bg1"/>
                </a:solidFill>
                <a:latin typeface="Arial" pitchFamily="34" charset="0"/>
                <a:cs typeface="Arial" pitchFamily="34" charset="0"/>
              </a:rPr>
              <a:t>1000	1100	1200	1300	</a:t>
            </a:r>
            <a:r>
              <a:rPr lang="en-US" altLang="en-US" sz="2100" b="1">
                <a:solidFill>
                  <a:srgbClr val="FFD60E"/>
                </a:solidFill>
                <a:latin typeface="Arial" pitchFamily="34" charset="0"/>
                <a:cs typeface="Arial" pitchFamily="34" charset="0"/>
              </a:rPr>
              <a:t>1400	1500	</a:t>
            </a:r>
            <a:r>
              <a:rPr lang="en-US" altLang="en-US" sz="2100" b="1">
                <a:solidFill>
                  <a:schemeClr val="bg1"/>
                </a:solidFill>
                <a:latin typeface="Arial" pitchFamily="34" charset="0"/>
                <a:cs typeface="Arial" pitchFamily="34" charset="0"/>
              </a:rPr>
              <a:t>1600	1700  2100</a:t>
            </a:r>
          </a:p>
          <a:p>
            <a:pPr defTabSz="912813"/>
            <a:r>
              <a:rPr lang="en-US" altLang="en-US" b="1">
                <a:solidFill>
                  <a:schemeClr val="bg1"/>
                </a:solidFill>
                <a:latin typeface="Arial" pitchFamily="34" charset="0"/>
                <a:cs typeface="Arial" pitchFamily="34" charset="0"/>
              </a:rPr>
              <a:t>---------------------------------------------------------------------- - - - -</a:t>
            </a:r>
          </a:p>
        </p:txBody>
      </p:sp>
      <p:sp>
        <p:nvSpPr>
          <p:cNvPr id="104452" name="Text Box 4"/>
          <p:cNvSpPr txBox="1">
            <a:spLocks noChangeArrowheads="1"/>
          </p:cNvSpPr>
          <p:nvPr/>
        </p:nvSpPr>
        <p:spPr bwMode="auto">
          <a:xfrm>
            <a:off x="2124075" y="765175"/>
            <a:ext cx="6192838" cy="519113"/>
          </a:xfrm>
          <a:prstGeom prst="rect">
            <a:avLst/>
          </a:prstGeom>
          <a:noFill/>
          <a:ln w="9525">
            <a:noFill/>
            <a:miter lim="800000"/>
            <a:headEnd/>
            <a:tailEnd/>
          </a:ln>
        </p:spPr>
        <p:txBody>
          <a:bodyPr lIns="91431" tIns="45715" rIns="91431" bIns="45715">
            <a:spAutoFit/>
          </a:bodyPr>
          <a:lstStyle/>
          <a:p>
            <a:pPr algn="ctr" defTabSz="912813">
              <a:spcBef>
                <a:spcPct val="20000"/>
              </a:spcBef>
            </a:pPr>
            <a:r>
              <a:rPr lang="ru-RU" altLang="en-US" sz="2800" b="1">
                <a:solidFill>
                  <a:srgbClr val="FFD60E"/>
                </a:solidFill>
                <a:latin typeface="Arial" pitchFamily="34" charset="0"/>
                <a:cs typeface="Arial" pitchFamily="34" charset="0"/>
              </a:rPr>
              <a:t>Количество древних рукописей</a:t>
            </a:r>
            <a:endParaRPr lang="en-US" altLang="en-US" sz="2800" b="1">
              <a:solidFill>
                <a:srgbClr val="FFD60E"/>
              </a:solidFill>
              <a:latin typeface="Arial" pitchFamily="34" charset="0"/>
              <a:cs typeface="Arial" pitchFamily="34" charset="0"/>
            </a:endParaRPr>
          </a:p>
        </p:txBody>
      </p:sp>
      <p:sp>
        <p:nvSpPr>
          <p:cNvPr id="104453" name="Text Box 5"/>
          <p:cNvSpPr txBox="1">
            <a:spLocks noChangeArrowheads="1"/>
          </p:cNvSpPr>
          <p:nvPr/>
        </p:nvSpPr>
        <p:spPr bwMode="auto">
          <a:xfrm>
            <a:off x="4427538" y="4435475"/>
            <a:ext cx="2736850" cy="412750"/>
          </a:xfrm>
          <a:prstGeom prst="rect">
            <a:avLst/>
          </a:prstGeom>
          <a:noFill/>
          <a:ln w="9525">
            <a:noFill/>
            <a:miter lim="800000"/>
            <a:headEnd/>
            <a:tailEnd/>
          </a:ln>
        </p:spPr>
        <p:txBody>
          <a:bodyPr lIns="91431" tIns="45715" rIns="91431" bIns="45715">
            <a:spAutoFit/>
          </a:bodyPr>
          <a:lstStyle/>
          <a:p>
            <a:pPr defTabSz="912813">
              <a:spcBef>
                <a:spcPct val="50000"/>
              </a:spcBef>
            </a:pPr>
            <a:r>
              <a:rPr lang="ru-RU" altLang="en-US" sz="2100" b="1">
                <a:solidFill>
                  <a:srgbClr val="FFD60E"/>
                </a:solidFill>
                <a:latin typeface="Arial" pitchFamily="34" charset="0"/>
                <a:cs typeface="Arial" pitchFamily="34" charset="0"/>
              </a:rPr>
              <a:t>Печатный пресс</a:t>
            </a:r>
            <a:endParaRPr lang="en-US" altLang="en-US" sz="2100" b="1">
              <a:solidFill>
                <a:srgbClr val="FFD60E"/>
              </a:solidFill>
              <a:latin typeface="Arial" pitchFamily="34" charset="0"/>
              <a:cs typeface="Arial" pitchFamily="34" charset="0"/>
            </a:endParaRPr>
          </a:p>
        </p:txBody>
      </p:sp>
      <p:sp>
        <p:nvSpPr>
          <p:cNvPr id="104454" name="Text Box 6"/>
          <p:cNvSpPr txBox="1">
            <a:spLocks noChangeArrowheads="1"/>
          </p:cNvSpPr>
          <p:nvPr/>
        </p:nvSpPr>
        <p:spPr bwMode="auto">
          <a:xfrm>
            <a:off x="395288" y="1628775"/>
            <a:ext cx="1655762" cy="1054100"/>
          </a:xfrm>
          <a:prstGeom prst="rect">
            <a:avLst/>
          </a:prstGeom>
          <a:noFill/>
          <a:ln w="9525">
            <a:noFill/>
            <a:miter lim="800000"/>
            <a:headEnd/>
            <a:tailEnd/>
          </a:ln>
        </p:spPr>
        <p:txBody>
          <a:bodyPr lIns="91431" tIns="45715" rIns="91431" bIns="45715">
            <a:spAutoFit/>
          </a:bodyPr>
          <a:lstStyle/>
          <a:p>
            <a:pPr defTabSz="912813"/>
            <a:r>
              <a:rPr lang="ru-RU" altLang="en-US" sz="2100" b="1">
                <a:solidFill>
                  <a:srgbClr val="FFD60E"/>
                </a:solidFill>
                <a:latin typeface="Arial" pitchFamily="34" charset="0"/>
                <a:cs typeface="Arial" pitchFamily="34" charset="0"/>
              </a:rPr>
              <a:t>Написание Нового Завета</a:t>
            </a:r>
            <a:endParaRPr lang="en-US" altLang="en-US" sz="1800" b="1">
              <a:solidFill>
                <a:srgbClr val="FFD60E"/>
              </a:solidFill>
              <a:latin typeface="Arial" pitchFamily="34" charset="0"/>
              <a:cs typeface="Arial" pitchFamily="34" charset="0"/>
            </a:endParaRPr>
          </a:p>
        </p:txBody>
      </p:sp>
      <p:sp>
        <p:nvSpPr>
          <p:cNvPr id="951303" name="Text Box 7"/>
          <p:cNvSpPr txBox="1">
            <a:spLocks noChangeArrowheads="1"/>
          </p:cNvSpPr>
          <p:nvPr/>
        </p:nvSpPr>
        <p:spPr bwMode="auto">
          <a:xfrm>
            <a:off x="1500188" y="2154238"/>
            <a:ext cx="5761037" cy="457200"/>
          </a:xfrm>
          <a:prstGeom prst="rect">
            <a:avLst/>
          </a:prstGeom>
          <a:noFill/>
          <a:ln w="9525">
            <a:noFill/>
            <a:miter lim="800000"/>
            <a:headEnd/>
            <a:tailEnd/>
          </a:ln>
        </p:spPr>
        <p:txBody>
          <a:bodyPr lIns="91431" tIns="45715" rIns="91431" bIns="45715">
            <a:spAutoFit/>
          </a:bodyPr>
          <a:lstStyle/>
          <a:p>
            <a:pPr defTabSz="912813">
              <a:spcBef>
                <a:spcPct val="50000"/>
              </a:spcBef>
            </a:pPr>
            <a:r>
              <a:rPr lang="ru-RU" altLang="en-US" sz="2100" b="1">
                <a:solidFill>
                  <a:schemeClr val="bg1"/>
                </a:solidFill>
                <a:latin typeface="Arial" pitchFamily="34" charset="0"/>
                <a:cs typeface="Arial" pitchFamily="34" charset="0"/>
              </a:rPr>
              <a:t>Копирование переписчиков</a:t>
            </a:r>
            <a:r>
              <a:rPr lang="ru-RU" altLang="en-US" b="1">
                <a:latin typeface="Arial" pitchFamily="34" charset="0"/>
              </a:rPr>
              <a:t> </a:t>
            </a:r>
            <a:r>
              <a:rPr lang="ru-RU" altLang="en-US" b="1">
                <a:solidFill>
                  <a:schemeClr val="bg1"/>
                </a:solidFill>
                <a:latin typeface="Arial" pitchFamily="34" charset="0"/>
              </a:rPr>
              <a:t>- рукописи</a:t>
            </a:r>
            <a:r>
              <a:rPr lang="ru-RU" altLang="en-US" sz="2100" b="1">
                <a:solidFill>
                  <a:schemeClr val="bg1"/>
                </a:solidFill>
                <a:latin typeface="Arial" pitchFamily="34" charset="0"/>
                <a:cs typeface="Arial" pitchFamily="34" charset="0"/>
              </a:rPr>
              <a:t> </a:t>
            </a:r>
            <a:endParaRPr lang="en-US" altLang="en-US" sz="2100" b="1">
              <a:solidFill>
                <a:schemeClr val="bg1"/>
              </a:solidFill>
              <a:latin typeface="Arial" pitchFamily="34" charset="0"/>
              <a:cs typeface="Arial" pitchFamily="34" charset="0"/>
            </a:endParaRPr>
          </a:p>
        </p:txBody>
      </p:sp>
      <p:sp>
        <p:nvSpPr>
          <p:cNvPr id="951304" name="Line 8"/>
          <p:cNvSpPr>
            <a:spLocks noChangeShapeType="1"/>
          </p:cNvSpPr>
          <p:nvPr/>
        </p:nvSpPr>
        <p:spPr bwMode="auto">
          <a:xfrm>
            <a:off x="7092950" y="2420938"/>
            <a:ext cx="1366838" cy="0"/>
          </a:xfrm>
          <a:prstGeom prst="line">
            <a:avLst/>
          </a:prstGeom>
          <a:noFill/>
          <a:ln w="28575">
            <a:solidFill>
              <a:schemeClr val="bg1"/>
            </a:solidFill>
            <a:round/>
            <a:headEnd/>
            <a:tailEnd type="triangle" w="lg" len="lg"/>
          </a:ln>
        </p:spPr>
        <p:txBody>
          <a:bodyPr/>
          <a:lstStyle/>
          <a:p>
            <a:endParaRPr lang="en-US"/>
          </a:p>
        </p:txBody>
      </p:sp>
      <p:sp>
        <p:nvSpPr>
          <p:cNvPr id="951305" name="Line 9"/>
          <p:cNvSpPr>
            <a:spLocks noChangeShapeType="1"/>
          </p:cNvSpPr>
          <p:nvPr/>
        </p:nvSpPr>
        <p:spPr bwMode="auto">
          <a:xfrm>
            <a:off x="754063" y="4651375"/>
            <a:ext cx="3600450" cy="0"/>
          </a:xfrm>
          <a:prstGeom prst="line">
            <a:avLst/>
          </a:prstGeom>
          <a:noFill/>
          <a:ln w="28575">
            <a:solidFill>
              <a:schemeClr val="bg1"/>
            </a:solidFill>
            <a:round/>
            <a:headEnd/>
            <a:tailEnd type="triangle" w="lg" len="lg"/>
          </a:ln>
        </p:spPr>
        <p:txBody>
          <a:bodyPr/>
          <a:lstStyle/>
          <a:p>
            <a:endParaRPr lang="en-US"/>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951299">
                                            <p:txEl>
                                              <p:pRg st="0" end="0"/>
                                            </p:txEl>
                                          </p:spTgt>
                                        </p:tgtEl>
                                        <p:attrNameLst>
                                          <p:attrName>style.visibility</p:attrName>
                                        </p:attrNameLst>
                                      </p:cBhvr>
                                      <p:to>
                                        <p:strVal val="visible"/>
                                      </p:to>
                                    </p:set>
                                    <p:animEffect transition="in" filter="fade">
                                      <p:cBhvr>
                                        <p:cTn id="7" dur="1000"/>
                                        <p:tgtEl>
                                          <p:spTgt spid="951299">
                                            <p:txEl>
                                              <p:pRg st="0" end="0"/>
                                            </p:txEl>
                                          </p:spTgt>
                                        </p:tgtEl>
                                      </p:cBhvr>
                                    </p:animEffect>
                                    <p:anim calcmode="lin" valueType="num">
                                      <p:cBhvr>
                                        <p:cTn id="8" dur="1000" fill="hold"/>
                                        <p:tgtEl>
                                          <p:spTgt spid="951299">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9512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51303"/>
                                        </p:tgtEl>
                                        <p:attrNameLst>
                                          <p:attrName>style.visibility</p:attrName>
                                        </p:attrNameLst>
                                      </p:cBhvr>
                                      <p:to>
                                        <p:strVal val="visible"/>
                                      </p:to>
                                    </p:set>
                                    <p:animEffect transition="in" filter="wipe(left)">
                                      <p:cBhvr>
                                        <p:cTn id="14" dur="1000"/>
                                        <p:tgtEl>
                                          <p:spTgt spid="951303"/>
                                        </p:tgtEl>
                                      </p:cBhvr>
                                    </p:animEffec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51304"/>
                                        </p:tgtEl>
                                        <p:attrNameLst>
                                          <p:attrName>style.visibility</p:attrName>
                                        </p:attrNameLst>
                                      </p:cBhvr>
                                      <p:to>
                                        <p:strVal val="visible"/>
                                      </p:to>
                                    </p:set>
                                    <p:animEffect transition="in" filter="wipe(left)">
                                      <p:cBhvr>
                                        <p:cTn id="18" dur="1000"/>
                                        <p:tgtEl>
                                          <p:spTgt spid="951304"/>
                                        </p:tgtEl>
                                      </p:cBhvr>
                                    </p:animEffect>
                                  </p:childTnLst>
                                </p:cTn>
                              </p:par>
                            </p:childTnLst>
                          </p:cTn>
                        </p:par>
                        <p:par>
                          <p:cTn id="19" fill="hold" nodeType="afterGroup">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951305"/>
                                        </p:tgtEl>
                                        <p:attrNameLst>
                                          <p:attrName>style.visibility</p:attrName>
                                        </p:attrNameLst>
                                      </p:cBhvr>
                                      <p:to>
                                        <p:strVal val="visible"/>
                                      </p:to>
                                    </p:set>
                                    <p:animEffect transition="in" filter="wipe(left)">
                                      <p:cBhvr>
                                        <p:cTn id="22" dur="1000"/>
                                        <p:tgtEl>
                                          <p:spTgt spid="951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303" grpId="0"/>
      <p:bldP spid="951304" grpId="0" animBg="1"/>
      <p:bldP spid="9513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2073275"/>
            <a:ext cx="9144000" cy="641350"/>
          </a:xfrm>
          <a:prstGeom prst="rect">
            <a:avLst/>
          </a:prstGeom>
          <a:noFill/>
          <a:ln w="9525">
            <a:noFill/>
            <a:miter lim="800000"/>
            <a:headEnd/>
            <a:tailEnd/>
          </a:ln>
        </p:spPr>
        <p:txBody>
          <a:bodyPr anchor="ctr">
            <a:spAutoFit/>
          </a:bodyPr>
          <a:lstStyle/>
          <a:p>
            <a:pPr algn="ctr" eaLnBrk="1" hangingPunct="1"/>
            <a:endParaRPr lang="en-US" altLang="en-US" sz="3600">
              <a:latin typeface="Arial Unicode MS" pitchFamily="34" charset="-128"/>
            </a:endParaRPr>
          </a:p>
        </p:txBody>
      </p:sp>
      <p:sp>
        <p:nvSpPr>
          <p:cNvPr id="2220035" name="Text Box 3"/>
          <p:cNvSpPr txBox="1">
            <a:spLocks noChangeArrowheads="1"/>
          </p:cNvSpPr>
          <p:nvPr/>
        </p:nvSpPr>
        <p:spPr bwMode="auto">
          <a:xfrm>
            <a:off x="467544" y="1268413"/>
            <a:ext cx="8354194" cy="5121275"/>
          </a:xfrm>
          <a:prstGeom prst="rect">
            <a:avLst/>
          </a:prstGeom>
          <a:noFill/>
          <a:ln w="9525">
            <a:noFill/>
            <a:miter lim="800000"/>
            <a:headEnd/>
            <a:tailEnd/>
          </a:ln>
        </p:spPr>
        <p:txBody>
          <a:bodyPr wrap="square">
            <a:spAutoFit/>
          </a:bodyPr>
          <a:lstStyle/>
          <a:p>
            <a:pPr algn="just"/>
            <a:r>
              <a:rPr lang="ru-RU" altLang="en-US" sz="1500" dirty="0">
                <a:solidFill>
                  <a:schemeClr val="bg1"/>
                </a:solidFill>
                <a:latin typeface="Verdana" pitchFamily="34" charset="0"/>
              </a:rPr>
              <a:t>     Семинар «Открытие» посвящён теме разумного, научно-исторического основания христианской веры. Его материалы основаны на научном опыте и духовном пути учёных, пришедших к вере в Бога и утвердившихся в ней, исследуя научные факты и исторические свидетельства об Иисусе Христе.</a:t>
            </a:r>
          </a:p>
          <a:p>
            <a:pPr algn="just"/>
            <a:r>
              <a:rPr lang="ru-RU" altLang="en-US" sz="1500" dirty="0">
                <a:solidFill>
                  <a:schemeClr val="bg1"/>
                </a:solidFill>
                <a:latin typeface="Verdana" pitchFamily="34" charset="0"/>
              </a:rPr>
              <a:t>      Знакомя слушателей с этим важнейшим аспектом веры, семинар призван, во-первых, помочь им избавиться от некоторых наиболее распространённых заблуждений и предрассудков относительно религиозной веры вообще и христианской веры в частности, а также заложить в их сознании фундамент для более разумного и научно обоснованного отношения к вере и, соответственно, более толерантного отношения к верующим иных религиозных исповеданий, их семьям и сообществам. </a:t>
            </a:r>
          </a:p>
          <a:p>
            <a:pPr algn="just"/>
            <a:r>
              <a:rPr lang="ru-RU" altLang="en-US" sz="1500" dirty="0">
                <a:solidFill>
                  <a:schemeClr val="bg1"/>
                </a:solidFill>
                <a:latin typeface="Verdana" pitchFamily="34" charset="0"/>
              </a:rPr>
              <a:t>     Семинар насыщен фактическим и иллюстративным материалом и легко адаптируется для самых различных аудиторий – мирян, интересующихся вопросами веры, учителей-гуманитариев общеобразовательных школ, студентов педвузов, преподавателей воскресных школ, катехизаторов, священста, слушателей духовных учебных заведений, старшеклассников и их родителей. </a:t>
            </a:r>
          </a:p>
          <a:p>
            <a:pPr algn="just"/>
            <a:r>
              <a:rPr lang="ru-RU" altLang="en-US" sz="1500" dirty="0">
                <a:solidFill>
                  <a:schemeClr val="bg1"/>
                </a:solidFill>
                <a:latin typeface="Verdana" pitchFamily="34" charset="0"/>
              </a:rPr>
              <a:t>     Семинар с успехом проводится в течение 2007-20</a:t>
            </a:r>
            <a:r>
              <a:rPr lang="en-US" altLang="en-US" sz="1500" dirty="0">
                <a:solidFill>
                  <a:schemeClr val="bg1"/>
                </a:solidFill>
                <a:latin typeface="Verdana" pitchFamily="34" charset="0"/>
              </a:rPr>
              <a:t>20</a:t>
            </a:r>
            <a:r>
              <a:rPr lang="ru-RU" altLang="en-US" sz="1500" dirty="0">
                <a:solidFill>
                  <a:schemeClr val="bg1"/>
                </a:solidFill>
                <a:latin typeface="Verdana" pitchFamily="34" charset="0"/>
              </a:rPr>
              <a:t> годов в духовных и светских учебных заведениях России, Украины, Молдавии, Латвии, Литвы и Белоруссии, в том числе, в институтах и академиях постдипломного педагогического образования, на философских, исторических, религиоведческих и педагогических факультетах университетов, колледжей и семинарий, на огласительных курсах, в приходах и общинах.</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20035">
                                            <p:txEl>
                                              <p:pRg st="0" end="0"/>
                                            </p:txEl>
                                          </p:spTgt>
                                        </p:tgtEl>
                                        <p:attrNameLst>
                                          <p:attrName>style.visibility</p:attrName>
                                        </p:attrNameLst>
                                      </p:cBhvr>
                                      <p:to>
                                        <p:strVal val="visible"/>
                                      </p:to>
                                    </p:set>
                                    <p:animEffect transition="in" filter="fade">
                                      <p:cBhvr>
                                        <p:cTn id="7" dur="1000"/>
                                        <p:tgtEl>
                                          <p:spTgt spid="222003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20035">
                                            <p:txEl>
                                              <p:pRg st="1" end="1"/>
                                            </p:txEl>
                                          </p:spTgt>
                                        </p:tgtEl>
                                        <p:attrNameLst>
                                          <p:attrName>style.visibility</p:attrName>
                                        </p:attrNameLst>
                                      </p:cBhvr>
                                      <p:to>
                                        <p:strVal val="visible"/>
                                      </p:to>
                                    </p:set>
                                    <p:animEffect transition="in" filter="fade">
                                      <p:cBhvr>
                                        <p:cTn id="10" dur="1000"/>
                                        <p:tgtEl>
                                          <p:spTgt spid="222003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20035">
                                            <p:txEl>
                                              <p:pRg st="2" end="2"/>
                                            </p:txEl>
                                          </p:spTgt>
                                        </p:tgtEl>
                                        <p:attrNameLst>
                                          <p:attrName>style.visibility</p:attrName>
                                        </p:attrNameLst>
                                      </p:cBhvr>
                                      <p:to>
                                        <p:strVal val="visible"/>
                                      </p:to>
                                    </p:set>
                                    <p:animEffect transition="in" filter="fade">
                                      <p:cBhvr>
                                        <p:cTn id="13" dur="1000"/>
                                        <p:tgtEl>
                                          <p:spTgt spid="222003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20035">
                                            <p:txEl>
                                              <p:pRg st="3" end="3"/>
                                            </p:txEl>
                                          </p:spTgt>
                                        </p:tgtEl>
                                        <p:attrNameLst>
                                          <p:attrName>style.visibility</p:attrName>
                                        </p:attrNameLst>
                                      </p:cBhvr>
                                      <p:to>
                                        <p:strVal val="visible"/>
                                      </p:to>
                                    </p:set>
                                    <p:animEffect transition="in" filter="fade">
                                      <p:cBhvr>
                                        <p:cTn id="16" dur="1000"/>
                                        <p:tgtEl>
                                          <p:spTgt spid="2220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22" name="Object 2"/>
          <p:cNvGraphicFramePr>
            <a:graphicFrameLocks noChangeAspect="1"/>
          </p:cNvGraphicFramePr>
          <p:nvPr/>
        </p:nvGraphicFramePr>
        <p:xfrm>
          <a:off x="134938" y="1101725"/>
          <a:ext cx="9136062" cy="5894388"/>
        </p:xfrm>
        <a:graphic>
          <a:graphicData uri="http://schemas.openxmlformats.org/presentationml/2006/ole">
            <mc:AlternateContent xmlns:mc="http://schemas.openxmlformats.org/markup-compatibility/2006">
              <mc:Choice xmlns:v="urn:schemas-microsoft-com:vml" Requires="v">
                <p:oleObj spid="_x0000_s334864" name="Chart" r:id="rId4" imgW="6105523" imgH="4076807" progId="MSGraph.Chart.8">
                  <p:embed followColorScheme="full"/>
                </p:oleObj>
              </mc:Choice>
              <mc:Fallback>
                <p:oleObj name="Chart" r:id="rId4" imgW="6105523" imgH="4076807"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8" y="1101725"/>
                        <a:ext cx="9136062" cy="5894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52323" name="Text Box 3"/>
          <p:cNvSpPr txBox="1">
            <a:spLocks noChangeArrowheads="1"/>
          </p:cNvSpPr>
          <p:nvPr/>
        </p:nvSpPr>
        <p:spPr bwMode="auto">
          <a:xfrm>
            <a:off x="2479675" y="3230563"/>
            <a:ext cx="2555875" cy="1016000"/>
          </a:xfrm>
          <a:prstGeom prst="rect">
            <a:avLst/>
          </a:prstGeom>
          <a:solidFill>
            <a:srgbClr val="0000FF"/>
          </a:solidFill>
          <a:ln>
            <a:noFill/>
          </a:ln>
          <a:effectLst/>
          <a:scene3d>
            <a:camera prst="legacyObliqueTopRight"/>
            <a:lightRig rig="legacyFlat3" dir="b"/>
          </a:scene3d>
          <a:sp3d extrusionH="430200" prstMaterial="legacyMatte">
            <a:bevelT w="13500" h="13500" prst="angle"/>
            <a:bevelB w="13500" h="13500" prst="angle"/>
            <a:extrusionClr>
              <a:srgbClr val="0000FF"/>
            </a:extrusionClr>
          </a:sp3d>
        </p:spPr>
        <p:txBody>
          <a:bodyPr lIns="91431" tIns="45715" rIns="91431" bIns="45715">
            <a:spAutoFit/>
            <a:flatTx/>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n-US"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27974</a:t>
            </a:r>
          </a:p>
        </p:txBody>
      </p:sp>
      <p:sp>
        <p:nvSpPr>
          <p:cNvPr id="952324" name="Rectangle 4"/>
          <p:cNvSpPr>
            <a:spLocks noChangeArrowheads="1"/>
          </p:cNvSpPr>
          <p:nvPr/>
        </p:nvSpPr>
        <p:spPr bwMode="auto">
          <a:xfrm>
            <a:off x="5618163" y="-1030288"/>
            <a:ext cx="668337" cy="7281863"/>
          </a:xfrm>
          <a:prstGeom prst="rect">
            <a:avLst/>
          </a:prstGeom>
          <a:solidFill>
            <a:srgbClr val="0000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00FF"/>
            </a:extrusionClr>
          </a:sp3d>
        </p:spPr>
        <p:txBody>
          <a:bodyPr wrap="none" anchor="ctr">
            <a:flatTx/>
          </a:bodyPr>
          <a:lstStyle/>
          <a:p>
            <a:endParaRPr lang="en-US" altLang="en-US"/>
          </a:p>
        </p:txBody>
      </p:sp>
      <p:sp>
        <p:nvSpPr>
          <p:cNvPr id="952328" name="Oval 8"/>
          <p:cNvSpPr>
            <a:spLocks noChangeArrowheads="1"/>
          </p:cNvSpPr>
          <p:nvPr/>
        </p:nvSpPr>
        <p:spPr bwMode="auto">
          <a:xfrm>
            <a:off x="6588125" y="4941888"/>
            <a:ext cx="2305050" cy="863600"/>
          </a:xfrm>
          <a:prstGeom prst="ellipse">
            <a:avLst/>
          </a:prstGeom>
          <a:noFill/>
          <a:ln w="76200">
            <a:solidFill>
              <a:srgbClr val="0000FF"/>
            </a:solidFill>
            <a:round/>
            <a:headEnd/>
            <a:tailEnd/>
          </a:ln>
        </p:spPr>
        <p:txBody>
          <a:bodyPr wrap="none" anchor="ctr"/>
          <a:lstStyle/>
          <a:p>
            <a:endParaRPr lang="en-US" altLang="en-US"/>
          </a:p>
        </p:txBody>
      </p:sp>
      <p:sp>
        <p:nvSpPr>
          <p:cNvPr id="2054" name="Text Box 10"/>
          <p:cNvSpPr txBox="1">
            <a:spLocks noChangeArrowheads="1"/>
          </p:cNvSpPr>
          <p:nvPr/>
        </p:nvSpPr>
        <p:spPr bwMode="auto">
          <a:xfrm>
            <a:off x="2124075" y="765175"/>
            <a:ext cx="6192838" cy="519113"/>
          </a:xfrm>
          <a:prstGeom prst="rect">
            <a:avLst/>
          </a:prstGeom>
          <a:noFill/>
          <a:ln w="9525">
            <a:noFill/>
            <a:miter lim="800000"/>
            <a:headEnd/>
            <a:tailEnd/>
          </a:ln>
        </p:spPr>
        <p:txBody>
          <a:bodyPr lIns="91431" tIns="45715" rIns="91431" bIns="45715">
            <a:spAutoFit/>
          </a:bodyPr>
          <a:lstStyle/>
          <a:p>
            <a:pPr algn="ctr" defTabSz="912813">
              <a:spcBef>
                <a:spcPct val="20000"/>
              </a:spcBef>
            </a:pPr>
            <a:r>
              <a:rPr lang="ru-RU" altLang="en-US" sz="2800" b="1">
                <a:solidFill>
                  <a:srgbClr val="FFD60E"/>
                </a:solidFill>
                <a:latin typeface="Arial" pitchFamily="34" charset="0"/>
                <a:cs typeface="Arial" pitchFamily="34" charset="0"/>
              </a:rPr>
              <a:t>Количество древних рукописей</a:t>
            </a:r>
            <a:endParaRPr lang="en-US" altLang="en-US" sz="2800" b="1">
              <a:solidFill>
                <a:srgbClr val="FFD60E"/>
              </a:solidFill>
              <a:latin typeface="Arial" pitchFamily="34" charset="0"/>
              <a:cs typeface="Arial"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52322"/>
                                        </p:tgtEl>
                                        <p:attrNameLst>
                                          <p:attrName>style.visibility</p:attrName>
                                        </p:attrNameLst>
                                      </p:cBhvr>
                                      <p:to>
                                        <p:strVal val="visible"/>
                                      </p:to>
                                    </p:set>
                                    <p:animEffect transition="in" filter="dissolve">
                                      <p:cBhvr>
                                        <p:cTn id="7" dur="500"/>
                                        <p:tgtEl>
                                          <p:spTgt spid="952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52324"/>
                                        </p:tgtEl>
                                        <p:attrNameLst>
                                          <p:attrName>style.visibility</p:attrName>
                                        </p:attrNameLst>
                                      </p:cBhvr>
                                      <p:to>
                                        <p:strVal val="visible"/>
                                      </p:to>
                                    </p:set>
                                    <p:animEffect transition="in" filter="wipe(down)">
                                      <p:cBhvr>
                                        <p:cTn id="12" dur="500"/>
                                        <p:tgtEl>
                                          <p:spTgt spid="952324"/>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952323"/>
                                        </p:tgtEl>
                                        <p:attrNameLst>
                                          <p:attrName>style.visibility</p:attrName>
                                        </p:attrNameLst>
                                      </p:cBhvr>
                                      <p:to>
                                        <p:strVal val="visible"/>
                                      </p:to>
                                    </p:set>
                                    <p:anim calcmode="lin" valueType="num">
                                      <p:cBhvr>
                                        <p:cTn id="16" dur="500" fill="hold"/>
                                        <p:tgtEl>
                                          <p:spTgt spid="952323"/>
                                        </p:tgtEl>
                                        <p:attrNameLst>
                                          <p:attrName>ppt_w</p:attrName>
                                        </p:attrNameLst>
                                      </p:cBhvr>
                                      <p:tavLst>
                                        <p:tav tm="0">
                                          <p:val>
                                            <p:fltVal val="0"/>
                                          </p:val>
                                        </p:tav>
                                        <p:tav tm="100000">
                                          <p:val>
                                            <p:strVal val="#ppt_w"/>
                                          </p:val>
                                        </p:tav>
                                      </p:tavLst>
                                    </p:anim>
                                    <p:anim calcmode="lin" valueType="num">
                                      <p:cBhvr>
                                        <p:cTn id="17" dur="500" fill="hold"/>
                                        <p:tgtEl>
                                          <p:spTgt spid="952323"/>
                                        </p:tgtEl>
                                        <p:attrNameLst>
                                          <p:attrName>ppt_h</p:attrName>
                                        </p:attrNameLst>
                                      </p:cBhvr>
                                      <p:tavLst>
                                        <p:tav tm="0">
                                          <p:val>
                                            <p:fltVal val="0"/>
                                          </p:val>
                                        </p:tav>
                                        <p:tav tm="100000">
                                          <p:val>
                                            <p:strVal val="#ppt_h"/>
                                          </p:val>
                                        </p:tav>
                                      </p:tavLst>
                                    </p:anim>
                                    <p:anim calcmode="lin" valueType="num">
                                      <p:cBhvr>
                                        <p:cTn id="18" dur="500" fill="hold"/>
                                        <p:tgtEl>
                                          <p:spTgt spid="952323"/>
                                        </p:tgtEl>
                                        <p:attrNameLst>
                                          <p:attrName>ppt_x</p:attrName>
                                        </p:attrNameLst>
                                      </p:cBhvr>
                                      <p:tavLst>
                                        <p:tav tm="0">
                                          <p:val>
                                            <p:fltVal val="0.5"/>
                                          </p:val>
                                        </p:tav>
                                        <p:tav tm="100000">
                                          <p:val>
                                            <p:strVal val="#ppt_x"/>
                                          </p:val>
                                        </p:tav>
                                      </p:tavLst>
                                    </p:anim>
                                    <p:anim calcmode="lin" valueType="num">
                                      <p:cBhvr>
                                        <p:cTn id="19" dur="500" fill="hold"/>
                                        <p:tgtEl>
                                          <p:spTgt spid="952323"/>
                                        </p:tgtEl>
                                        <p:attrNameLst>
                                          <p:attrName>ppt_y</p:attrName>
                                        </p:attrNameLst>
                                      </p:cBhvr>
                                      <p:tavLst>
                                        <p:tav tm="0">
                                          <p:val>
                                            <p:fltVal val="0.5"/>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952328"/>
                                        </p:tgtEl>
                                        <p:attrNameLst>
                                          <p:attrName>style.visibility</p:attrName>
                                        </p:attrNameLst>
                                      </p:cBhvr>
                                      <p:to>
                                        <p:strVal val="visible"/>
                                      </p:to>
                                    </p:set>
                                    <p:animEffect transition="in" filter="wipe(left)">
                                      <p:cBhvr>
                                        <p:cTn id="22" dur="500"/>
                                        <p:tgtEl>
                                          <p:spTgt spid="952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52322" grpId="0"/>
      <p:bldP spid="952323" grpId="0" animBg="1" autoUpdateAnimBg="0"/>
      <p:bldP spid="952324" grpId="0" animBg="1"/>
      <p:bldP spid="9523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22" name="Object 2"/>
          <p:cNvGraphicFramePr>
            <a:graphicFrameLocks noChangeAspect="1"/>
          </p:cNvGraphicFramePr>
          <p:nvPr/>
        </p:nvGraphicFramePr>
        <p:xfrm>
          <a:off x="134938" y="1101725"/>
          <a:ext cx="9136062" cy="5894388"/>
        </p:xfrm>
        <a:graphic>
          <a:graphicData uri="http://schemas.openxmlformats.org/presentationml/2006/ole">
            <mc:AlternateContent xmlns:mc="http://schemas.openxmlformats.org/markup-compatibility/2006">
              <mc:Choice xmlns:v="urn:schemas-microsoft-com:vml" Requires="v">
                <p:oleObj spid="_x0000_s3089" name="Chart" r:id="rId4" imgW="6105523" imgH="4076807" progId="MSGraph.Chart.8">
                  <p:embed followColorScheme="full"/>
                </p:oleObj>
              </mc:Choice>
              <mc:Fallback>
                <p:oleObj name="Chart" r:id="rId4" imgW="6105523" imgH="4076807"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8" y="1101725"/>
                        <a:ext cx="9136062" cy="5894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52323" name="Text Box 3"/>
          <p:cNvSpPr txBox="1">
            <a:spLocks noChangeArrowheads="1"/>
          </p:cNvSpPr>
          <p:nvPr/>
        </p:nvSpPr>
        <p:spPr bwMode="auto">
          <a:xfrm>
            <a:off x="2479675" y="3230563"/>
            <a:ext cx="2555875" cy="1016000"/>
          </a:xfrm>
          <a:prstGeom prst="rect">
            <a:avLst/>
          </a:prstGeom>
          <a:solidFill>
            <a:srgbClr val="0000FF"/>
          </a:solidFill>
          <a:ln>
            <a:noFill/>
          </a:ln>
          <a:effectLst/>
          <a:scene3d>
            <a:camera prst="legacyObliqueTopRight"/>
            <a:lightRig rig="legacyFlat3" dir="b"/>
          </a:scene3d>
          <a:sp3d extrusionH="430200" prstMaterial="legacyMatte">
            <a:bevelT w="13500" h="13500" prst="angle"/>
            <a:bevelB w="13500" h="13500" prst="angle"/>
            <a:extrusionClr>
              <a:srgbClr val="0000FF"/>
            </a:extrusionClr>
          </a:sp3d>
        </p:spPr>
        <p:txBody>
          <a:bodyPr lIns="91431" tIns="45715" rIns="91431" bIns="45715">
            <a:spAutoFit/>
            <a:flatTx/>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n-US" altLang="en-US" sz="60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27974</a:t>
            </a:r>
          </a:p>
        </p:txBody>
      </p:sp>
      <p:sp>
        <p:nvSpPr>
          <p:cNvPr id="952324" name="Rectangle 4"/>
          <p:cNvSpPr>
            <a:spLocks noChangeArrowheads="1"/>
          </p:cNvSpPr>
          <p:nvPr/>
        </p:nvSpPr>
        <p:spPr bwMode="auto">
          <a:xfrm>
            <a:off x="5618163" y="-1030288"/>
            <a:ext cx="668337" cy="7281863"/>
          </a:xfrm>
          <a:prstGeom prst="rect">
            <a:avLst/>
          </a:prstGeom>
          <a:solidFill>
            <a:srgbClr val="0000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00FF"/>
            </a:extrusionClr>
          </a:sp3d>
        </p:spPr>
        <p:txBody>
          <a:bodyPr wrap="none" anchor="ctr">
            <a:flatTx/>
          </a:bodyPr>
          <a:lstStyle/>
          <a:p>
            <a:endParaRPr lang="en-US" altLang="en-US"/>
          </a:p>
        </p:txBody>
      </p:sp>
      <p:sp>
        <p:nvSpPr>
          <p:cNvPr id="952328" name="Oval 8"/>
          <p:cNvSpPr>
            <a:spLocks noChangeArrowheads="1"/>
          </p:cNvSpPr>
          <p:nvPr/>
        </p:nvSpPr>
        <p:spPr bwMode="auto">
          <a:xfrm>
            <a:off x="6588125" y="4941888"/>
            <a:ext cx="2305050" cy="863600"/>
          </a:xfrm>
          <a:prstGeom prst="ellipse">
            <a:avLst/>
          </a:prstGeom>
          <a:noFill/>
          <a:ln w="76200">
            <a:solidFill>
              <a:srgbClr val="0000FF"/>
            </a:solidFill>
            <a:round/>
            <a:headEnd/>
            <a:tailEnd/>
          </a:ln>
        </p:spPr>
        <p:txBody>
          <a:bodyPr wrap="none" anchor="ctr"/>
          <a:lstStyle/>
          <a:p>
            <a:endParaRPr lang="en-US" altLang="en-US"/>
          </a:p>
        </p:txBody>
      </p:sp>
      <p:sp>
        <p:nvSpPr>
          <p:cNvPr id="3078" name="Text Box 10"/>
          <p:cNvSpPr txBox="1">
            <a:spLocks noChangeArrowheads="1"/>
          </p:cNvSpPr>
          <p:nvPr/>
        </p:nvSpPr>
        <p:spPr bwMode="auto">
          <a:xfrm>
            <a:off x="2124075" y="765175"/>
            <a:ext cx="6192838" cy="519113"/>
          </a:xfrm>
          <a:prstGeom prst="rect">
            <a:avLst/>
          </a:prstGeom>
          <a:noFill/>
          <a:ln w="9525">
            <a:noFill/>
            <a:miter lim="800000"/>
            <a:headEnd/>
            <a:tailEnd/>
          </a:ln>
        </p:spPr>
        <p:txBody>
          <a:bodyPr lIns="91431" tIns="45715" rIns="91431" bIns="45715">
            <a:spAutoFit/>
          </a:bodyPr>
          <a:lstStyle/>
          <a:p>
            <a:pPr algn="ctr" defTabSz="912813">
              <a:spcBef>
                <a:spcPct val="20000"/>
              </a:spcBef>
            </a:pPr>
            <a:r>
              <a:rPr lang="ru-RU" altLang="en-US" sz="2800" b="1" dirty="0">
                <a:solidFill>
                  <a:srgbClr val="FFD60E"/>
                </a:solidFill>
                <a:latin typeface="Arial" pitchFamily="34" charset="0"/>
                <a:cs typeface="Arial" pitchFamily="34" charset="0"/>
              </a:rPr>
              <a:t>Количество древних рукописей</a:t>
            </a:r>
            <a:endParaRPr lang="en-US" altLang="en-US" sz="2800" b="1" dirty="0">
              <a:solidFill>
                <a:srgbClr val="FFD60E"/>
              </a:solidFill>
              <a:latin typeface="Arial" pitchFamily="34" charset="0"/>
              <a:cs typeface="Arial"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52322"/>
                                        </p:tgtEl>
                                        <p:attrNameLst>
                                          <p:attrName>style.visibility</p:attrName>
                                        </p:attrNameLst>
                                      </p:cBhvr>
                                      <p:to>
                                        <p:strVal val="visible"/>
                                      </p:to>
                                    </p:set>
                                    <p:animEffect transition="in" filter="dissolve">
                                      <p:cBhvr>
                                        <p:cTn id="7" dur="500"/>
                                        <p:tgtEl>
                                          <p:spTgt spid="952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52324"/>
                                        </p:tgtEl>
                                        <p:attrNameLst>
                                          <p:attrName>style.visibility</p:attrName>
                                        </p:attrNameLst>
                                      </p:cBhvr>
                                      <p:to>
                                        <p:strVal val="visible"/>
                                      </p:to>
                                    </p:set>
                                    <p:animEffect transition="in" filter="wipe(down)">
                                      <p:cBhvr>
                                        <p:cTn id="12" dur="500"/>
                                        <p:tgtEl>
                                          <p:spTgt spid="952324"/>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952323"/>
                                        </p:tgtEl>
                                        <p:attrNameLst>
                                          <p:attrName>style.visibility</p:attrName>
                                        </p:attrNameLst>
                                      </p:cBhvr>
                                      <p:to>
                                        <p:strVal val="visible"/>
                                      </p:to>
                                    </p:set>
                                    <p:anim calcmode="lin" valueType="num">
                                      <p:cBhvr>
                                        <p:cTn id="16" dur="500" fill="hold"/>
                                        <p:tgtEl>
                                          <p:spTgt spid="952323"/>
                                        </p:tgtEl>
                                        <p:attrNameLst>
                                          <p:attrName>ppt_w</p:attrName>
                                        </p:attrNameLst>
                                      </p:cBhvr>
                                      <p:tavLst>
                                        <p:tav tm="0">
                                          <p:val>
                                            <p:fltVal val="0"/>
                                          </p:val>
                                        </p:tav>
                                        <p:tav tm="100000">
                                          <p:val>
                                            <p:strVal val="#ppt_w"/>
                                          </p:val>
                                        </p:tav>
                                      </p:tavLst>
                                    </p:anim>
                                    <p:anim calcmode="lin" valueType="num">
                                      <p:cBhvr>
                                        <p:cTn id="17" dur="500" fill="hold"/>
                                        <p:tgtEl>
                                          <p:spTgt spid="952323"/>
                                        </p:tgtEl>
                                        <p:attrNameLst>
                                          <p:attrName>ppt_h</p:attrName>
                                        </p:attrNameLst>
                                      </p:cBhvr>
                                      <p:tavLst>
                                        <p:tav tm="0">
                                          <p:val>
                                            <p:fltVal val="0"/>
                                          </p:val>
                                        </p:tav>
                                        <p:tav tm="100000">
                                          <p:val>
                                            <p:strVal val="#ppt_h"/>
                                          </p:val>
                                        </p:tav>
                                      </p:tavLst>
                                    </p:anim>
                                    <p:anim calcmode="lin" valueType="num">
                                      <p:cBhvr>
                                        <p:cTn id="18" dur="500" fill="hold"/>
                                        <p:tgtEl>
                                          <p:spTgt spid="952323"/>
                                        </p:tgtEl>
                                        <p:attrNameLst>
                                          <p:attrName>ppt_x</p:attrName>
                                        </p:attrNameLst>
                                      </p:cBhvr>
                                      <p:tavLst>
                                        <p:tav tm="0">
                                          <p:val>
                                            <p:fltVal val="0.5"/>
                                          </p:val>
                                        </p:tav>
                                        <p:tav tm="100000">
                                          <p:val>
                                            <p:strVal val="#ppt_x"/>
                                          </p:val>
                                        </p:tav>
                                      </p:tavLst>
                                    </p:anim>
                                    <p:anim calcmode="lin" valueType="num">
                                      <p:cBhvr>
                                        <p:cTn id="19" dur="500" fill="hold"/>
                                        <p:tgtEl>
                                          <p:spTgt spid="952323"/>
                                        </p:tgtEl>
                                        <p:attrNameLst>
                                          <p:attrName>ppt_y</p:attrName>
                                        </p:attrNameLst>
                                      </p:cBhvr>
                                      <p:tavLst>
                                        <p:tav tm="0">
                                          <p:val>
                                            <p:fltVal val="0.5"/>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952328"/>
                                        </p:tgtEl>
                                        <p:attrNameLst>
                                          <p:attrName>style.visibility</p:attrName>
                                        </p:attrNameLst>
                                      </p:cBhvr>
                                      <p:to>
                                        <p:strVal val="visible"/>
                                      </p:to>
                                    </p:set>
                                    <p:animEffect transition="in" filter="wipe(left)">
                                      <p:cBhvr>
                                        <p:cTn id="22" dur="500"/>
                                        <p:tgtEl>
                                          <p:spTgt spid="952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52322" grpId="0"/>
      <p:bldP spid="952323" grpId="0" animBg="1" autoUpdateAnimBg="0"/>
      <p:bldP spid="952324" grpId="0" animBg="1"/>
      <p:bldP spid="9523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 descr="frAleksandrMen - Sergey Bessmertniy"/>
          <p:cNvPicPr>
            <a:picLocks noChangeAspect="1" noChangeArrowheads="1"/>
          </p:cNvPicPr>
          <p:nvPr/>
        </p:nvPicPr>
        <p:blipFill>
          <a:blip r:embed="rId3" cstate="print"/>
          <a:srcRect l="2744"/>
          <a:stretch>
            <a:fillRect/>
          </a:stretch>
        </p:blipFill>
        <p:spPr bwMode="auto">
          <a:xfrm>
            <a:off x="4386263" y="908720"/>
            <a:ext cx="4074169" cy="3064744"/>
          </a:xfrm>
          <a:prstGeom prst="rect">
            <a:avLst/>
          </a:prstGeom>
          <a:noFill/>
          <a:ln w="9525">
            <a:noFill/>
            <a:miter lim="800000"/>
            <a:headEnd/>
            <a:tailEnd/>
          </a:ln>
        </p:spPr>
      </p:pic>
      <p:sp>
        <p:nvSpPr>
          <p:cNvPr id="1513475" name="Text Box 3"/>
          <p:cNvSpPr txBox="1">
            <a:spLocks noChangeArrowheads="1"/>
          </p:cNvSpPr>
          <p:nvPr/>
        </p:nvSpPr>
        <p:spPr bwMode="auto">
          <a:xfrm>
            <a:off x="755650" y="5924550"/>
            <a:ext cx="7361238"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altLang="en-US" b="1">
                <a:solidFill>
                  <a:schemeClr val="bg1"/>
                </a:solidFill>
                <a:latin typeface="Arial" pitchFamily="34" charset="0"/>
                <a:cs typeface="Arial" pitchFamily="34" charset="0"/>
              </a:rPr>
              <a:t>—</a:t>
            </a:r>
            <a:r>
              <a:rPr lang="ru-RU" altLang="en-US" b="1">
                <a:solidFill>
                  <a:schemeClr val="bg1"/>
                </a:solidFill>
                <a:latin typeface="Arial" pitchFamily="34" charset="0"/>
                <a:cs typeface="Arial" pitchFamily="34" charset="0"/>
              </a:rPr>
              <a:t> прот. Александр Мень, </a:t>
            </a:r>
            <a:r>
              <a:rPr lang="ru-RU" altLang="en-US" b="1" i="1">
                <a:solidFill>
                  <a:schemeClr val="bg1"/>
                </a:solidFill>
                <a:latin typeface="Arial" pitchFamily="34" charset="0"/>
                <a:cs typeface="Arial" pitchFamily="34" charset="0"/>
              </a:rPr>
              <a:t>Сын Человеческий</a:t>
            </a:r>
            <a:endParaRPr lang="en-US" altLang="en-US" b="1">
              <a:solidFill>
                <a:schemeClr val="bg1"/>
              </a:solidFill>
              <a:latin typeface="Futura Md BT"/>
              <a:cs typeface="Arial" pitchFamily="34" charset="0"/>
            </a:endParaRPr>
          </a:p>
        </p:txBody>
      </p:sp>
      <p:sp>
        <p:nvSpPr>
          <p:cNvPr id="1513478" name="Text Box 6"/>
          <p:cNvSpPr txBox="1">
            <a:spLocks noChangeArrowheads="1"/>
          </p:cNvSpPr>
          <p:nvPr/>
        </p:nvSpPr>
        <p:spPr bwMode="auto">
          <a:xfrm>
            <a:off x="323850" y="3998913"/>
            <a:ext cx="8785225" cy="2022475"/>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ts val="3800"/>
              </a:lnSpc>
              <a:spcBef>
                <a:spcPct val="50000"/>
              </a:spcBef>
              <a:defRPr/>
            </a:pPr>
            <a:r>
              <a:rPr lang="ru-RU" altLang="en-US" sz="3200" b="1" dirty="0">
                <a:solidFill>
                  <a:srgbClr val="FFD60E"/>
                </a:solidFill>
                <a:latin typeface="Arial" pitchFamily="34" charset="0"/>
                <a:cs typeface="Arial" pitchFamily="34" charset="0"/>
              </a:rPr>
              <a:t>«Скудость источников обычно не мешает создавать жизнеописания великих людей, о которых сохранилось куда меньше достоверных данных».</a:t>
            </a:r>
            <a:endParaRPr lang="en-US" altLang="en-US" sz="3200" b="1" dirty="0">
              <a:solidFill>
                <a:srgbClr val="FFD60E"/>
              </a:solidFill>
              <a:latin typeface="Arial" pitchFamily="34" charset="0"/>
              <a:cs typeface="Arial" pitchFamily="34" charset="0"/>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13478"/>
                                        </p:tgtEl>
                                        <p:attrNameLst>
                                          <p:attrName>style.visibility</p:attrName>
                                        </p:attrNameLst>
                                      </p:cBhvr>
                                      <p:to>
                                        <p:strVal val="visible"/>
                                      </p:to>
                                    </p:set>
                                    <p:animEffect transition="in" filter="wipe(up)">
                                      <p:cBhvr>
                                        <p:cTn id="7" dur="2000"/>
                                        <p:tgtEl>
                                          <p:spTgt spid="1513478"/>
                                        </p:tgtEl>
                                      </p:cBhvr>
                                    </p:animEffect>
                                  </p:childTnLst>
                                </p:cTn>
                              </p:par>
                            </p:childTnLst>
                          </p:cTn>
                        </p:par>
                        <p:par>
                          <p:cTn id="8" fill="hold" nodeType="afterGroup">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513475"/>
                                        </p:tgtEl>
                                        <p:attrNameLst>
                                          <p:attrName>style.visibility</p:attrName>
                                        </p:attrNameLst>
                                      </p:cBhvr>
                                      <p:to>
                                        <p:strVal val="visible"/>
                                      </p:to>
                                    </p:set>
                                    <p:anim calcmode="lin" valueType="num">
                                      <p:cBhvr additive="base">
                                        <p:cTn id="11" dur="500" fill="hold"/>
                                        <p:tgtEl>
                                          <p:spTgt spid="1513475"/>
                                        </p:tgtEl>
                                        <p:attrNameLst>
                                          <p:attrName>ppt_x</p:attrName>
                                        </p:attrNameLst>
                                      </p:cBhvr>
                                      <p:tavLst>
                                        <p:tav tm="0">
                                          <p:val>
                                            <p:strVal val="0-#ppt_w/2"/>
                                          </p:val>
                                        </p:tav>
                                        <p:tav tm="100000">
                                          <p:val>
                                            <p:strVal val="#ppt_x"/>
                                          </p:val>
                                        </p:tav>
                                      </p:tavLst>
                                    </p:anim>
                                    <p:anim calcmode="lin" valueType="num">
                                      <p:cBhvr additive="base">
                                        <p:cTn id="12" dur="500" fill="hold"/>
                                        <p:tgtEl>
                                          <p:spTgt spid="15134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autoUpdateAnimBg="0"/>
      <p:bldP spid="1513478"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3" name="Text Box 3"/>
          <p:cNvSpPr txBox="1">
            <a:spLocks noChangeArrowheads="1"/>
          </p:cNvSpPr>
          <p:nvPr/>
        </p:nvSpPr>
        <p:spPr bwMode="auto">
          <a:xfrm>
            <a:off x="1187450" y="3751263"/>
            <a:ext cx="6697663" cy="2416175"/>
          </a:xfrm>
          <a:prstGeom prst="rect">
            <a:avLst/>
          </a:prstGeom>
          <a:noFill/>
          <a:ln w="9525">
            <a:solidFill>
              <a:schemeClr val="bg1"/>
            </a:solidFill>
            <a:miter lim="800000"/>
            <a:headEnd/>
            <a:tailEnd/>
          </a:ln>
        </p:spPr>
        <p:txBody>
          <a:bodyPr>
            <a:spAutoFit/>
          </a:bodyPr>
          <a:lstStyle/>
          <a:p>
            <a:pPr algn="ctr">
              <a:lnSpc>
                <a:spcPct val="110000"/>
              </a:lnSpc>
            </a:pPr>
            <a:r>
              <a:rPr lang="ru-RU" altLang="en-US" sz="3200" b="1">
                <a:solidFill>
                  <a:srgbClr val="FFD60E"/>
                </a:solidFill>
                <a:latin typeface="Arial" pitchFamily="34" charset="0"/>
              </a:rPr>
              <a:t>Историческая достоверность</a:t>
            </a:r>
            <a:r>
              <a:rPr lang="en-US" altLang="en-US" sz="3200" b="1">
                <a:solidFill>
                  <a:srgbClr val="FFD60E"/>
                </a:solidFill>
                <a:latin typeface="Arial" pitchFamily="34" charset="0"/>
              </a:rPr>
              <a:t/>
            </a:r>
            <a:br>
              <a:rPr lang="en-US" altLang="en-US" sz="3200" b="1">
                <a:solidFill>
                  <a:srgbClr val="FFD60E"/>
                </a:solidFill>
                <a:latin typeface="Arial" pitchFamily="34" charset="0"/>
              </a:rPr>
            </a:br>
            <a:r>
              <a:rPr lang="en-US" altLang="en-US" sz="1000" b="1">
                <a:solidFill>
                  <a:srgbClr val="FFD60E"/>
                </a:solidFill>
                <a:latin typeface="Arial" pitchFamily="34" charset="0"/>
              </a:rPr>
              <a:t> </a:t>
            </a:r>
            <a:br>
              <a:rPr lang="en-US" altLang="en-US" sz="1000" b="1">
                <a:solidFill>
                  <a:srgbClr val="FFD60E"/>
                </a:solidFill>
                <a:latin typeface="Arial" pitchFamily="34" charset="0"/>
              </a:rPr>
            </a:br>
            <a:r>
              <a:rPr lang="ru-RU" altLang="en-US" sz="3200" b="1">
                <a:solidFill>
                  <a:srgbClr val="FFD60E"/>
                </a:solidFill>
                <a:latin typeface="Arial" pitchFamily="34" charset="0"/>
              </a:rPr>
              <a:t>Вопрос 2</a:t>
            </a:r>
            <a:r>
              <a:rPr lang="en-US" altLang="en-US" sz="3200" b="1">
                <a:solidFill>
                  <a:srgbClr val="FFD60E"/>
                </a:solidFill>
                <a:latin typeface="Arial" pitchFamily="34" charset="0"/>
              </a:rPr>
              <a:t>. </a:t>
            </a:r>
            <a:r>
              <a:rPr lang="ru-RU" altLang="en-US" sz="3200" b="1">
                <a:solidFill>
                  <a:schemeClr val="bg1"/>
                </a:solidFill>
                <a:latin typeface="Arial" pitchFamily="34" charset="0"/>
              </a:rPr>
              <a:t>Каков коэффициент искажения новозаветных рукописей</a:t>
            </a:r>
            <a:r>
              <a:rPr lang="en-US" altLang="en-US" sz="3200" b="1">
                <a:solidFill>
                  <a:schemeClr val="bg1"/>
                </a:solidFill>
                <a:latin typeface="Arial" pitchFamily="34" charset="0"/>
              </a:rPr>
              <a:t>?</a:t>
            </a:r>
          </a:p>
        </p:txBody>
      </p:sp>
      <p:pic>
        <p:nvPicPr>
          <p:cNvPr id="49154" name="Picture 6" descr="Book"/>
          <p:cNvPicPr>
            <a:picLocks noChangeAspect="1" noChangeArrowheads="1"/>
          </p:cNvPicPr>
          <p:nvPr/>
        </p:nvPicPr>
        <p:blipFill>
          <a:blip r:embed="rId3" cstate="print"/>
          <a:srcRect/>
          <a:stretch>
            <a:fillRect/>
          </a:stretch>
        </p:blipFill>
        <p:spPr bwMode="auto">
          <a:xfrm>
            <a:off x="7236296" y="332656"/>
            <a:ext cx="1763265" cy="1511821"/>
          </a:xfrm>
          <a:prstGeom prst="rect">
            <a:avLst/>
          </a:prstGeom>
          <a:noFill/>
          <a:ln w="9525">
            <a:noFill/>
            <a:miter lim="800000"/>
            <a:headEnd/>
            <a:tailEnd/>
          </a:ln>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1018883"/>
                                        </p:tgtEl>
                                        <p:attrNameLst>
                                          <p:attrName>style.visibility</p:attrName>
                                        </p:attrNameLst>
                                      </p:cBhvr>
                                      <p:to>
                                        <p:strVal val="visible"/>
                                      </p:to>
                                    </p:set>
                                    <p:anim calcmode="lin" valueType="num">
                                      <p:cBhvr>
                                        <p:cTn id="7" dur="1000" fill="hold"/>
                                        <p:tgtEl>
                                          <p:spTgt spid="1018883"/>
                                        </p:tgtEl>
                                        <p:attrNameLst>
                                          <p:attrName>ppt_x</p:attrName>
                                        </p:attrNameLst>
                                      </p:cBhvr>
                                      <p:tavLst>
                                        <p:tav tm="0">
                                          <p:val>
                                            <p:strVal val="#ppt_x"/>
                                          </p:val>
                                        </p:tav>
                                        <p:tav tm="100000">
                                          <p:val>
                                            <p:strVal val="#ppt_x"/>
                                          </p:val>
                                        </p:tav>
                                      </p:tavLst>
                                    </p:anim>
                                    <p:anim calcmode="lin" valueType="num">
                                      <p:cBhvr>
                                        <p:cTn id="8" dur="1000" fill="hold"/>
                                        <p:tgtEl>
                                          <p:spTgt spid="1018883"/>
                                        </p:tgtEl>
                                        <p:attrNameLst>
                                          <p:attrName>ppt_y</p:attrName>
                                        </p:attrNameLst>
                                      </p:cBhvr>
                                      <p:tavLst>
                                        <p:tav tm="0">
                                          <p:val>
                                            <p:strVal val="#ppt_y-#ppt_h/2"/>
                                          </p:val>
                                        </p:tav>
                                        <p:tav tm="100000">
                                          <p:val>
                                            <p:strVal val="#ppt_y"/>
                                          </p:val>
                                        </p:tav>
                                      </p:tavLst>
                                    </p:anim>
                                    <p:anim calcmode="lin" valueType="num">
                                      <p:cBhvr>
                                        <p:cTn id="9" dur="1000" fill="hold"/>
                                        <p:tgtEl>
                                          <p:spTgt spid="1018883"/>
                                        </p:tgtEl>
                                        <p:attrNameLst>
                                          <p:attrName>ppt_w</p:attrName>
                                        </p:attrNameLst>
                                      </p:cBhvr>
                                      <p:tavLst>
                                        <p:tav tm="0">
                                          <p:val>
                                            <p:strVal val="#ppt_w"/>
                                          </p:val>
                                        </p:tav>
                                        <p:tav tm="100000">
                                          <p:val>
                                            <p:strVal val="#ppt_w"/>
                                          </p:val>
                                        </p:tav>
                                      </p:tavLst>
                                    </p:anim>
                                    <p:anim calcmode="lin" valueType="num">
                                      <p:cBhvr>
                                        <p:cTn id="10" dur="1000" fill="hold"/>
                                        <p:tgtEl>
                                          <p:spTgt spid="1018883"/>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53" presetClass="entr" presetSubtype="16" fill="hold" nodeType="afterEffect">
                                  <p:stCondLst>
                                    <p:cond delay="0"/>
                                  </p:stCondLst>
                                  <p:childTnLst>
                                    <p:set>
                                      <p:cBhvr>
                                        <p:cTn id="13" dur="1" fill="hold">
                                          <p:stCondLst>
                                            <p:cond delay="0"/>
                                          </p:stCondLst>
                                        </p:cTn>
                                        <p:tgtEl>
                                          <p:spTgt spid="49154"/>
                                        </p:tgtEl>
                                        <p:attrNameLst>
                                          <p:attrName>style.visibility</p:attrName>
                                        </p:attrNameLst>
                                      </p:cBhvr>
                                      <p:to>
                                        <p:strVal val="visible"/>
                                      </p:to>
                                    </p:set>
                                    <p:anim calcmode="lin" valueType="num">
                                      <p:cBhvr>
                                        <p:cTn id="14" dur="2000" fill="hold"/>
                                        <p:tgtEl>
                                          <p:spTgt spid="49154"/>
                                        </p:tgtEl>
                                        <p:attrNameLst>
                                          <p:attrName>ppt_w</p:attrName>
                                        </p:attrNameLst>
                                      </p:cBhvr>
                                      <p:tavLst>
                                        <p:tav tm="0">
                                          <p:val>
                                            <p:fltVal val="0"/>
                                          </p:val>
                                        </p:tav>
                                        <p:tav tm="100000">
                                          <p:val>
                                            <p:strVal val="#ppt_w"/>
                                          </p:val>
                                        </p:tav>
                                      </p:tavLst>
                                    </p:anim>
                                    <p:anim calcmode="lin" valueType="num">
                                      <p:cBhvr>
                                        <p:cTn id="15" dur="2000" fill="hold"/>
                                        <p:tgtEl>
                                          <p:spTgt spid="49154"/>
                                        </p:tgtEl>
                                        <p:attrNameLst>
                                          <p:attrName>ppt_h</p:attrName>
                                        </p:attrNameLst>
                                      </p:cBhvr>
                                      <p:tavLst>
                                        <p:tav tm="0">
                                          <p:val>
                                            <p:fltVal val="0"/>
                                          </p:val>
                                        </p:tav>
                                        <p:tav tm="100000">
                                          <p:val>
                                            <p:strVal val="#ppt_h"/>
                                          </p:val>
                                        </p:tav>
                                      </p:tavLst>
                                    </p:anim>
                                    <p:animEffect transition="in" filter="fade">
                                      <p:cBhvr>
                                        <p:cTn id="16"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944688" y="838200"/>
            <a:ext cx="6948487" cy="503238"/>
          </a:xfrm>
          <a:prstGeom prst="rect">
            <a:avLst/>
          </a:prstGeom>
          <a:noFill/>
          <a:ln w="9525">
            <a:noFill/>
            <a:miter lim="800000"/>
            <a:headEnd/>
            <a:tailEnd/>
          </a:ln>
        </p:spPr>
        <p:txBody>
          <a:bodyPr>
            <a:spAutoFit/>
          </a:bodyPr>
          <a:lstStyle/>
          <a:p>
            <a:pPr algn="ctr">
              <a:spcBef>
                <a:spcPct val="50000"/>
              </a:spcBef>
              <a:spcAft>
                <a:spcPct val="15000"/>
              </a:spcAft>
              <a:buClr>
                <a:schemeClr val="folHlink"/>
              </a:buClr>
              <a:buFont typeface="Monotype Sorts"/>
              <a:buNone/>
            </a:pPr>
            <a:r>
              <a:rPr lang="ru-RU" altLang="en-US" sz="2700" b="1" dirty="0">
                <a:solidFill>
                  <a:schemeClr val="bg1"/>
                </a:solidFill>
                <a:latin typeface="Arial" pitchFamily="34" charset="0"/>
                <a:cs typeface="Arial" pitchFamily="34" charset="0"/>
              </a:rPr>
              <a:t>Достоверность древних рукописей</a:t>
            </a:r>
            <a:endParaRPr lang="en-US" altLang="en-US" sz="2700" b="1" dirty="0">
              <a:solidFill>
                <a:schemeClr val="bg1"/>
              </a:solidFill>
              <a:latin typeface="Arial" pitchFamily="34" charset="0"/>
              <a:cs typeface="Arial" pitchFamily="34" charset="0"/>
            </a:endParaRPr>
          </a:p>
        </p:txBody>
      </p:sp>
      <p:sp>
        <p:nvSpPr>
          <p:cNvPr id="1515525" name="Text Box 5"/>
          <p:cNvSpPr txBox="1">
            <a:spLocks noChangeArrowheads="1"/>
          </p:cNvSpPr>
          <p:nvPr/>
        </p:nvSpPr>
        <p:spPr bwMode="auto">
          <a:xfrm>
            <a:off x="305268" y="4837113"/>
            <a:ext cx="4105932" cy="830997"/>
          </a:xfrm>
          <a:prstGeom prst="rect">
            <a:avLst/>
          </a:prstGeom>
          <a:noFill/>
          <a:ln w="9525">
            <a:noFill/>
            <a:miter lim="800000"/>
            <a:headEnd/>
            <a:tailEnd/>
          </a:ln>
        </p:spPr>
        <p:txBody>
          <a:bodyPr wrap="none">
            <a:spAutoFit/>
          </a:bodyPr>
          <a:lstStyle/>
          <a:p>
            <a:pPr algn="ctr"/>
            <a:r>
              <a:rPr lang="ru-RU" altLang="en-US" b="1" dirty="0">
                <a:solidFill>
                  <a:srgbClr val="FFD60E"/>
                </a:solidFill>
                <a:latin typeface="Arial" pitchFamily="34" charset="0"/>
              </a:rPr>
              <a:t>общее количество </a:t>
            </a:r>
          </a:p>
          <a:p>
            <a:pPr algn="ctr"/>
            <a:r>
              <a:rPr lang="ru-RU" altLang="en-US" b="1" dirty="0">
                <a:solidFill>
                  <a:srgbClr val="FFD60E"/>
                </a:solidFill>
                <a:latin typeface="Arial" pitchFamily="34" charset="0"/>
              </a:rPr>
              <a:t>значимых единиц (строк)</a:t>
            </a:r>
            <a:endParaRPr lang="en-US" altLang="en-US" b="1" dirty="0">
              <a:solidFill>
                <a:srgbClr val="FFD60E"/>
              </a:solidFill>
              <a:latin typeface="Arial" pitchFamily="34" charset="0"/>
            </a:endParaRPr>
          </a:p>
        </p:txBody>
      </p:sp>
      <p:sp>
        <p:nvSpPr>
          <p:cNvPr id="1515526" name="Line 6"/>
          <p:cNvSpPr>
            <a:spLocks noChangeShapeType="1"/>
          </p:cNvSpPr>
          <p:nvPr/>
        </p:nvSpPr>
        <p:spPr bwMode="auto">
          <a:xfrm>
            <a:off x="684213" y="4621213"/>
            <a:ext cx="3167062" cy="0"/>
          </a:xfrm>
          <a:prstGeom prst="line">
            <a:avLst/>
          </a:prstGeom>
          <a:noFill/>
          <a:ln w="57150">
            <a:solidFill>
              <a:schemeClr val="bg1"/>
            </a:solidFill>
            <a:round/>
            <a:headEnd/>
            <a:tailEnd/>
          </a:ln>
        </p:spPr>
        <p:txBody>
          <a:bodyPr/>
          <a:lstStyle/>
          <a:p>
            <a:endParaRPr lang="en-US"/>
          </a:p>
        </p:txBody>
      </p:sp>
      <p:sp>
        <p:nvSpPr>
          <p:cNvPr id="1515527" name="Text Box 7"/>
          <p:cNvSpPr txBox="1">
            <a:spLocks noChangeArrowheads="1"/>
          </p:cNvSpPr>
          <p:nvPr/>
        </p:nvSpPr>
        <p:spPr bwMode="auto">
          <a:xfrm>
            <a:off x="262376" y="2852738"/>
            <a:ext cx="4275851" cy="1569660"/>
          </a:xfrm>
          <a:prstGeom prst="rect">
            <a:avLst/>
          </a:prstGeom>
          <a:noFill/>
          <a:ln w="9525">
            <a:noFill/>
            <a:miter lim="800000"/>
            <a:headEnd/>
            <a:tailEnd/>
          </a:ln>
        </p:spPr>
        <p:txBody>
          <a:bodyPr wrap="none">
            <a:spAutoFit/>
          </a:bodyPr>
          <a:lstStyle/>
          <a:p>
            <a:pPr algn="ctr"/>
            <a:r>
              <a:rPr lang="ru-RU" altLang="en-US" b="1" dirty="0">
                <a:solidFill>
                  <a:srgbClr val="FFD60E"/>
                </a:solidFill>
                <a:latin typeface="Arial" pitchFamily="34" charset="0"/>
              </a:rPr>
              <a:t>количество </a:t>
            </a:r>
          </a:p>
          <a:p>
            <a:pPr algn="ctr"/>
            <a:r>
              <a:rPr lang="ru-RU" altLang="en-US" b="1" dirty="0">
                <a:solidFill>
                  <a:srgbClr val="FFD60E"/>
                </a:solidFill>
                <a:latin typeface="Arial" pitchFamily="34" charset="0"/>
              </a:rPr>
              <a:t>значимых единиц (строк), </a:t>
            </a:r>
          </a:p>
          <a:p>
            <a:pPr algn="ctr"/>
            <a:r>
              <a:rPr lang="ru-RU" altLang="en-US" b="1" dirty="0">
                <a:solidFill>
                  <a:srgbClr val="FFD60E"/>
                </a:solidFill>
                <a:latin typeface="Arial" pitchFamily="34" charset="0"/>
              </a:rPr>
              <a:t>содержащих ошибки </a:t>
            </a:r>
          </a:p>
          <a:p>
            <a:pPr algn="ctr"/>
            <a:r>
              <a:rPr lang="ru-RU" altLang="en-US" b="1" dirty="0">
                <a:solidFill>
                  <a:srgbClr val="FFD60E"/>
                </a:solidFill>
                <a:latin typeface="Arial" pitchFamily="34" charset="0"/>
              </a:rPr>
              <a:t>и разночтения </a:t>
            </a:r>
            <a:endParaRPr lang="en-US" altLang="en-US" b="1" dirty="0">
              <a:solidFill>
                <a:srgbClr val="FFD60E"/>
              </a:solidFill>
              <a:latin typeface="Arial" pitchFamily="34" charset="0"/>
            </a:endParaRPr>
          </a:p>
        </p:txBody>
      </p:sp>
      <p:sp>
        <p:nvSpPr>
          <p:cNvPr id="1515528" name="Text Box 8"/>
          <p:cNvSpPr txBox="1">
            <a:spLocks noChangeArrowheads="1"/>
          </p:cNvSpPr>
          <p:nvPr/>
        </p:nvSpPr>
        <p:spPr bwMode="auto">
          <a:xfrm>
            <a:off x="3813175" y="4184650"/>
            <a:ext cx="2066925" cy="762000"/>
          </a:xfrm>
          <a:prstGeom prst="rect">
            <a:avLst/>
          </a:prstGeom>
          <a:noFill/>
          <a:ln w="9525">
            <a:noFill/>
            <a:miter lim="800000"/>
            <a:headEnd/>
            <a:tailEnd/>
          </a:ln>
        </p:spPr>
        <p:txBody>
          <a:bodyPr wrap="none">
            <a:spAutoFit/>
          </a:bodyPr>
          <a:lstStyle/>
          <a:p>
            <a:r>
              <a:rPr lang="ru-RU" altLang="en-US" sz="4400" b="1">
                <a:solidFill>
                  <a:schemeClr val="bg1"/>
                </a:solidFill>
                <a:latin typeface="Arial" pitchFamily="34" charset="0"/>
              </a:rPr>
              <a:t>х 100 =</a:t>
            </a:r>
            <a:endParaRPr lang="en-US" altLang="en-US" sz="4400" b="1">
              <a:solidFill>
                <a:schemeClr val="bg1"/>
              </a:solidFill>
              <a:latin typeface="Arial" pitchFamily="34" charset="0"/>
            </a:endParaRPr>
          </a:p>
        </p:txBody>
      </p:sp>
      <p:sp>
        <p:nvSpPr>
          <p:cNvPr id="1515529" name="Text Box 9"/>
          <p:cNvSpPr txBox="1">
            <a:spLocks noChangeArrowheads="1"/>
          </p:cNvSpPr>
          <p:nvPr/>
        </p:nvSpPr>
        <p:spPr bwMode="auto">
          <a:xfrm>
            <a:off x="5795963" y="4159250"/>
            <a:ext cx="2289175" cy="822325"/>
          </a:xfrm>
          <a:prstGeom prst="rect">
            <a:avLst/>
          </a:prstGeom>
          <a:noFill/>
          <a:ln w="9525">
            <a:noFill/>
            <a:miter lim="800000"/>
            <a:headEnd/>
            <a:tailEnd/>
          </a:ln>
        </p:spPr>
        <p:txBody>
          <a:bodyPr wrap="none">
            <a:spAutoFit/>
          </a:bodyPr>
          <a:lstStyle/>
          <a:p>
            <a:pPr algn="ctr"/>
            <a:r>
              <a:rPr lang="ru-RU" altLang="en-US" b="1">
                <a:solidFill>
                  <a:srgbClr val="FFD60E"/>
                </a:solidFill>
                <a:latin typeface="Arial" pitchFamily="34" charset="0"/>
              </a:rPr>
              <a:t>коэффициент</a:t>
            </a:r>
          </a:p>
          <a:p>
            <a:pPr algn="ctr"/>
            <a:r>
              <a:rPr lang="ru-RU" altLang="en-US" b="1">
                <a:solidFill>
                  <a:srgbClr val="FFD60E"/>
                </a:solidFill>
                <a:latin typeface="Arial" pitchFamily="34" charset="0"/>
              </a:rPr>
              <a:t>искажения</a:t>
            </a:r>
            <a:endParaRPr lang="en-US" altLang="en-US" b="1">
              <a:solidFill>
                <a:srgbClr val="FFD60E"/>
              </a:solidFill>
              <a:latin typeface="Arial" pitchFamily="34" charset="0"/>
            </a:endParaRPr>
          </a:p>
        </p:txBody>
      </p:sp>
      <p:sp>
        <p:nvSpPr>
          <p:cNvPr id="1515530" name="Text Box 10"/>
          <p:cNvSpPr txBox="1">
            <a:spLocks noChangeArrowheads="1"/>
          </p:cNvSpPr>
          <p:nvPr/>
        </p:nvSpPr>
        <p:spPr bwMode="auto">
          <a:xfrm>
            <a:off x="8008938" y="4135438"/>
            <a:ext cx="976312" cy="701675"/>
          </a:xfrm>
          <a:prstGeom prst="rect">
            <a:avLst/>
          </a:prstGeom>
          <a:noFill/>
          <a:ln w="9525">
            <a:noFill/>
            <a:miter lim="800000"/>
            <a:headEnd/>
            <a:tailEnd/>
          </a:ln>
        </p:spPr>
        <p:txBody>
          <a:bodyPr wrap="none">
            <a:spAutoFit/>
          </a:bodyPr>
          <a:lstStyle/>
          <a:p>
            <a:r>
              <a:rPr lang="ru-RU" altLang="en-US" sz="4000">
                <a:solidFill>
                  <a:schemeClr val="bg1"/>
                </a:solidFill>
                <a:latin typeface="Arial" pitchFamily="34" charset="0"/>
              </a:rPr>
              <a:t>(</a:t>
            </a:r>
            <a:r>
              <a:rPr lang="en-US" altLang="en-US" sz="4000" b="1">
                <a:solidFill>
                  <a:schemeClr val="bg1"/>
                </a:solidFill>
                <a:latin typeface="Arial" pitchFamily="34" charset="0"/>
              </a:rPr>
              <a:t>%</a:t>
            </a:r>
            <a:r>
              <a:rPr lang="ru-RU" altLang="en-US" sz="4000">
                <a:solidFill>
                  <a:schemeClr val="bg1"/>
                </a:solidFill>
                <a:latin typeface="Arial" pitchFamily="34" charset="0"/>
              </a:rPr>
              <a:t>)</a:t>
            </a:r>
            <a:endParaRPr lang="en-US" altLang="en-US" sz="4000">
              <a:solidFill>
                <a:schemeClr val="bg1"/>
              </a:solidFill>
              <a:latin typeface="Arial" pitchFamily="34" charset="0"/>
            </a:endParaRPr>
          </a:p>
        </p:txBody>
      </p:sp>
      <p:pic>
        <p:nvPicPr>
          <p:cNvPr id="72716" name="Picture 9" descr="Manuscript - Wikipedia_cropped"/>
          <p:cNvPicPr>
            <a:picLocks noChangeAspect="1" noChangeArrowheads="1"/>
          </p:cNvPicPr>
          <p:nvPr/>
        </p:nvPicPr>
        <p:blipFill>
          <a:blip r:embed="rId3" cstate="print"/>
          <a:srcRect/>
          <a:stretch>
            <a:fillRect/>
          </a:stretch>
        </p:blipFill>
        <p:spPr bwMode="auto">
          <a:xfrm>
            <a:off x="5292725" y="1484313"/>
            <a:ext cx="3311525" cy="1876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15527"/>
                                        </p:tgtEl>
                                        <p:attrNameLst>
                                          <p:attrName>style.visibility</p:attrName>
                                        </p:attrNameLst>
                                      </p:cBhvr>
                                      <p:to>
                                        <p:strVal val="visible"/>
                                      </p:to>
                                    </p:set>
                                    <p:animEffect transition="in" filter="fade">
                                      <p:cBhvr>
                                        <p:cTn id="7" dur="1000"/>
                                        <p:tgtEl>
                                          <p:spTgt spid="1515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15526"/>
                                        </p:tgtEl>
                                        <p:attrNameLst>
                                          <p:attrName>style.visibility</p:attrName>
                                        </p:attrNameLst>
                                      </p:cBhvr>
                                      <p:to>
                                        <p:strVal val="visible"/>
                                      </p:to>
                                    </p:set>
                                    <p:animEffect transition="in" filter="fade">
                                      <p:cBhvr>
                                        <p:cTn id="12" dur="2000"/>
                                        <p:tgtEl>
                                          <p:spTgt spid="15155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15525"/>
                                        </p:tgtEl>
                                        <p:attrNameLst>
                                          <p:attrName>style.visibility</p:attrName>
                                        </p:attrNameLst>
                                      </p:cBhvr>
                                      <p:to>
                                        <p:strVal val="visible"/>
                                      </p:to>
                                    </p:set>
                                    <p:animEffect transition="in" filter="fade">
                                      <p:cBhvr>
                                        <p:cTn id="15" dur="1000"/>
                                        <p:tgtEl>
                                          <p:spTgt spid="15155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15528"/>
                                        </p:tgtEl>
                                        <p:attrNameLst>
                                          <p:attrName>style.visibility</p:attrName>
                                        </p:attrNameLst>
                                      </p:cBhvr>
                                      <p:to>
                                        <p:strVal val="visible"/>
                                      </p:to>
                                    </p:set>
                                    <p:animEffect transition="in" filter="fade">
                                      <p:cBhvr>
                                        <p:cTn id="20" dur="1000"/>
                                        <p:tgtEl>
                                          <p:spTgt spid="151552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15529"/>
                                        </p:tgtEl>
                                        <p:attrNameLst>
                                          <p:attrName>style.visibility</p:attrName>
                                        </p:attrNameLst>
                                      </p:cBhvr>
                                      <p:to>
                                        <p:strVal val="visible"/>
                                      </p:to>
                                    </p:set>
                                    <p:animEffect transition="in" filter="fade">
                                      <p:cBhvr>
                                        <p:cTn id="25" dur="1000"/>
                                        <p:tgtEl>
                                          <p:spTgt spid="15155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15530"/>
                                        </p:tgtEl>
                                        <p:attrNameLst>
                                          <p:attrName>style.visibility</p:attrName>
                                        </p:attrNameLst>
                                      </p:cBhvr>
                                      <p:to>
                                        <p:strVal val="visible"/>
                                      </p:to>
                                    </p:set>
                                    <p:animEffect transition="in" filter="fade">
                                      <p:cBhvr>
                                        <p:cTn id="28" dur="1000"/>
                                        <p:tgtEl>
                                          <p:spTgt spid="1515530"/>
                                        </p:tgtEl>
                                      </p:cBhvr>
                                    </p:animEffect>
                                  </p:childTnLst>
                                </p:cTn>
                              </p:par>
                              <p:par>
                                <p:cTn id="29" presetID="10" presetClass="entr" presetSubtype="0" fill="hold" nodeType="withEffect">
                                  <p:stCondLst>
                                    <p:cond delay="0"/>
                                  </p:stCondLst>
                                  <p:childTnLst>
                                    <p:set>
                                      <p:cBhvr>
                                        <p:cTn id="30" dur="1" fill="hold">
                                          <p:stCondLst>
                                            <p:cond delay="0"/>
                                          </p:stCondLst>
                                        </p:cTn>
                                        <p:tgtEl>
                                          <p:spTgt spid="72716"/>
                                        </p:tgtEl>
                                        <p:attrNameLst>
                                          <p:attrName>style.visibility</p:attrName>
                                        </p:attrNameLst>
                                      </p:cBhvr>
                                      <p:to>
                                        <p:strVal val="visible"/>
                                      </p:to>
                                    </p:set>
                                    <p:animEffect transition="in" filter="fade">
                                      <p:cBhvr>
                                        <p:cTn id="31" dur="1000"/>
                                        <p:tgtEl>
                                          <p:spTgt spid="72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5" grpId="0"/>
      <p:bldP spid="1515526" grpId="0" animBg="1"/>
      <p:bldP spid="1515527" grpId="0"/>
      <p:bldP spid="1515528" grpId="0"/>
      <p:bldP spid="1515529" grpId="0"/>
      <p:bldP spid="15155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9956" name="Object 4"/>
          <p:cNvGraphicFramePr>
            <a:graphicFrameLocks noChangeAspect="1"/>
          </p:cNvGraphicFramePr>
          <p:nvPr/>
        </p:nvGraphicFramePr>
        <p:xfrm>
          <a:off x="400050" y="1592263"/>
          <a:ext cx="9212263" cy="5508625"/>
        </p:xfrm>
        <a:graphic>
          <a:graphicData uri="http://schemas.openxmlformats.org/presentationml/2006/ole">
            <mc:AlternateContent xmlns:mc="http://schemas.openxmlformats.org/markup-compatibility/2006">
              <mc:Choice xmlns:v="urn:schemas-microsoft-com:vml" Requires="v">
                <p:oleObj spid="_x0000_s4113" name="Microsoft Graph Chart" r:id="rId4" imgW="9134529" imgH="5429174" progId="MSGraph.Chart.8">
                  <p:embed followColorScheme="textAndBackground"/>
                </p:oleObj>
              </mc:Choice>
              <mc:Fallback>
                <p:oleObj name="Microsoft Graph Chart" r:id="rId4" imgW="9134529" imgH="5429174" progId="MSGraph.Chart.8">
                  <p:embed followColorScheme="textAndBackgroun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592263"/>
                        <a:ext cx="9212263" cy="550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9" name="Text Box 10"/>
          <p:cNvSpPr txBox="1">
            <a:spLocks noChangeArrowheads="1"/>
          </p:cNvSpPr>
          <p:nvPr/>
        </p:nvSpPr>
        <p:spPr bwMode="auto">
          <a:xfrm>
            <a:off x="1944688" y="838200"/>
            <a:ext cx="6948487" cy="503238"/>
          </a:xfrm>
          <a:prstGeom prst="rect">
            <a:avLst/>
          </a:prstGeom>
          <a:noFill/>
          <a:ln w="9525">
            <a:noFill/>
            <a:miter lim="800000"/>
            <a:headEnd/>
            <a:tailEnd/>
          </a:ln>
        </p:spPr>
        <p:txBody>
          <a:bodyPr>
            <a:spAutoFit/>
          </a:bodyPr>
          <a:lstStyle/>
          <a:p>
            <a:pPr algn="ctr">
              <a:spcBef>
                <a:spcPct val="50000"/>
              </a:spcBef>
              <a:spcAft>
                <a:spcPct val="15000"/>
              </a:spcAft>
              <a:buClr>
                <a:schemeClr val="folHlink"/>
              </a:buClr>
              <a:buFont typeface="Monotype Sorts"/>
              <a:buNone/>
            </a:pPr>
            <a:r>
              <a:rPr lang="ru-RU" sz="2700" b="1">
                <a:solidFill>
                  <a:schemeClr val="bg1"/>
                </a:solidFill>
                <a:latin typeface="Arial" pitchFamily="34" charset="0"/>
                <a:cs typeface="Arial" pitchFamily="34" charset="0"/>
              </a:rPr>
              <a:t>Достоверность древних рукописей</a:t>
            </a:r>
            <a:endParaRPr lang="en-US" sz="2700" b="1">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49956"/>
                                        </p:tgtEl>
                                        <p:attrNameLst>
                                          <p:attrName>style.visibility</p:attrName>
                                        </p:attrNameLst>
                                      </p:cBhvr>
                                      <p:to>
                                        <p:strVal val="visible"/>
                                      </p:to>
                                    </p:set>
                                    <p:animEffect transition="in" filter="wipe(down)">
                                      <p:cBhvr>
                                        <p:cTn id="7" dur="500"/>
                                        <p:tgtEl>
                                          <p:spTgt spid="1149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49956"/>
                                        </p:tgtEl>
                                        <p:attrNameLst>
                                          <p:attrName>style.visibility</p:attrName>
                                        </p:attrNameLst>
                                      </p:cBhvr>
                                      <p:to>
                                        <p:strVal val="visible"/>
                                      </p:to>
                                    </p:set>
                                    <p:animEffect transition="in" filter="wipe(down)">
                                      <p:cBhvr>
                                        <p:cTn id="12" dur="500"/>
                                        <p:tgtEl>
                                          <p:spTgt spid="11499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49956"/>
                                        </p:tgtEl>
                                        <p:attrNameLst>
                                          <p:attrName>style.visibility</p:attrName>
                                        </p:attrNameLst>
                                      </p:cBhvr>
                                      <p:to>
                                        <p:strVal val="visible"/>
                                      </p:to>
                                    </p:set>
                                    <p:animEffect transition="in" filter="wipe(down)">
                                      <p:cBhvr>
                                        <p:cTn id="17" dur="500"/>
                                        <p:tgtEl>
                                          <p:spTgt spid="11499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49956"/>
                                        </p:tgtEl>
                                        <p:attrNameLst>
                                          <p:attrName>style.visibility</p:attrName>
                                        </p:attrNameLst>
                                      </p:cBhvr>
                                      <p:to>
                                        <p:strVal val="visible"/>
                                      </p:to>
                                    </p:set>
                                    <p:animEffect transition="in" filter="wipe(down)">
                                      <p:cBhvr>
                                        <p:cTn id="22" dur="500"/>
                                        <p:tgtEl>
                                          <p:spTgt spid="1149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149956" grpId="0" bld="series"/>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Buch(von1885)_screen2"/>
          <p:cNvPicPr>
            <a:picLocks noChangeAspect="1" noChangeArrowheads="1"/>
          </p:cNvPicPr>
          <p:nvPr/>
        </p:nvPicPr>
        <p:blipFill>
          <a:blip r:embed="rId3" cstate="print"/>
          <a:srcRect/>
          <a:stretch>
            <a:fillRect/>
          </a:stretch>
        </p:blipFill>
        <p:spPr bwMode="auto">
          <a:xfrm>
            <a:off x="6876256" y="692696"/>
            <a:ext cx="1943894" cy="1674101"/>
          </a:xfrm>
          <a:prstGeom prst="rect">
            <a:avLst/>
          </a:prstGeom>
          <a:noFill/>
          <a:ln w="9525">
            <a:noFill/>
            <a:miter lim="800000"/>
            <a:headEnd/>
            <a:tailEnd/>
          </a:ln>
        </p:spPr>
      </p:pic>
      <p:sp>
        <p:nvSpPr>
          <p:cNvPr id="304131" name="Text Box 3"/>
          <p:cNvSpPr txBox="1">
            <a:spLocks noChangeArrowheads="1"/>
          </p:cNvSpPr>
          <p:nvPr/>
        </p:nvSpPr>
        <p:spPr bwMode="auto">
          <a:xfrm>
            <a:off x="323850" y="2205038"/>
            <a:ext cx="4248150" cy="2592387"/>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sz="3000" b="1" dirty="0">
                <a:solidFill>
                  <a:srgbClr val="FFD70E"/>
                </a:solidFill>
                <a:latin typeface="Arial" pitchFamily="34" charset="0"/>
              </a:rPr>
              <a:t>«Если же вы не прощаете, то и Отец ваш, Который на небесах, не простит согрешений ваших»</a:t>
            </a:r>
            <a:endParaRPr lang="en-US" altLang="en-US" sz="3000" b="1" dirty="0">
              <a:solidFill>
                <a:srgbClr val="FFD70E"/>
              </a:solidFill>
              <a:latin typeface="Arial" pitchFamily="34" charset="0"/>
            </a:endParaRPr>
          </a:p>
        </p:txBody>
      </p:sp>
      <p:sp>
        <p:nvSpPr>
          <p:cNvPr id="304132" name="Text Box 4"/>
          <p:cNvSpPr txBox="1">
            <a:spLocks noChangeArrowheads="1"/>
          </p:cNvSpPr>
          <p:nvPr/>
        </p:nvSpPr>
        <p:spPr bwMode="auto">
          <a:xfrm>
            <a:off x="6372225" y="5084763"/>
            <a:ext cx="1760538" cy="400050"/>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altLang="en-US" sz="2000" b="1" dirty="0">
                <a:solidFill>
                  <a:schemeClr val="bg1"/>
                </a:solidFill>
                <a:latin typeface="+mn-lt"/>
              </a:rPr>
              <a:t>—</a:t>
            </a:r>
            <a:r>
              <a:rPr lang="ru-RU" altLang="en-US" sz="2000" b="1" dirty="0">
                <a:solidFill>
                  <a:schemeClr val="bg1"/>
                </a:solidFill>
                <a:latin typeface="+mn-lt"/>
              </a:rPr>
              <a:t> Мф.</a:t>
            </a:r>
            <a:r>
              <a:rPr lang="en-US" altLang="en-US" sz="2000" b="1" dirty="0">
                <a:solidFill>
                  <a:schemeClr val="bg1"/>
                </a:solidFill>
                <a:latin typeface="+mn-lt"/>
              </a:rPr>
              <a:t> </a:t>
            </a:r>
            <a:r>
              <a:rPr lang="ru-RU" altLang="en-US" sz="2000" b="1" dirty="0">
                <a:solidFill>
                  <a:schemeClr val="bg1"/>
                </a:solidFill>
                <a:latin typeface="+mn-lt"/>
              </a:rPr>
              <a:t>6</a:t>
            </a:r>
            <a:r>
              <a:rPr lang="en-US" altLang="en-US" sz="2000" b="1">
                <a:solidFill>
                  <a:schemeClr val="bg1"/>
                </a:solidFill>
                <a:latin typeface="+mn-lt"/>
              </a:rPr>
              <a:t>:</a:t>
            </a:r>
            <a:r>
              <a:rPr lang="ru-RU" altLang="en-US" sz="2000" b="1">
                <a:solidFill>
                  <a:schemeClr val="bg1"/>
                </a:solidFill>
                <a:latin typeface="+mn-lt"/>
              </a:rPr>
              <a:t>15</a:t>
            </a:r>
            <a:endParaRPr lang="en-US" altLang="en-US" sz="2000" b="1" dirty="0">
              <a:solidFill>
                <a:schemeClr val="bg1"/>
              </a:solidFill>
              <a:latin typeface="+mn-lt"/>
            </a:endParaRPr>
          </a:p>
        </p:txBody>
      </p:sp>
      <p:sp>
        <p:nvSpPr>
          <p:cNvPr id="110597" name="Text Box 5"/>
          <p:cNvSpPr txBox="1">
            <a:spLocks noChangeArrowheads="1"/>
          </p:cNvSpPr>
          <p:nvPr/>
        </p:nvSpPr>
        <p:spPr bwMode="auto">
          <a:xfrm>
            <a:off x="2524921" y="1052513"/>
            <a:ext cx="3343223" cy="646331"/>
          </a:xfrm>
          <a:prstGeom prst="rect">
            <a:avLst/>
          </a:prstGeom>
          <a:noFill/>
          <a:ln w="9525">
            <a:noFill/>
            <a:miter lim="800000"/>
            <a:headEnd/>
            <a:tailEnd/>
          </a:ln>
        </p:spPr>
        <p:txBody>
          <a:bodyPr wrap="none">
            <a:spAutoFit/>
          </a:bodyPr>
          <a:lstStyle/>
          <a:p>
            <a:r>
              <a:rPr lang="ru-RU" altLang="en-US" sz="3600" b="1" dirty="0">
                <a:solidFill>
                  <a:schemeClr val="bg1"/>
                </a:solidFill>
                <a:latin typeface="Arial" pitchFamily="34" charset="0"/>
              </a:rPr>
              <a:t>Новый Завет:</a:t>
            </a:r>
            <a:endParaRPr lang="en-US" altLang="en-US" sz="3600" b="1" dirty="0">
              <a:solidFill>
                <a:schemeClr val="bg1"/>
              </a:solidFill>
              <a:latin typeface="Arial" pitchFamily="34" charset="0"/>
            </a:endParaRPr>
          </a:p>
        </p:txBody>
      </p:sp>
      <p:sp>
        <p:nvSpPr>
          <p:cNvPr id="6" name="Text Box 4"/>
          <p:cNvSpPr txBox="1">
            <a:spLocks noChangeArrowheads="1"/>
          </p:cNvSpPr>
          <p:nvPr/>
        </p:nvSpPr>
        <p:spPr bwMode="auto">
          <a:xfrm>
            <a:off x="468313" y="5013325"/>
            <a:ext cx="446405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altLang="en-US" sz="2000" b="1" dirty="0">
                <a:solidFill>
                  <a:schemeClr val="bg1"/>
                </a:solidFill>
                <a:latin typeface="+mn-lt"/>
              </a:rPr>
              <a:t>—</a:t>
            </a:r>
            <a:r>
              <a:rPr lang="ru-RU" altLang="en-US" sz="2000" b="1" dirty="0">
                <a:solidFill>
                  <a:schemeClr val="bg1"/>
                </a:solidFill>
                <a:latin typeface="+mn-lt"/>
              </a:rPr>
              <a:t> Мк.</a:t>
            </a:r>
            <a:r>
              <a:rPr lang="en-US" altLang="en-US" sz="2000" b="1" dirty="0">
                <a:solidFill>
                  <a:schemeClr val="bg1"/>
                </a:solidFill>
                <a:latin typeface="+mn-lt"/>
              </a:rPr>
              <a:t> </a:t>
            </a:r>
            <a:r>
              <a:rPr lang="ru-RU" altLang="en-US" sz="2000" b="1" dirty="0">
                <a:solidFill>
                  <a:schemeClr val="bg1"/>
                </a:solidFill>
                <a:latin typeface="+mn-lt"/>
              </a:rPr>
              <a:t>11</a:t>
            </a:r>
            <a:r>
              <a:rPr lang="en-US" altLang="en-US" sz="2000" b="1" dirty="0">
                <a:solidFill>
                  <a:schemeClr val="bg1"/>
                </a:solidFill>
                <a:latin typeface="+mn-lt"/>
              </a:rPr>
              <a:t>:2</a:t>
            </a:r>
            <a:r>
              <a:rPr lang="ru-RU" altLang="en-US" sz="2000" b="1" dirty="0">
                <a:solidFill>
                  <a:schemeClr val="bg1"/>
                </a:solidFill>
                <a:latin typeface="+mn-lt"/>
              </a:rPr>
              <a:t>6 – </a:t>
            </a:r>
            <a:r>
              <a:rPr lang="ru-RU" altLang="en-US" sz="2000" b="1" i="1" dirty="0">
                <a:solidFill>
                  <a:schemeClr val="bg1"/>
                </a:solidFill>
                <a:latin typeface="+mn-lt"/>
              </a:rPr>
              <a:t>не подтверждается большинством древних рукописей</a:t>
            </a:r>
            <a:endParaRPr lang="en-US" altLang="en-US" sz="2000" b="1" i="1" u="sng" dirty="0">
              <a:solidFill>
                <a:srgbClr val="FFFF00"/>
              </a:solidFill>
              <a:latin typeface="+mn-lt"/>
            </a:endParaRPr>
          </a:p>
        </p:txBody>
      </p:sp>
      <p:sp>
        <p:nvSpPr>
          <p:cNvPr id="7" name="Text Box 3"/>
          <p:cNvSpPr txBox="1">
            <a:spLocks noChangeArrowheads="1"/>
          </p:cNvSpPr>
          <p:nvPr/>
        </p:nvSpPr>
        <p:spPr bwMode="auto">
          <a:xfrm>
            <a:off x="4788346" y="2205038"/>
            <a:ext cx="4032126" cy="2631490"/>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nSpc>
                <a:spcPct val="110000"/>
              </a:lnSpc>
              <a:spcBef>
                <a:spcPct val="50000"/>
              </a:spcBef>
              <a:defRPr/>
            </a:pPr>
            <a:r>
              <a:rPr lang="ru-RU" altLang="en-US" sz="3000" b="1" dirty="0">
                <a:solidFill>
                  <a:srgbClr val="FFD70E"/>
                </a:solidFill>
                <a:latin typeface="Arial" pitchFamily="34" charset="0"/>
              </a:rPr>
              <a:t>«Если же вы не прощаете, то и Отец ваш, Который на небесах, не простит согрешений ваших»</a:t>
            </a:r>
            <a:endParaRPr lang="en-US" altLang="en-US" sz="3000" b="1" dirty="0">
              <a:solidFill>
                <a:srgbClr val="FFD70E"/>
              </a:solidFill>
              <a:latin typeface="Arial" pitchFamily="34" charset="0"/>
            </a:endParaRPr>
          </a:p>
        </p:txBody>
      </p:sp>
      <p:sp>
        <p:nvSpPr>
          <p:cNvPr id="8" name="Text Box 3"/>
          <p:cNvSpPr txBox="1">
            <a:spLocks noChangeArrowheads="1"/>
          </p:cNvSpPr>
          <p:nvPr/>
        </p:nvSpPr>
        <p:spPr bwMode="auto">
          <a:xfrm>
            <a:off x="4355976" y="3284984"/>
            <a:ext cx="648072" cy="56073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nSpc>
                <a:spcPct val="110000"/>
              </a:lnSpc>
              <a:spcBef>
                <a:spcPct val="50000"/>
              </a:spcBef>
              <a:defRPr/>
            </a:pPr>
            <a:r>
              <a:rPr lang="ru-RU" altLang="en-US" sz="3000" b="1" dirty="0">
                <a:solidFill>
                  <a:schemeClr val="bg1"/>
                </a:solidFill>
                <a:latin typeface="Arial" pitchFamily="34" charset="0"/>
              </a:rPr>
              <a:t>=</a:t>
            </a:r>
            <a:endParaRPr lang="en-US" altLang="en-US" sz="3000" b="1" dirty="0">
              <a:solidFill>
                <a:schemeClr val="bg1"/>
              </a:solidFill>
              <a:latin typeface="Arial"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4132"/>
                                        </p:tgtEl>
                                        <p:attrNameLst>
                                          <p:attrName>style.visibility</p:attrName>
                                        </p:attrNameLst>
                                      </p:cBhvr>
                                      <p:to>
                                        <p:strVal val="visible"/>
                                      </p:to>
                                    </p:set>
                                    <p:animEffect transition="in" filter="fade">
                                      <p:cBhvr>
                                        <p:cTn id="10" dur="2000"/>
                                        <p:tgtEl>
                                          <p:spTgt spid="304132"/>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2"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viticus_scrol 03.jpg"/>
          <p:cNvPicPr>
            <a:picLocks noChangeAspect="1"/>
          </p:cNvPicPr>
          <p:nvPr/>
        </p:nvPicPr>
        <p:blipFill>
          <a:blip r:embed="rId3" cstate="print"/>
          <a:srcRect/>
          <a:stretch>
            <a:fillRect/>
          </a:stretch>
        </p:blipFill>
        <p:spPr bwMode="auto">
          <a:xfrm>
            <a:off x="5364088" y="836711"/>
            <a:ext cx="4320480" cy="5303267"/>
          </a:xfrm>
          <a:prstGeom prst="rect">
            <a:avLst/>
          </a:prstGeom>
          <a:noFill/>
          <a:ln w="9525">
            <a:noFill/>
            <a:miter lim="800000"/>
            <a:headEnd/>
            <a:tailEnd/>
          </a:ln>
        </p:spPr>
      </p:pic>
      <p:pic>
        <p:nvPicPr>
          <p:cNvPr id="7" name="Picture 6" descr="leviticus scroll unwrapped.jpg"/>
          <p:cNvPicPr>
            <a:picLocks noChangeAspect="1"/>
          </p:cNvPicPr>
          <p:nvPr/>
        </p:nvPicPr>
        <p:blipFill>
          <a:blip r:embed="rId4" cstate="print"/>
          <a:srcRect/>
          <a:stretch>
            <a:fillRect/>
          </a:stretch>
        </p:blipFill>
        <p:spPr bwMode="auto">
          <a:xfrm>
            <a:off x="5580111" y="1412776"/>
            <a:ext cx="3276167" cy="5350236"/>
          </a:xfrm>
          <a:prstGeom prst="rect">
            <a:avLst/>
          </a:prstGeom>
          <a:noFill/>
          <a:ln w="9525">
            <a:noFill/>
            <a:miter lim="800000"/>
            <a:headEnd/>
            <a:tailEnd/>
          </a:ln>
        </p:spPr>
      </p:pic>
      <p:sp>
        <p:nvSpPr>
          <p:cNvPr id="527363" name="Text Box 3"/>
          <p:cNvSpPr txBox="1">
            <a:spLocks noChangeArrowheads="1"/>
          </p:cNvSpPr>
          <p:nvPr/>
        </p:nvSpPr>
        <p:spPr bwMode="auto">
          <a:xfrm>
            <a:off x="323850" y="1557338"/>
            <a:ext cx="5688013" cy="4708981"/>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lnSpc>
                <a:spcPts val="3600"/>
              </a:lnSpc>
              <a:spcBef>
                <a:spcPct val="50000"/>
              </a:spcBef>
            </a:pPr>
            <a:r>
              <a:rPr lang="ru-RU" sz="3200" b="1">
                <a:solidFill>
                  <a:srgbClr val="FFD60E"/>
                </a:solidFill>
                <a:latin typeface="Arial" charset="0"/>
                <a:cs typeface="Arial" charset="0"/>
              </a:rPr>
              <a:t>Самый </a:t>
            </a:r>
            <a:r>
              <a:rPr lang="ru-RU" sz="3200" b="1" dirty="0">
                <a:solidFill>
                  <a:srgbClr val="FFD60E"/>
                </a:solidFill>
                <a:latin typeface="Arial" charset="0"/>
                <a:cs typeface="Arial" charset="0"/>
              </a:rPr>
              <a:t>древний фрагментарный список Пятикнижия, Лев. 1:1-9, 2:1-11, обнаружен в 1970 году в синагоге города Ейн-Геди, сгоревшего в 600 г. по Р.Х., датируется серединой </a:t>
            </a:r>
            <a:r>
              <a:rPr lang="en-US" sz="3200" b="1" dirty="0">
                <a:solidFill>
                  <a:srgbClr val="FFD60E"/>
                </a:solidFill>
                <a:latin typeface="Arial" charset="0"/>
                <a:cs typeface="Arial" charset="0"/>
              </a:rPr>
              <a:t>II </a:t>
            </a:r>
            <a:r>
              <a:rPr lang="ru-RU" sz="3200" b="1" dirty="0">
                <a:solidFill>
                  <a:srgbClr val="FFD60E"/>
                </a:solidFill>
                <a:latin typeface="Arial" charset="0"/>
                <a:cs typeface="Arial" charset="0"/>
              </a:rPr>
              <a:t>века до Р.Х. и </a:t>
            </a:r>
            <a:r>
              <a:rPr lang="ru-RU" sz="3200" b="1" dirty="0">
                <a:solidFill>
                  <a:schemeClr val="bg1"/>
                </a:solidFill>
                <a:latin typeface="Arial" charset="0"/>
                <a:cs typeface="Arial" charset="0"/>
              </a:rPr>
              <a:t>совпадает с современным текстом на 100%.</a:t>
            </a:r>
            <a:endParaRPr lang="en-US" sz="3200" b="1" dirty="0">
              <a:solidFill>
                <a:srgbClr val="FFD60E"/>
              </a:solidFill>
              <a:latin typeface="Arial" charset="0"/>
              <a:cs typeface="Arial" charset="0"/>
            </a:endParaRPr>
          </a:p>
        </p:txBody>
      </p:sp>
      <p:sp>
        <p:nvSpPr>
          <p:cNvPr id="41989" name="Text Box 5"/>
          <p:cNvSpPr txBox="1">
            <a:spLocks noChangeArrowheads="1"/>
          </p:cNvSpPr>
          <p:nvPr/>
        </p:nvSpPr>
        <p:spPr bwMode="auto">
          <a:xfrm>
            <a:off x="2684463" y="765175"/>
            <a:ext cx="3400425" cy="646113"/>
          </a:xfrm>
          <a:prstGeom prst="rect">
            <a:avLst/>
          </a:prstGeom>
          <a:noFill/>
          <a:ln w="9525">
            <a:noFill/>
            <a:miter lim="800000"/>
            <a:headEnd/>
            <a:tailEnd/>
          </a:ln>
        </p:spPr>
        <p:txBody>
          <a:bodyPr wrap="none">
            <a:spAutoFit/>
          </a:bodyPr>
          <a:lstStyle/>
          <a:p>
            <a:r>
              <a:rPr lang="ru-RU" sz="3600" b="1">
                <a:solidFill>
                  <a:schemeClr val="bg1"/>
                </a:solidFill>
                <a:latin typeface="Arial" charset="0"/>
              </a:rPr>
              <a:t>Ветхий Завет:</a:t>
            </a:r>
            <a:endParaRPr lang="en-US" sz="3600" b="1">
              <a:solidFill>
                <a:schemeClr val="bg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7363"/>
                                        </p:tgtEl>
                                        <p:attrNameLst>
                                          <p:attrName>style.visibility</p:attrName>
                                        </p:attrNameLst>
                                      </p:cBhvr>
                                      <p:to>
                                        <p:strVal val="visible"/>
                                      </p:to>
                                    </p:set>
                                    <p:animEffect transition="in" filter="wipe(up)">
                                      <p:cBhvr>
                                        <p:cTn id="7" dur="2000"/>
                                        <p:tgtEl>
                                          <p:spTgt spid="5273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xit" presetSubtype="0" fill="hold" nodeType="withEffect">
                                  <p:stCondLst>
                                    <p:cond delay="0"/>
                                  </p:stCondLst>
                                  <p:childTnLst>
                                    <p:animEffect transition="out" filter="fad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7" name="Text Box 3"/>
          <p:cNvSpPr txBox="1">
            <a:spLocks noChangeArrowheads="1"/>
          </p:cNvSpPr>
          <p:nvPr/>
        </p:nvSpPr>
        <p:spPr bwMode="auto">
          <a:xfrm>
            <a:off x="1331913" y="3751263"/>
            <a:ext cx="6337300" cy="1879600"/>
          </a:xfrm>
          <a:prstGeom prst="rect">
            <a:avLst/>
          </a:prstGeom>
          <a:noFill/>
          <a:ln w="9525">
            <a:solidFill>
              <a:schemeClr val="bg1"/>
            </a:solidFill>
            <a:miter lim="800000"/>
            <a:headEnd/>
            <a:tailEnd/>
          </a:ln>
        </p:spPr>
        <p:txBody>
          <a:bodyPr>
            <a:spAutoFit/>
          </a:bodyPr>
          <a:lstStyle/>
          <a:p>
            <a:pPr algn="ctr">
              <a:lnSpc>
                <a:spcPct val="110000"/>
              </a:lnSpc>
            </a:pPr>
            <a:r>
              <a:rPr lang="ru-RU" altLang="en-US" sz="3200" b="1">
                <a:solidFill>
                  <a:srgbClr val="FFD60E"/>
                </a:solidFill>
                <a:latin typeface="Arial" pitchFamily="34" charset="0"/>
              </a:rPr>
              <a:t>Историческая достоверность</a:t>
            </a:r>
            <a:r>
              <a:rPr lang="en-US" altLang="en-US" sz="3200" b="1">
                <a:solidFill>
                  <a:srgbClr val="FFD60E"/>
                </a:solidFill>
                <a:latin typeface="Arial" pitchFamily="34" charset="0"/>
              </a:rPr>
              <a:t/>
            </a:r>
            <a:br>
              <a:rPr lang="en-US" altLang="en-US" sz="3200" b="1">
                <a:solidFill>
                  <a:srgbClr val="FFD60E"/>
                </a:solidFill>
                <a:latin typeface="Arial" pitchFamily="34" charset="0"/>
              </a:rPr>
            </a:br>
            <a:r>
              <a:rPr lang="en-US" altLang="en-US" sz="1000" b="1">
                <a:solidFill>
                  <a:srgbClr val="FFD60E"/>
                </a:solidFill>
                <a:latin typeface="Arial" pitchFamily="34" charset="0"/>
              </a:rPr>
              <a:t> </a:t>
            </a:r>
            <a:br>
              <a:rPr lang="en-US" altLang="en-US" sz="1000" b="1">
                <a:solidFill>
                  <a:srgbClr val="FFD60E"/>
                </a:solidFill>
                <a:latin typeface="Arial" pitchFamily="34" charset="0"/>
              </a:rPr>
            </a:br>
            <a:r>
              <a:rPr lang="ru-RU" altLang="en-US" sz="3200" b="1">
                <a:solidFill>
                  <a:srgbClr val="FFD60E"/>
                </a:solidFill>
                <a:latin typeface="Arial" pitchFamily="34" charset="0"/>
              </a:rPr>
              <a:t>Вопрос 3</a:t>
            </a:r>
            <a:r>
              <a:rPr lang="en-US" altLang="en-US" sz="3200" b="1">
                <a:solidFill>
                  <a:srgbClr val="FFD60E"/>
                </a:solidFill>
                <a:latin typeface="Arial" pitchFamily="34" charset="0"/>
              </a:rPr>
              <a:t>. </a:t>
            </a:r>
            <a:r>
              <a:rPr lang="ru-RU" altLang="en-US" sz="3200" b="1">
                <a:solidFill>
                  <a:schemeClr val="bg1"/>
                </a:solidFill>
                <a:latin typeface="Arial" pitchFamily="34" charset="0"/>
              </a:rPr>
              <a:t>Какой древности найденные рукописи</a:t>
            </a:r>
            <a:r>
              <a:rPr lang="en-US" altLang="en-US" sz="3200" b="1">
                <a:solidFill>
                  <a:schemeClr val="bg1"/>
                </a:solidFill>
                <a:latin typeface="Arial" pitchFamily="34" charset="0"/>
              </a:rPr>
              <a:t>?</a:t>
            </a:r>
          </a:p>
        </p:txBody>
      </p:sp>
      <p:pic>
        <p:nvPicPr>
          <p:cNvPr id="4" name="Picture 6" descr="Book">
            <a:extLst>
              <a:ext uri="{FF2B5EF4-FFF2-40B4-BE49-F238E27FC236}">
                <a16:creationId xmlns:a16="http://schemas.microsoft.com/office/drawing/2014/main" xmlns="" id="{DAF01AA2-27B4-4785-9DA9-915127EFE322}"/>
              </a:ext>
            </a:extLst>
          </p:cNvPr>
          <p:cNvPicPr>
            <a:picLocks noChangeAspect="1" noChangeArrowheads="1"/>
          </p:cNvPicPr>
          <p:nvPr/>
        </p:nvPicPr>
        <p:blipFill>
          <a:blip r:embed="rId3" cstate="print"/>
          <a:srcRect/>
          <a:stretch>
            <a:fillRect/>
          </a:stretch>
        </p:blipFill>
        <p:spPr bwMode="auto">
          <a:xfrm>
            <a:off x="7236296" y="332656"/>
            <a:ext cx="1763265" cy="1511821"/>
          </a:xfrm>
          <a:prstGeom prst="rect">
            <a:avLst/>
          </a:prstGeom>
          <a:noFill/>
          <a:ln w="9525">
            <a:noFill/>
            <a:miter lim="800000"/>
            <a:headEnd/>
            <a:tailEnd/>
          </a:ln>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758787"/>
                                        </p:tgtEl>
                                        <p:attrNameLst>
                                          <p:attrName>style.visibility</p:attrName>
                                        </p:attrNameLst>
                                      </p:cBhvr>
                                      <p:to>
                                        <p:strVal val="visible"/>
                                      </p:to>
                                    </p:set>
                                    <p:anim calcmode="lin" valueType="num">
                                      <p:cBhvr>
                                        <p:cTn id="7" dur="1000" fill="hold"/>
                                        <p:tgtEl>
                                          <p:spTgt spid="758787"/>
                                        </p:tgtEl>
                                        <p:attrNameLst>
                                          <p:attrName>ppt_x</p:attrName>
                                        </p:attrNameLst>
                                      </p:cBhvr>
                                      <p:tavLst>
                                        <p:tav tm="0">
                                          <p:val>
                                            <p:strVal val="#ppt_x"/>
                                          </p:val>
                                        </p:tav>
                                        <p:tav tm="100000">
                                          <p:val>
                                            <p:strVal val="#ppt_x"/>
                                          </p:val>
                                        </p:tav>
                                      </p:tavLst>
                                    </p:anim>
                                    <p:anim calcmode="lin" valueType="num">
                                      <p:cBhvr>
                                        <p:cTn id="8" dur="1000" fill="hold"/>
                                        <p:tgtEl>
                                          <p:spTgt spid="758787"/>
                                        </p:tgtEl>
                                        <p:attrNameLst>
                                          <p:attrName>ppt_y</p:attrName>
                                        </p:attrNameLst>
                                      </p:cBhvr>
                                      <p:tavLst>
                                        <p:tav tm="0">
                                          <p:val>
                                            <p:strVal val="#ppt_y-#ppt_h/2"/>
                                          </p:val>
                                        </p:tav>
                                        <p:tav tm="100000">
                                          <p:val>
                                            <p:strVal val="#ppt_y"/>
                                          </p:val>
                                        </p:tav>
                                      </p:tavLst>
                                    </p:anim>
                                    <p:anim calcmode="lin" valueType="num">
                                      <p:cBhvr>
                                        <p:cTn id="9" dur="1000" fill="hold"/>
                                        <p:tgtEl>
                                          <p:spTgt spid="758787"/>
                                        </p:tgtEl>
                                        <p:attrNameLst>
                                          <p:attrName>ppt_w</p:attrName>
                                        </p:attrNameLst>
                                      </p:cBhvr>
                                      <p:tavLst>
                                        <p:tav tm="0">
                                          <p:val>
                                            <p:strVal val="#ppt_w"/>
                                          </p:val>
                                        </p:tav>
                                        <p:tav tm="100000">
                                          <p:val>
                                            <p:strVal val="#ppt_w"/>
                                          </p:val>
                                        </p:tav>
                                      </p:tavLst>
                                    </p:anim>
                                    <p:anim calcmode="lin" valueType="num">
                                      <p:cBhvr>
                                        <p:cTn id="10" dur="1000" fill="hold"/>
                                        <p:tgtEl>
                                          <p:spTgt spid="758787"/>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531813" y="1779588"/>
            <a:ext cx="8305800" cy="1936750"/>
          </a:xfrm>
          <a:prstGeom prst="rect">
            <a:avLst/>
          </a:prstGeom>
          <a:noFill/>
          <a:ln w="28575">
            <a:noFill/>
            <a:miter lim="800000"/>
            <a:headEnd/>
            <a:tailEnd/>
          </a:ln>
        </p:spPr>
        <p:txBody>
          <a:bodyPr lIns="91431" tIns="45715" rIns="91431" bIns="45715">
            <a:spAutoFit/>
          </a:bodyPr>
          <a:lstStyle/>
          <a:p>
            <a:pPr defTabSz="912813"/>
            <a:r>
              <a:rPr lang="en-US" altLang="en-US" sz="2600">
                <a:solidFill>
                  <a:srgbClr val="FFFF00"/>
                </a:solidFill>
                <a:latin typeface="Arial" pitchFamily="34" charset="0"/>
                <a:cs typeface="Arial" pitchFamily="34" charset="0"/>
              </a:rPr>
              <a:t>	</a:t>
            </a:r>
            <a:r>
              <a:rPr lang="en-US" altLang="en-US" sz="2900">
                <a:solidFill>
                  <a:srgbClr val="FFFF00"/>
                </a:solidFill>
                <a:latin typeface="Arial" pitchFamily="34" charset="0"/>
                <a:cs typeface="Arial" pitchFamily="34" charset="0"/>
              </a:rPr>
              <a:t>					</a:t>
            </a:r>
            <a:endParaRPr lang="en-US" altLang="en-US" sz="2600">
              <a:solidFill>
                <a:srgbClr val="FFFF00"/>
              </a:solidFill>
              <a:latin typeface="Arial" pitchFamily="34" charset="0"/>
              <a:cs typeface="Arial" pitchFamily="34" charset="0"/>
            </a:endParaRPr>
          </a:p>
          <a:p>
            <a:pPr defTabSz="912813"/>
            <a:r>
              <a:rPr lang="en-US" altLang="en-US" sz="2600" i="1">
                <a:solidFill>
                  <a:schemeClr val="bg1"/>
                </a:solidFill>
                <a:latin typeface="Arial" pitchFamily="34" charset="0"/>
                <a:cs typeface="Arial" pitchFamily="34" charset="0"/>
              </a:rPr>
              <a:t>	</a:t>
            </a:r>
          </a:p>
          <a:p>
            <a:pPr defTabSz="912813"/>
            <a:r>
              <a:rPr lang="en-US" altLang="en-US" sz="2100" b="1">
                <a:solidFill>
                  <a:schemeClr val="bg1"/>
                </a:solidFill>
                <a:latin typeface="Arial" pitchFamily="34" charset="0"/>
                <a:cs typeface="Arial" pitchFamily="34" charset="0"/>
              </a:rPr>
              <a:t>400    300    200  </a:t>
            </a:r>
            <a:r>
              <a:rPr lang="en-US" altLang="en-US" sz="2100" b="1">
                <a:solidFill>
                  <a:srgbClr val="CC9900"/>
                </a:solidFill>
                <a:latin typeface="Arial" pitchFamily="34" charset="0"/>
                <a:cs typeface="Arial" pitchFamily="34" charset="0"/>
              </a:rPr>
              <a:t>  </a:t>
            </a:r>
            <a:r>
              <a:rPr lang="en-US" altLang="en-US" sz="2100" b="1">
                <a:solidFill>
                  <a:schemeClr val="bg1"/>
                </a:solidFill>
                <a:latin typeface="Arial" pitchFamily="34" charset="0"/>
                <a:cs typeface="Arial" pitchFamily="34" charset="0"/>
              </a:rPr>
              <a:t>50</a:t>
            </a:r>
            <a:r>
              <a:rPr lang="en-US" altLang="en-US" sz="2100" b="1">
                <a:solidFill>
                  <a:srgbClr val="CC9900"/>
                </a:solidFill>
                <a:latin typeface="Arial" pitchFamily="34" charset="0"/>
                <a:cs typeface="Arial" pitchFamily="34" charset="0"/>
              </a:rPr>
              <a:t>   </a:t>
            </a:r>
            <a:r>
              <a:rPr lang="en-US" altLang="en-US" sz="2100" b="1">
                <a:solidFill>
                  <a:schemeClr val="bg1"/>
                </a:solidFill>
                <a:latin typeface="Arial" pitchFamily="34" charset="0"/>
                <a:cs typeface="Arial" pitchFamily="34" charset="0"/>
              </a:rPr>
              <a:t>0</a:t>
            </a:r>
            <a:r>
              <a:rPr lang="en-US" altLang="en-US" sz="2100" b="1">
                <a:solidFill>
                  <a:srgbClr val="CC9900"/>
                </a:solidFill>
                <a:latin typeface="Arial" pitchFamily="34" charset="0"/>
                <a:cs typeface="Arial" pitchFamily="34" charset="0"/>
              </a:rPr>
              <a:t>   </a:t>
            </a:r>
            <a:r>
              <a:rPr lang="en-US" altLang="en-US" sz="2100" b="1">
                <a:solidFill>
                  <a:schemeClr val="bg1"/>
                </a:solidFill>
                <a:latin typeface="Arial" pitchFamily="34" charset="0"/>
                <a:cs typeface="Arial" pitchFamily="34" charset="0"/>
              </a:rPr>
              <a:t>100</a:t>
            </a:r>
            <a:r>
              <a:rPr lang="en-US" altLang="en-US" sz="2100" b="1">
                <a:solidFill>
                  <a:srgbClr val="CC9900"/>
                </a:solidFill>
                <a:latin typeface="Arial" pitchFamily="34" charset="0"/>
                <a:cs typeface="Arial" pitchFamily="34" charset="0"/>
              </a:rPr>
              <a:t>    </a:t>
            </a:r>
            <a:r>
              <a:rPr lang="en-US" altLang="en-US" sz="2100" b="1">
                <a:solidFill>
                  <a:schemeClr val="bg1"/>
                </a:solidFill>
                <a:latin typeface="Arial" pitchFamily="34" charset="0"/>
                <a:cs typeface="Arial" pitchFamily="34" charset="0"/>
              </a:rPr>
              <a:t>200    300    400    500    600</a:t>
            </a:r>
          </a:p>
          <a:p>
            <a:pPr defTabSz="912813"/>
            <a:r>
              <a:rPr lang="en-US" altLang="en-US" b="1">
                <a:solidFill>
                  <a:schemeClr val="bg1"/>
                </a:solidFill>
                <a:latin typeface="Arial" pitchFamily="34" charset="0"/>
                <a:cs typeface="Arial" pitchFamily="34" charset="0"/>
              </a:rPr>
              <a:t>--------------------------------------------------------------------------</a:t>
            </a:r>
          </a:p>
          <a:p>
            <a:pPr defTabSz="912813"/>
            <a:r>
              <a:rPr lang="ru-RU" altLang="en-US" sz="2100">
                <a:solidFill>
                  <a:schemeClr val="bg1"/>
                </a:solidFill>
                <a:latin typeface="Arial Black" pitchFamily="34" charset="0"/>
                <a:cs typeface="Arial" pitchFamily="34" charset="0"/>
              </a:rPr>
              <a:t>	        </a:t>
            </a:r>
            <a:r>
              <a:rPr lang="en-US" altLang="en-US" sz="2100">
                <a:solidFill>
                  <a:schemeClr val="bg1"/>
                </a:solidFill>
                <a:latin typeface="Arial Black" pitchFamily="34" charset="0"/>
                <a:cs typeface="Arial" pitchFamily="34" charset="0"/>
              </a:rPr>
              <a:t> </a:t>
            </a:r>
            <a:r>
              <a:rPr lang="ru-RU" altLang="en-US" sz="2100">
                <a:solidFill>
                  <a:schemeClr val="bg1"/>
                </a:solidFill>
                <a:latin typeface="Arial Black" pitchFamily="34" charset="0"/>
                <a:cs typeface="Arial" pitchFamily="34" charset="0"/>
              </a:rPr>
              <a:t> </a:t>
            </a:r>
            <a:r>
              <a:rPr lang="ru-RU" altLang="en-US" sz="2100">
                <a:solidFill>
                  <a:schemeClr val="bg1"/>
                </a:solidFill>
                <a:latin typeface="Arial" pitchFamily="34" charset="0"/>
                <a:cs typeface="Arial" pitchFamily="34" charset="0"/>
              </a:rPr>
              <a:t>до Р.Х. </a:t>
            </a:r>
            <a:r>
              <a:rPr lang="en-US" altLang="en-US" sz="2100" b="1">
                <a:solidFill>
                  <a:schemeClr val="bg1"/>
                </a:solidFill>
                <a:latin typeface="Arial" pitchFamily="34" charset="0"/>
                <a:cs typeface="Arial" pitchFamily="34" charset="0"/>
              </a:rPr>
              <a:t>|</a:t>
            </a:r>
            <a:r>
              <a:rPr lang="en-US" altLang="en-US" sz="2100">
                <a:solidFill>
                  <a:schemeClr val="bg1"/>
                </a:solidFill>
                <a:latin typeface="Arial" pitchFamily="34" charset="0"/>
                <a:cs typeface="Arial" pitchFamily="34" charset="0"/>
              </a:rPr>
              <a:t> </a:t>
            </a:r>
            <a:r>
              <a:rPr lang="ru-RU" altLang="en-US" sz="2100">
                <a:solidFill>
                  <a:schemeClr val="bg1"/>
                </a:solidFill>
                <a:latin typeface="Arial" pitchFamily="34" charset="0"/>
                <a:cs typeface="Arial" pitchFamily="34" charset="0"/>
              </a:rPr>
              <a:t>по Р.Х.</a:t>
            </a:r>
            <a:endParaRPr lang="en-US" altLang="en-US" sz="2100">
              <a:solidFill>
                <a:schemeClr val="bg1"/>
              </a:solidFill>
              <a:latin typeface="Arial" pitchFamily="34" charset="0"/>
              <a:cs typeface="Arial" pitchFamily="34" charset="0"/>
            </a:endParaRPr>
          </a:p>
        </p:txBody>
      </p:sp>
      <p:sp>
        <p:nvSpPr>
          <p:cNvPr id="2145283" name="Text Box 3"/>
          <p:cNvSpPr txBox="1">
            <a:spLocks noChangeArrowheads="1"/>
          </p:cNvSpPr>
          <p:nvPr/>
        </p:nvSpPr>
        <p:spPr bwMode="auto">
          <a:xfrm>
            <a:off x="531813" y="4629150"/>
            <a:ext cx="8362950" cy="1463675"/>
          </a:xfrm>
          <a:prstGeom prst="rect">
            <a:avLst/>
          </a:prstGeom>
          <a:noFill/>
          <a:ln w="9525">
            <a:noFill/>
            <a:miter lim="800000"/>
            <a:headEnd/>
            <a:tailEnd/>
          </a:ln>
        </p:spPr>
        <p:txBody>
          <a:bodyPr lIns="91431" tIns="45715" rIns="91431" bIns="45715">
            <a:spAutoFit/>
          </a:bodyPr>
          <a:lstStyle/>
          <a:p>
            <a:pPr defTabSz="912813"/>
            <a:r>
              <a:rPr lang="en-US" altLang="en-US">
                <a:solidFill>
                  <a:schemeClr val="bg1"/>
                </a:solidFill>
                <a:latin typeface="Arial Black" pitchFamily="34" charset="0"/>
                <a:cs typeface="Arial" pitchFamily="34" charset="0"/>
              </a:rPr>
              <a:t>				          	</a:t>
            </a:r>
          </a:p>
          <a:p>
            <a:pPr defTabSz="912813"/>
            <a:r>
              <a:rPr lang="en-US" altLang="en-US" sz="2100" b="1">
                <a:solidFill>
                  <a:schemeClr val="bg1"/>
                </a:solidFill>
                <a:latin typeface="Arial" pitchFamily="34" charset="0"/>
                <a:cs typeface="Arial" pitchFamily="34" charset="0"/>
              </a:rPr>
              <a:t>700   800   900   1000   1100   1200   1300   </a:t>
            </a:r>
            <a:r>
              <a:rPr lang="en-US" altLang="en-US" sz="2100" b="1">
                <a:solidFill>
                  <a:srgbClr val="FFD60E"/>
                </a:solidFill>
                <a:latin typeface="Arial" pitchFamily="34" charset="0"/>
                <a:cs typeface="Arial" pitchFamily="34" charset="0"/>
              </a:rPr>
              <a:t>1400   1500</a:t>
            </a:r>
            <a:endParaRPr lang="en-US" altLang="en-US" sz="2100" b="1">
              <a:solidFill>
                <a:schemeClr val="bg1"/>
              </a:solidFill>
              <a:latin typeface="Arial" pitchFamily="34" charset="0"/>
              <a:cs typeface="Arial" pitchFamily="34" charset="0"/>
            </a:endParaRPr>
          </a:p>
          <a:p>
            <a:pPr defTabSz="912813"/>
            <a:r>
              <a:rPr lang="en-US" altLang="en-US" b="1">
                <a:solidFill>
                  <a:schemeClr val="bg1"/>
                </a:solidFill>
                <a:latin typeface="Arial" pitchFamily="34" charset="0"/>
                <a:cs typeface="Arial" pitchFamily="34" charset="0"/>
              </a:rPr>
              <a:t>---------------------------------------------------------------------- - - - -</a:t>
            </a:r>
          </a:p>
          <a:p>
            <a:pPr defTabSz="912813"/>
            <a:endParaRPr lang="en-US" altLang="en-US" sz="2100" b="1">
              <a:solidFill>
                <a:schemeClr val="bg1"/>
              </a:solidFill>
              <a:latin typeface="Arial" pitchFamily="34" charset="0"/>
              <a:cs typeface="Arial" pitchFamily="34" charset="0"/>
            </a:endParaRPr>
          </a:p>
        </p:txBody>
      </p:sp>
      <p:sp>
        <p:nvSpPr>
          <p:cNvPr id="115716" name="Text Box 4"/>
          <p:cNvSpPr txBox="1">
            <a:spLocks noChangeArrowheads="1"/>
          </p:cNvSpPr>
          <p:nvPr/>
        </p:nvSpPr>
        <p:spPr bwMode="auto">
          <a:xfrm>
            <a:off x="6443663" y="4652963"/>
            <a:ext cx="2449512" cy="412750"/>
          </a:xfrm>
          <a:prstGeom prst="rect">
            <a:avLst/>
          </a:prstGeom>
          <a:noFill/>
          <a:ln w="9525">
            <a:noFill/>
            <a:miter lim="800000"/>
            <a:headEnd/>
            <a:tailEnd/>
          </a:ln>
        </p:spPr>
        <p:txBody>
          <a:bodyPr lIns="91431" tIns="45715" rIns="91431" bIns="45715">
            <a:spAutoFit/>
          </a:bodyPr>
          <a:lstStyle/>
          <a:p>
            <a:pPr defTabSz="912813">
              <a:spcBef>
                <a:spcPct val="50000"/>
              </a:spcBef>
            </a:pPr>
            <a:r>
              <a:rPr lang="ru-RU" altLang="en-US" sz="2100" b="1">
                <a:solidFill>
                  <a:srgbClr val="FFD60E"/>
                </a:solidFill>
                <a:latin typeface="Arial" pitchFamily="34" charset="0"/>
                <a:cs typeface="Arial" pitchFamily="34" charset="0"/>
              </a:rPr>
              <a:t>Печатный пресс</a:t>
            </a:r>
            <a:endParaRPr lang="en-US" altLang="en-US" sz="2100" b="1">
              <a:solidFill>
                <a:srgbClr val="FFD60E"/>
              </a:solidFill>
              <a:latin typeface="Arial" pitchFamily="34" charset="0"/>
              <a:cs typeface="Arial" pitchFamily="34" charset="0"/>
            </a:endParaRPr>
          </a:p>
        </p:txBody>
      </p:sp>
      <p:sp>
        <p:nvSpPr>
          <p:cNvPr id="115717" name="Text Box 5"/>
          <p:cNvSpPr txBox="1">
            <a:spLocks noChangeArrowheads="1"/>
          </p:cNvSpPr>
          <p:nvPr/>
        </p:nvSpPr>
        <p:spPr bwMode="auto">
          <a:xfrm>
            <a:off x="2484438" y="1974850"/>
            <a:ext cx="1223962" cy="733425"/>
          </a:xfrm>
          <a:prstGeom prst="rect">
            <a:avLst/>
          </a:prstGeom>
          <a:noFill/>
          <a:ln w="9525">
            <a:noFill/>
            <a:miter lim="800000"/>
            <a:headEnd/>
            <a:tailEnd/>
          </a:ln>
        </p:spPr>
        <p:txBody>
          <a:bodyPr lIns="91431" tIns="45715" rIns="91431" bIns="45715">
            <a:spAutoFit/>
          </a:bodyPr>
          <a:lstStyle/>
          <a:p>
            <a:pPr defTabSz="912813"/>
            <a:r>
              <a:rPr lang="ru-RU" altLang="en-US" sz="2100" b="1">
                <a:solidFill>
                  <a:srgbClr val="33CCFF"/>
                </a:solidFill>
                <a:latin typeface="Arial" pitchFamily="34" charset="0"/>
                <a:cs typeface="Arial" pitchFamily="34" charset="0"/>
              </a:rPr>
              <a:t>Юлий Цезарь</a:t>
            </a:r>
            <a:r>
              <a:rPr lang="en-US" altLang="en-US" sz="2100" b="1">
                <a:solidFill>
                  <a:srgbClr val="66CCFF"/>
                </a:solidFill>
                <a:latin typeface="Arial" pitchFamily="34" charset="0"/>
                <a:cs typeface="Arial" pitchFamily="34" charset="0"/>
              </a:rPr>
              <a:t> </a:t>
            </a:r>
          </a:p>
        </p:txBody>
      </p:sp>
      <p:sp>
        <p:nvSpPr>
          <p:cNvPr id="2145289" name="Line 9"/>
          <p:cNvSpPr>
            <a:spLocks noChangeShapeType="1"/>
          </p:cNvSpPr>
          <p:nvPr/>
        </p:nvSpPr>
        <p:spPr bwMode="auto">
          <a:xfrm rot="5400000">
            <a:off x="864393" y="4545807"/>
            <a:ext cx="1223963" cy="0"/>
          </a:xfrm>
          <a:prstGeom prst="line">
            <a:avLst/>
          </a:prstGeom>
          <a:noFill/>
          <a:ln w="28575">
            <a:solidFill>
              <a:srgbClr val="33CCFF"/>
            </a:solidFill>
            <a:round/>
            <a:headEnd/>
            <a:tailEnd type="triangle" w="lg" len="lg"/>
          </a:ln>
          <a:effectLst>
            <a:outerShdw dist="35921" dir="2700000" algn="ctr" rotWithShape="0">
              <a:schemeClr val="tx1"/>
            </a:outerShdw>
          </a:effectLst>
        </p:spPr>
        <p:txBody>
          <a:bodyPr/>
          <a:lstStyle/>
          <a:p>
            <a:pPr>
              <a:defRPr/>
            </a:pPr>
            <a:endParaRPr lang="en-US"/>
          </a:p>
        </p:txBody>
      </p:sp>
      <p:sp>
        <p:nvSpPr>
          <p:cNvPr id="2145290" name="Text Box 10"/>
          <p:cNvSpPr txBox="1">
            <a:spLocks noChangeArrowheads="1"/>
          </p:cNvSpPr>
          <p:nvPr/>
        </p:nvSpPr>
        <p:spPr bwMode="auto">
          <a:xfrm>
            <a:off x="215900" y="1700213"/>
            <a:ext cx="1873250" cy="412750"/>
          </a:xfrm>
          <a:prstGeom prst="rect">
            <a:avLst/>
          </a:prstGeom>
          <a:noFill/>
          <a:ln w="9525">
            <a:noFill/>
            <a:miter lim="800000"/>
            <a:headEnd/>
            <a:tailEnd/>
          </a:ln>
        </p:spPr>
        <p:txBody>
          <a:bodyPr lIns="91431" tIns="45715" rIns="91431" bIns="45715">
            <a:spAutoFit/>
          </a:bodyPr>
          <a:lstStyle/>
          <a:p>
            <a:pPr defTabSz="912813"/>
            <a:r>
              <a:rPr lang="ru-RU" altLang="en-US" sz="2100" b="1">
                <a:solidFill>
                  <a:srgbClr val="FF0000"/>
                </a:solidFill>
                <a:latin typeface="Arial" pitchFamily="34" charset="0"/>
                <a:cs typeface="Arial" pitchFamily="34" charset="0"/>
              </a:rPr>
              <a:t>Аристотель</a:t>
            </a:r>
            <a:r>
              <a:rPr lang="en-US" altLang="en-US" sz="2100" b="1">
                <a:solidFill>
                  <a:srgbClr val="FF0000"/>
                </a:solidFill>
                <a:latin typeface="Arial" pitchFamily="34" charset="0"/>
                <a:cs typeface="Arial" pitchFamily="34" charset="0"/>
              </a:rPr>
              <a:t> </a:t>
            </a:r>
          </a:p>
        </p:txBody>
      </p:sp>
      <p:sp>
        <p:nvSpPr>
          <p:cNvPr id="2145291" name="Line 11"/>
          <p:cNvSpPr>
            <a:spLocks noChangeShapeType="1"/>
          </p:cNvSpPr>
          <p:nvPr/>
        </p:nvSpPr>
        <p:spPr bwMode="auto">
          <a:xfrm rot="5400000">
            <a:off x="3096418" y="4545807"/>
            <a:ext cx="1223963" cy="0"/>
          </a:xfrm>
          <a:prstGeom prst="line">
            <a:avLst/>
          </a:prstGeom>
          <a:noFill/>
          <a:ln w="28575">
            <a:solidFill>
              <a:srgbClr val="FF0000"/>
            </a:solidFill>
            <a:round/>
            <a:headEnd/>
            <a:tailEnd type="triangle" w="lg" len="lg"/>
          </a:ln>
          <a:effectLst>
            <a:outerShdw dist="35921" dir="2700000" algn="ctr" rotWithShape="0">
              <a:schemeClr val="tx1"/>
            </a:outerShdw>
          </a:effectLst>
        </p:spPr>
        <p:txBody>
          <a:bodyPr/>
          <a:lstStyle/>
          <a:p>
            <a:pPr>
              <a:defRPr/>
            </a:pPr>
            <a:endParaRPr lang="en-US"/>
          </a:p>
        </p:txBody>
      </p:sp>
      <p:sp>
        <p:nvSpPr>
          <p:cNvPr id="2145292" name="Text Box 12"/>
          <p:cNvSpPr txBox="1">
            <a:spLocks noChangeArrowheads="1"/>
          </p:cNvSpPr>
          <p:nvPr/>
        </p:nvSpPr>
        <p:spPr bwMode="auto">
          <a:xfrm>
            <a:off x="2484438" y="1647825"/>
            <a:ext cx="1584325" cy="412750"/>
          </a:xfrm>
          <a:prstGeom prst="rect">
            <a:avLst/>
          </a:prstGeom>
          <a:noFill/>
          <a:ln w="9525">
            <a:noFill/>
            <a:miter lim="800000"/>
            <a:headEnd/>
            <a:tailEnd/>
          </a:ln>
        </p:spPr>
        <p:txBody>
          <a:bodyPr lIns="91431" tIns="45715" rIns="91431" bIns="45715">
            <a:spAutoFit/>
          </a:bodyPr>
          <a:lstStyle/>
          <a:p>
            <a:pPr defTabSz="912813"/>
            <a:r>
              <a:rPr lang="ru-RU" altLang="en-US" sz="2100" b="1" dirty="0">
                <a:solidFill>
                  <a:srgbClr val="CC3399"/>
                </a:solidFill>
                <a:latin typeface="Arial" pitchFamily="34" charset="0"/>
                <a:cs typeface="Arial" pitchFamily="34" charset="0"/>
              </a:rPr>
              <a:t>Вергилий</a:t>
            </a:r>
            <a:r>
              <a:rPr lang="en-US" altLang="en-US" sz="2100" b="1" dirty="0">
                <a:solidFill>
                  <a:srgbClr val="FF9900"/>
                </a:solidFill>
                <a:latin typeface="Arial" pitchFamily="34" charset="0"/>
                <a:cs typeface="Arial" pitchFamily="34" charset="0"/>
              </a:rPr>
              <a:t> </a:t>
            </a:r>
          </a:p>
        </p:txBody>
      </p:sp>
      <p:sp>
        <p:nvSpPr>
          <p:cNvPr id="2145293" name="Line 13"/>
          <p:cNvSpPr>
            <a:spLocks noChangeShapeType="1"/>
          </p:cNvSpPr>
          <p:nvPr/>
        </p:nvSpPr>
        <p:spPr bwMode="auto">
          <a:xfrm rot="5400000">
            <a:off x="4823619" y="2169319"/>
            <a:ext cx="1223962" cy="0"/>
          </a:xfrm>
          <a:prstGeom prst="line">
            <a:avLst/>
          </a:prstGeom>
          <a:noFill/>
          <a:ln w="28575">
            <a:solidFill>
              <a:srgbClr val="CC3399"/>
            </a:solidFill>
            <a:round/>
            <a:headEnd/>
            <a:tailEnd type="triangle" w="lg" len="lg"/>
          </a:ln>
          <a:effectLst>
            <a:outerShdw dist="35921" dir="2700000" algn="ctr" rotWithShape="0">
              <a:schemeClr val="tx1"/>
            </a:outerShdw>
          </a:effectLst>
        </p:spPr>
        <p:txBody>
          <a:bodyPr/>
          <a:lstStyle/>
          <a:p>
            <a:pPr>
              <a:defRPr/>
            </a:pPr>
            <a:endParaRPr lang="en-US"/>
          </a:p>
        </p:txBody>
      </p:sp>
      <p:sp>
        <p:nvSpPr>
          <p:cNvPr id="2145294" name="Text Box 14"/>
          <p:cNvSpPr txBox="1">
            <a:spLocks noChangeArrowheads="1"/>
          </p:cNvSpPr>
          <p:nvPr/>
        </p:nvSpPr>
        <p:spPr bwMode="auto">
          <a:xfrm>
            <a:off x="827088" y="4076700"/>
            <a:ext cx="3457575" cy="701675"/>
          </a:xfrm>
          <a:prstGeom prst="rect">
            <a:avLst/>
          </a:prstGeom>
          <a:noFill/>
          <a:ln w="9525">
            <a:noFill/>
            <a:miter lim="800000"/>
            <a:headEnd/>
            <a:tailEnd/>
          </a:ln>
        </p:spPr>
        <p:txBody>
          <a:bodyPr lIns="91431" tIns="45715" rIns="91431" bIns="45715">
            <a:spAutoFit/>
          </a:bodyPr>
          <a:lstStyle/>
          <a:p>
            <a:pPr algn="ctr" defTabSz="912813"/>
            <a:r>
              <a:rPr lang="ru-RU" altLang="en-US" sz="2000" b="1">
                <a:solidFill>
                  <a:schemeClr val="bg1"/>
                </a:solidFill>
                <a:latin typeface="Arial" pitchFamily="34" charset="0"/>
                <a:cs typeface="Arial" pitchFamily="34" charset="0"/>
              </a:rPr>
              <a:t>Самые ранние из известных рукописей</a:t>
            </a:r>
            <a:endParaRPr lang="en-US" altLang="en-US" sz="2000" b="1">
              <a:solidFill>
                <a:schemeClr val="bg1"/>
              </a:solidFill>
              <a:latin typeface="Arial" pitchFamily="34" charset="0"/>
              <a:cs typeface="Arial" pitchFamily="34" charset="0"/>
            </a:endParaRPr>
          </a:p>
        </p:txBody>
      </p:sp>
      <p:sp>
        <p:nvSpPr>
          <p:cNvPr id="115724" name="Text Box 15"/>
          <p:cNvSpPr txBox="1">
            <a:spLocks noChangeArrowheads="1"/>
          </p:cNvSpPr>
          <p:nvPr/>
        </p:nvSpPr>
        <p:spPr bwMode="auto">
          <a:xfrm>
            <a:off x="1392238" y="688975"/>
            <a:ext cx="6948487" cy="579438"/>
          </a:xfrm>
          <a:prstGeom prst="rect">
            <a:avLst/>
          </a:prstGeom>
          <a:noFill/>
          <a:ln w="9525">
            <a:noFill/>
            <a:miter lim="800000"/>
            <a:headEnd/>
            <a:tailEnd/>
          </a:ln>
        </p:spPr>
        <p:txBody>
          <a:bodyPr>
            <a:spAutoFit/>
          </a:bodyPr>
          <a:lstStyle/>
          <a:p>
            <a:pPr algn="ctr">
              <a:spcBef>
                <a:spcPct val="50000"/>
              </a:spcBef>
              <a:spcAft>
                <a:spcPct val="15000"/>
              </a:spcAft>
              <a:buClr>
                <a:schemeClr val="folHlink"/>
              </a:buClr>
              <a:buFont typeface="Monotype Sorts"/>
              <a:buNone/>
            </a:pPr>
            <a:r>
              <a:rPr lang="ru-RU" altLang="en-US" sz="3200" b="1">
                <a:solidFill>
                  <a:schemeClr val="bg1"/>
                </a:solidFill>
                <a:latin typeface="Arial" pitchFamily="34" charset="0"/>
                <a:cs typeface="Arial" pitchFamily="34" charset="0"/>
              </a:rPr>
              <a:t>Древность рукописей</a:t>
            </a:r>
            <a:endParaRPr lang="en-US" altLang="en-US" sz="3200" b="1">
              <a:solidFill>
                <a:schemeClr val="bg1"/>
              </a:solidFill>
              <a:latin typeface="Arial" pitchFamily="34" charset="0"/>
              <a:cs typeface="Arial" pitchFamily="34"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2145283">
                                            <p:txEl>
                                              <p:pRg st="0" end="0"/>
                                            </p:txEl>
                                          </p:spTgt>
                                        </p:tgtEl>
                                        <p:attrNameLst>
                                          <p:attrName>style.visibility</p:attrName>
                                        </p:attrNameLst>
                                      </p:cBhvr>
                                      <p:to>
                                        <p:strVal val="visible"/>
                                      </p:to>
                                    </p:set>
                                    <p:animEffect transition="in" filter="fade">
                                      <p:cBhvr>
                                        <p:cTn id="7" dur="1000"/>
                                        <p:tgtEl>
                                          <p:spTgt spid="2145283">
                                            <p:txEl>
                                              <p:pRg st="0" end="0"/>
                                            </p:txEl>
                                          </p:spTgt>
                                        </p:tgtEl>
                                      </p:cBhvr>
                                    </p:animEffect>
                                    <p:anim calcmode="lin" valueType="num">
                                      <p:cBhvr>
                                        <p:cTn id="8" dur="1000" fill="hold"/>
                                        <p:tgtEl>
                                          <p:spTgt spid="214528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2145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45294"/>
                                        </p:tgtEl>
                                        <p:attrNameLst>
                                          <p:attrName>style.visibility</p:attrName>
                                        </p:attrNameLst>
                                      </p:cBhvr>
                                      <p:to>
                                        <p:strVal val="visible"/>
                                      </p:to>
                                    </p:set>
                                    <p:anim calcmode="lin" valueType="num">
                                      <p:cBhvr>
                                        <p:cTn id="14" dur="1000" fill="hold"/>
                                        <p:tgtEl>
                                          <p:spTgt spid="2145294"/>
                                        </p:tgtEl>
                                        <p:attrNameLst>
                                          <p:attrName>ppt_w</p:attrName>
                                        </p:attrNameLst>
                                      </p:cBhvr>
                                      <p:tavLst>
                                        <p:tav tm="0">
                                          <p:val>
                                            <p:strVal val="#ppt_w*0.70"/>
                                          </p:val>
                                        </p:tav>
                                        <p:tav tm="100000">
                                          <p:val>
                                            <p:strVal val="#ppt_w"/>
                                          </p:val>
                                        </p:tav>
                                      </p:tavLst>
                                    </p:anim>
                                    <p:anim calcmode="lin" valueType="num">
                                      <p:cBhvr>
                                        <p:cTn id="15" dur="1000" fill="hold"/>
                                        <p:tgtEl>
                                          <p:spTgt spid="2145294"/>
                                        </p:tgtEl>
                                        <p:attrNameLst>
                                          <p:attrName>ppt_h</p:attrName>
                                        </p:attrNameLst>
                                      </p:cBhvr>
                                      <p:tavLst>
                                        <p:tav tm="0">
                                          <p:val>
                                            <p:strVal val="#ppt_h"/>
                                          </p:val>
                                        </p:tav>
                                        <p:tav tm="100000">
                                          <p:val>
                                            <p:strVal val="#ppt_h"/>
                                          </p:val>
                                        </p:tav>
                                      </p:tavLst>
                                    </p:anim>
                                    <p:animEffect transition="in" filter="fade">
                                      <p:cBhvr>
                                        <p:cTn id="16" dur="1000"/>
                                        <p:tgtEl>
                                          <p:spTgt spid="2145294"/>
                                        </p:tgtEl>
                                      </p:cBhvr>
                                    </p:animEffect>
                                  </p:childTnLst>
                                </p:cTn>
                              </p:par>
                              <p:par>
                                <p:cTn id="17" presetID="22" presetClass="entr" presetSubtype="1" fill="hold" nodeType="withEffect">
                                  <p:stCondLst>
                                    <p:cond delay="0"/>
                                  </p:stCondLst>
                                  <p:childTnLst>
                                    <p:set>
                                      <p:cBhvr>
                                        <p:cTn id="18" dur="1" fill="hold">
                                          <p:stCondLst>
                                            <p:cond delay="0"/>
                                          </p:stCondLst>
                                        </p:cTn>
                                        <p:tgtEl>
                                          <p:spTgt spid="2145289"/>
                                        </p:tgtEl>
                                        <p:attrNameLst>
                                          <p:attrName>style.visibility</p:attrName>
                                        </p:attrNameLst>
                                      </p:cBhvr>
                                      <p:to>
                                        <p:strVal val="visible"/>
                                      </p:to>
                                    </p:set>
                                    <p:animEffect transition="in" filter="wipe(up)">
                                      <p:cBhvr>
                                        <p:cTn id="19" dur="1000"/>
                                        <p:tgtEl>
                                          <p:spTgt spid="214528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145290"/>
                                        </p:tgtEl>
                                        <p:attrNameLst>
                                          <p:attrName>style.visibility</p:attrName>
                                        </p:attrNameLst>
                                      </p:cBhvr>
                                      <p:to>
                                        <p:strVal val="visible"/>
                                      </p:to>
                                    </p:set>
                                    <p:animEffect transition="in" filter="dissolve">
                                      <p:cBhvr>
                                        <p:cTn id="24" dur="500"/>
                                        <p:tgtEl>
                                          <p:spTgt spid="2145290"/>
                                        </p:tgtEl>
                                      </p:cBhvr>
                                    </p:animEffect>
                                  </p:childTnLst>
                                </p:cTn>
                              </p:par>
                              <p:par>
                                <p:cTn id="25" presetID="22" presetClass="entr" presetSubtype="1" fill="hold" nodeType="withEffect">
                                  <p:stCondLst>
                                    <p:cond delay="0"/>
                                  </p:stCondLst>
                                  <p:childTnLst>
                                    <p:set>
                                      <p:cBhvr>
                                        <p:cTn id="26" dur="1" fill="hold">
                                          <p:stCondLst>
                                            <p:cond delay="0"/>
                                          </p:stCondLst>
                                        </p:cTn>
                                        <p:tgtEl>
                                          <p:spTgt spid="2145291"/>
                                        </p:tgtEl>
                                        <p:attrNameLst>
                                          <p:attrName>style.visibility</p:attrName>
                                        </p:attrNameLst>
                                      </p:cBhvr>
                                      <p:to>
                                        <p:strVal val="visible"/>
                                      </p:to>
                                    </p:set>
                                    <p:animEffect transition="in" filter="wipe(up)">
                                      <p:cBhvr>
                                        <p:cTn id="27" dur="1000"/>
                                        <p:tgtEl>
                                          <p:spTgt spid="214529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45292"/>
                                        </p:tgtEl>
                                        <p:attrNameLst>
                                          <p:attrName>style.visibility</p:attrName>
                                        </p:attrNameLst>
                                      </p:cBhvr>
                                      <p:to>
                                        <p:strVal val="visible"/>
                                      </p:to>
                                    </p:set>
                                    <p:animEffect transition="in" filter="dissolve">
                                      <p:cBhvr>
                                        <p:cTn id="32" dur="500"/>
                                        <p:tgtEl>
                                          <p:spTgt spid="2145292"/>
                                        </p:tgtEl>
                                      </p:cBhvr>
                                    </p:animEffect>
                                  </p:childTnLst>
                                </p:cTn>
                              </p:par>
                              <p:par>
                                <p:cTn id="33" presetID="22" presetClass="entr" presetSubtype="1" fill="hold" nodeType="withEffect">
                                  <p:stCondLst>
                                    <p:cond delay="0"/>
                                  </p:stCondLst>
                                  <p:childTnLst>
                                    <p:set>
                                      <p:cBhvr>
                                        <p:cTn id="34" dur="1" fill="hold">
                                          <p:stCondLst>
                                            <p:cond delay="0"/>
                                          </p:stCondLst>
                                        </p:cTn>
                                        <p:tgtEl>
                                          <p:spTgt spid="2145293"/>
                                        </p:tgtEl>
                                        <p:attrNameLst>
                                          <p:attrName>style.visibility</p:attrName>
                                        </p:attrNameLst>
                                      </p:cBhvr>
                                      <p:to>
                                        <p:strVal val="visible"/>
                                      </p:to>
                                    </p:set>
                                    <p:animEffect transition="in" filter="wipe(up)">
                                      <p:cBhvr>
                                        <p:cTn id="35" dur="1000"/>
                                        <p:tgtEl>
                                          <p:spTgt spid="2145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5290" grpId="0"/>
      <p:bldP spid="2145292" grpId="0"/>
      <p:bldP spid="21452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4" name="Picture 2" descr="020314 Komsomolsk 003 (Medium)"/>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69863" y="836613"/>
          <a:ext cx="8866187" cy="6632575"/>
        </p:xfrm>
        <a:graphic>
          <a:graphicData uri="http://schemas.openxmlformats.org/presentationml/2006/ole">
            <mc:AlternateContent xmlns:mc="http://schemas.openxmlformats.org/markup-compatibility/2006">
              <mc:Choice xmlns:v="urn:schemas-microsoft-com:vml" Requires="v">
                <p:oleObj spid="_x0000_s5137" name="Microsoft Graph Chart" r:id="rId4" imgW="5248275" imgH="3914775" progId="MSGraph.Chart.8">
                  <p:embed followColorScheme="full"/>
                </p:oleObj>
              </mc:Choice>
              <mc:Fallback>
                <p:oleObj name="Microsoft Graph Chart" r:id="rId4" imgW="5248275" imgH="3914775"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63" y="836613"/>
                        <a:ext cx="8866187" cy="663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3" name="Text Box 10"/>
          <p:cNvSpPr txBox="1">
            <a:spLocks noChangeArrowheads="1"/>
          </p:cNvSpPr>
          <p:nvPr/>
        </p:nvSpPr>
        <p:spPr bwMode="auto">
          <a:xfrm>
            <a:off x="1392238" y="688975"/>
            <a:ext cx="6948487" cy="579438"/>
          </a:xfrm>
          <a:prstGeom prst="rect">
            <a:avLst/>
          </a:prstGeom>
          <a:noFill/>
          <a:ln w="9525">
            <a:noFill/>
            <a:miter lim="800000"/>
            <a:headEnd/>
            <a:tailEnd/>
          </a:ln>
        </p:spPr>
        <p:txBody>
          <a:bodyPr>
            <a:spAutoFit/>
          </a:bodyPr>
          <a:lstStyle/>
          <a:p>
            <a:pPr algn="ctr">
              <a:spcBef>
                <a:spcPct val="50000"/>
              </a:spcBef>
              <a:spcAft>
                <a:spcPct val="15000"/>
              </a:spcAft>
              <a:buClr>
                <a:schemeClr val="folHlink"/>
              </a:buClr>
              <a:buFont typeface="Monotype Sorts"/>
              <a:buNone/>
            </a:pPr>
            <a:r>
              <a:rPr lang="ru-RU" altLang="en-US" sz="3200" b="1">
                <a:solidFill>
                  <a:schemeClr val="bg1"/>
                </a:solidFill>
                <a:latin typeface="Arial" pitchFamily="34" charset="0"/>
                <a:cs typeface="Arial" pitchFamily="34" charset="0"/>
              </a:rPr>
              <a:t>Древность рукописей</a:t>
            </a:r>
            <a:endParaRPr lang="en-US" altLang="en-US" sz="3200" b="1">
              <a:solidFill>
                <a:schemeClr val="bg1"/>
              </a:solidFill>
              <a:latin typeface="Arial" pitchFamily="34" charset="0"/>
              <a:cs typeface="Arial" pitchFamily="34" charset="0"/>
            </a:endParaRPr>
          </a:p>
        </p:txBody>
      </p:sp>
    </p:spTree>
  </p:cSld>
  <p:clrMapOvr>
    <a:masterClrMapping/>
  </p:clrMapOvr>
  <p:transition>
    <p:zoom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89" name="Picture 21" descr="Oxsky"/>
          <p:cNvPicPr>
            <a:picLocks noChangeAspect="1" noChangeArrowheads="1"/>
          </p:cNvPicPr>
          <p:nvPr/>
        </p:nvPicPr>
        <p:blipFill>
          <a:blip r:embed="rId3" cstate="print"/>
          <a:srcRect/>
          <a:stretch>
            <a:fillRect/>
          </a:stretch>
        </p:blipFill>
        <p:spPr bwMode="auto">
          <a:xfrm>
            <a:off x="5004048" y="1412775"/>
            <a:ext cx="3816102" cy="2860719"/>
          </a:xfrm>
          <a:prstGeom prst="rect">
            <a:avLst/>
          </a:prstGeom>
          <a:noFill/>
          <a:ln w="9525">
            <a:noFill/>
            <a:miter lim="800000"/>
            <a:headEnd/>
            <a:tailEnd/>
          </a:ln>
        </p:spPr>
      </p:pic>
      <p:sp>
        <p:nvSpPr>
          <p:cNvPr id="493571" name="Text Box 3"/>
          <p:cNvSpPr txBox="1">
            <a:spLocks noChangeArrowheads="1"/>
          </p:cNvSpPr>
          <p:nvPr/>
        </p:nvSpPr>
        <p:spPr bwMode="auto">
          <a:xfrm>
            <a:off x="467544" y="1556792"/>
            <a:ext cx="5400600" cy="4967514"/>
          </a:xfrm>
          <a:prstGeom prst="rect">
            <a:avLst/>
          </a:prstGeom>
          <a:noFill/>
          <a:ln>
            <a:noFill/>
          </a:ln>
          <a:effectLst/>
        </p:spPr>
        <p:txBody>
          <a:bodyPr wrap="square">
            <a:spAutoFit/>
          </a:bodyPr>
          <a:lstStyle/>
          <a:p>
            <a:pPr>
              <a:lnSpc>
                <a:spcPct val="110000"/>
              </a:lnSpc>
              <a:defRPr/>
            </a:pPr>
            <a:r>
              <a:rPr lang="ru-RU" sz="3200" b="1" dirty="0">
                <a:solidFill>
                  <a:srgbClr val="FFD60E"/>
                </a:solidFill>
                <a:effectLst>
                  <a:outerShdw blurRad="38100" dist="38100" dir="2700000" algn="tl">
                    <a:srgbClr val="000000"/>
                  </a:outerShdw>
                </a:effectLst>
                <a:latin typeface="Arial" pitchFamily="34" charset="0"/>
                <a:cs typeface="Arial" pitchFamily="34" charset="0"/>
              </a:rPr>
              <a:t>В 1996 в запасниках музея Магдален Оксфордского Университета был обнаружен фрагмент рукописи, относящейся к гораздо более ранним временам, чем все ранее известные.</a:t>
            </a:r>
          </a:p>
        </p:txBody>
      </p:sp>
      <p:sp>
        <p:nvSpPr>
          <p:cNvPr id="116740" name="Text Box 22"/>
          <p:cNvSpPr txBox="1">
            <a:spLocks noChangeArrowheads="1"/>
          </p:cNvSpPr>
          <p:nvPr/>
        </p:nvSpPr>
        <p:spPr bwMode="auto">
          <a:xfrm>
            <a:off x="1392238" y="688975"/>
            <a:ext cx="6948487" cy="579438"/>
          </a:xfrm>
          <a:prstGeom prst="rect">
            <a:avLst/>
          </a:prstGeom>
          <a:noFill/>
          <a:ln w="9525">
            <a:noFill/>
            <a:miter lim="800000"/>
            <a:headEnd/>
            <a:tailEnd/>
          </a:ln>
        </p:spPr>
        <p:txBody>
          <a:bodyPr>
            <a:spAutoFit/>
          </a:bodyPr>
          <a:lstStyle/>
          <a:p>
            <a:pPr algn="ctr">
              <a:spcBef>
                <a:spcPct val="50000"/>
              </a:spcBef>
              <a:spcAft>
                <a:spcPct val="15000"/>
              </a:spcAft>
              <a:buClr>
                <a:schemeClr val="folHlink"/>
              </a:buClr>
              <a:buFont typeface="Monotype Sorts"/>
              <a:buNone/>
            </a:pPr>
            <a:r>
              <a:rPr lang="ru-RU" altLang="en-US" sz="3200" b="1">
                <a:solidFill>
                  <a:schemeClr val="bg1"/>
                </a:solidFill>
                <a:latin typeface="Arial" pitchFamily="34" charset="0"/>
                <a:cs typeface="Arial" pitchFamily="34" charset="0"/>
              </a:rPr>
              <a:t>Древность рукописей</a:t>
            </a:r>
            <a:endParaRPr lang="en-US" altLang="en-US" sz="3200" b="1">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93571"/>
                                        </p:tgtEl>
                                        <p:attrNameLst>
                                          <p:attrName>style.visibility</p:attrName>
                                        </p:attrNameLst>
                                      </p:cBhvr>
                                      <p:to>
                                        <p:strVal val="visible"/>
                                      </p:to>
                                    </p:set>
                                    <p:anim calcmode="lin" valueType="num">
                                      <p:cBhvr>
                                        <p:cTn id="7" dur="1000" fill="hold"/>
                                        <p:tgtEl>
                                          <p:spTgt spid="493571"/>
                                        </p:tgtEl>
                                        <p:attrNameLst>
                                          <p:attrName>ppt_x</p:attrName>
                                        </p:attrNameLst>
                                      </p:cBhvr>
                                      <p:tavLst>
                                        <p:tav tm="0">
                                          <p:val>
                                            <p:strVal val="#ppt_x"/>
                                          </p:val>
                                        </p:tav>
                                        <p:tav tm="100000">
                                          <p:val>
                                            <p:strVal val="#ppt_x"/>
                                          </p:val>
                                        </p:tav>
                                      </p:tavLst>
                                    </p:anim>
                                    <p:anim calcmode="lin" valueType="num">
                                      <p:cBhvr>
                                        <p:cTn id="8" dur="1000" fill="hold"/>
                                        <p:tgtEl>
                                          <p:spTgt spid="493571"/>
                                        </p:tgtEl>
                                        <p:attrNameLst>
                                          <p:attrName>ppt_y</p:attrName>
                                        </p:attrNameLst>
                                      </p:cBhvr>
                                      <p:tavLst>
                                        <p:tav tm="0">
                                          <p:val>
                                            <p:strVal val="#ppt_y-#ppt_h/2"/>
                                          </p:val>
                                        </p:tav>
                                        <p:tav tm="100000">
                                          <p:val>
                                            <p:strVal val="#ppt_y"/>
                                          </p:val>
                                        </p:tav>
                                      </p:tavLst>
                                    </p:anim>
                                    <p:anim calcmode="lin" valueType="num">
                                      <p:cBhvr>
                                        <p:cTn id="9" dur="1000" fill="hold"/>
                                        <p:tgtEl>
                                          <p:spTgt spid="493571"/>
                                        </p:tgtEl>
                                        <p:attrNameLst>
                                          <p:attrName>ppt_w</p:attrName>
                                        </p:attrNameLst>
                                      </p:cBhvr>
                                      <p:tavLst>
                                        <p:tav tm="0">
                                          <p:val>
                                            <p:strVal val="#ppt_w"/>
                                          </p:val>
                                        </p:tav>
                                        <p:tav tm="100000">
                                          <p:val>
                                            <p:strVal val="#ppt_w"/>
                                          </p:val>
                                        </p:tav>
                                      </p:tavLst>
                                    </p:anim>
                                    <p:anim calcmode="lin" valueType="num">
                                      <p:cBhvr>
                                        <p:cTn id="10" dur="1000" fill="hold"/>
                                        <p:tgtEl>
                                          <p:spTgt spid="493571"/>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0"/>
                                  </p:stCondLst>
                                  <p:childTnLst>
                                    <p:set>
                                      <p:cBhvr>
                                        <p:cTn id="12" dur="1" fill="hold">
                                          <p:stCondLst>
                                            <p:cond delay="0"/>
                                          </p:stCondLst>
                                        </p:cTn>
                                        <p:tgtEl>
                                          <p:spTgt spid="493589"/>
                                        </p:tgtEl>
                                        <p:attrNameLst>
                                          <p:attrName>style.visibility</p:attrName>
                                        </p:attrNameLst>
                                      </p:cBhvr>
                                      <p:to>
                                        <p:strVal val="visible"/>
                                      </p:to>
                                    </p:set>
                                    <p:animEffect transition="in" filter="fade">
                                      <p:cBhvr>
                                        <p:cTn id="13" dur="2000"/>
                                        <p:tgtEl>
                                          <p:spTgt spid="49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9" name="Text Box 3"/>
          <p:cNvSpPr txBox="1">
            <a:spLocks noChangeArrowheads="1"/>
          </p:cNvSpPr>
          <p:nvPr/>
        </p:nvSpPr>
        <p:spPr bwMode="auto">
          <a:xfrm>
            <a:off x="269875" y="5303838"/>
            <a:ext cx="8612188" cy="1077912"/>
          </a:xfrm>
          <a:prstGeom prst="rect">
            <a:avLst/>
          </a:prstGeom>
          <a:noFill/>
          <a:ln>
            <a:noFill/>
          </a:ln>
          <a:effectLst/>
        </p:spPr>
        <p:txBody>
          <a:bodyPr lIns="91431" tIns="45715" rIns="91431" bIns="45715">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Bef>
                <a:spcPct val="50000"/>
              </a:spcBef>
              <a:defRPr/>
            </a:pPr>
            <a:r>
              <a:rPr lang="ru-RU" altLang="en-US" b="1">
                <a:solidFill>
                  <a:srgbClr val="FFFFFF"/>
                </a:solidFill>
                <a:latin typeface="Arial" panose="020B0604020202020204" pitchFamily="34" charset="0"/>
                <a:cs typeface="Arial" panose="020B0604020202020204" pitchFamily="34" charset="0"/>
              </a:rPr>
              <a:t>Древнейшая из известных новозаветных рукописей – отрывок из 26 главы Евангелия от Матфея – датируется приблизительно </a:t>
            </a:r>
            <a:r>
              <a:rPr lang="ru-RU" altLang="en-US" b="1">
                <a:solidFill>
                  <a:srgbClr val="FFD70E"/>
                </a:solidFill>
                <a:latin typeface="Arial" panose="020B0604020202020204" pitchFamily="34" charset="0"/>
                <a:cs typeface="Arial" panose="020B0604020202020204" pitchFamily="34" charset="0"/>
              </a:rPr>
              <a:t>6</a:t>
            </a:r>
            <a:r>
              <a:rPr lang="en-US" altLang="en-US" b="1">
                <a:solidFill>
                  <a:srgbClr val="FFD70E"/>
                </a:solidFill>
                <a:latin typeface="Arial" panose="020B0604020202020204" pitchFamily="34" charset="0"/>
                <a:cs typeface="Arial" panose="020B0604020202020204" pitchFamily="34" charset="0"/>
              </a:rPr>
              <a:t>6</a:t>
            </a:r>
            <a:r>
              <a:rPr lang="ru-RU" altLang="en-US" b="1">
                <a:solidFill>
                  <a:srgbClr val="FFD70E"/>
                </a:solidFill>
                <a:latin typeface="Arial" panose="020B0604020202020204" pitchFamily="34" charset="0"/>
                <a:cs typeface="Arial" panose="020B0604020202020204" pitchFamily="34" charset="0"/>
              </a:rPr>
              <a:t> годом по Р.Х.</a:t>
            </a:r>
            <a:endParaRPr lang="en-US" altLang="en-US" b="1">
              <a:solidFill>
                <a:srgbClr val="FFD70E"/>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17763" name="Picture 16" descr="MagdalenePapyrus_PPT_glow"/>
          <p:cNvPicPr>
            <a:picLocks noChangeAspect="1" noChangeArrowheads="1"/>
          </p:cNvPicPr>
          <p:nvPr/>
        </p:nvPicPr>
        <p:blipFill>
          <a:blip r:embed="rId3" cstate="print"/>
          <a:srcRect/>
          <a:stretch>
            <a:fillRect/>
          </a:stretch>
        </p:blipFill>
        <p:spPr bwMode="auto">
          <a:xfrm>
            <a:off x="539750" y="1304925"/>
            <a:ext cx="8121650" cy="3952875"/>
          </a:xfrm>
          <a:prstGeom prst="rect">
            <a:avLst/>
          </a:prstGeom>
          <a:noFill/>
          <a:ln w="9525">
            <a:noFill/>
            <a:miter lim="800000"/>
            <a:headEnd/>
            <a:tailEnd/>
          </a:ln>
        </p:spPr>
      </p:pic>
      <p:sp>
        <p:nvSpPr>
          <p:cNvPr id="117764" name="Text Box 17"/>
          <p:cNvSpPr txBox="1">
            <a:spLocks noChangeArrowheads="1"/>
          </p:cNvSpPr>
          <p:nvPr/>
        </p:nvSpPr>
        <p:spPr bwMode="auto">
          <a:xfrm>
            <a:off x="1392238" y="688975"/>
            <a:ext cx="6948487" cy="579438"/>
          </a:xfrm>
          <a:prstGeom prst="rect">
            <a:avLst/>
          </a:prstGeom>
          <a:noFill/>
          <a:ln w="9525">
            <a:noFill/>
            <a:miter lim="800000"/>
            <a:headEnd/>
            <a:tailEnd/>
          </a:ln>
        </p:spPr>
        <p:txBody>
          <a:bodyPr>
            <a:spAutoFit/>
          </a:bodyPr>
          <a:lstStyle/>
          <a:p>
            <a:pPr algn="ctr">
              <a:spcBef>
                <a:spcPct val="50000"/>
              </a:spcBef>
              <a:spcAft>
                <a:spcPct val="15000"/>
              </a:spcAft>
              <a:buClr>
                <a:schemeClr val="folHlink"/>
              </a:buClr>
              <a:buFont typeface="Monotype Sorts"/>
              <a:buNone/>
            </a:pPr>
            <a:r>
              <a:rPr lang="ru-RU" altLang="en-US" sz="3200" b="1">
                <a:solidFill>
                  <a:schemeClr val="bg1"/>
                </a:solidFill>
                <a:latin typeface="Arial" pitchFamily="34" charset="0"/>
                <a:cs typeface="Arial" pitchFamily="34" charset="0"/>
              </a:rPr>
              <a:t>Древность рукописей</a:t>
            </a:r>
            <a:endParaRPr lang="en-US" altLang="en-US" sz="3200" b="1">
              <a:solidFill>
                <a:schemeClr val="bg1"/>
              </a:solidFill>
              <a:latin typeface="Arial" pitchFamily="34" charset="0"/>
              <a:cs typeface="Arial" pitchFamily="34" charset="0"/>
            </a:endParaRPr>
          </a:p>
        </p:txBody>
      </p:sp>
    </p:spTree>
  </p:cSld>
  <p:clrMapOvr>
    <a:masterClrMapping/>
  </p:clrMapOvr>
  <p:transition>
    <p:zoom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8" name="Text Box 4"/>
          <p:cNvSpPr txBox="1">
            <a:spLocks noChangeArrowheads="1"/>
          </p:cNvSpPr>
          <p:nvPr/>
        </p:nvSpPr>
        <p:spPr bwMode="auto">
          <a:xfrm>
            <a:off x="251520" y="1514475"/>
            <a:ext cx="6624638" cy="518603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ru-RU" altLang="en-US" b="1" dirty="0">
                <a:solidFill>
                  <a:srgbClr val="FFD60E"/>
                </a:solidFill>
                <a:effectLst>
                  <a:outerShdw blurRad="38100" dist="38100" dir="2700000" algn="tl">
                    <a:srgbClr val="000000"/>
                  </a:outerShdw>
                </a:effectLst>
                <a:latin typeface="Arial" panose="020B0604020202020204" pitchFamily="34" charset="0"/>
              </a:rPr>
              <a:t>«Согласно мнению большинства исследователей самой близкой к оригиналу по времени создания является копия рукописи на папирусе, обозначаемая кодом Р52, датируемая приблизительно </a:t>
            </a:r>
            <a:r>
              <a:rPr lang="ru-RU" altLang="en-US" b="1" dirty="0">
                <a:solidFill>
                  <a:schemeClr val="bg1"/>
                </a:solidFill>
                <a:effectLst>
                  <a:outerShdw blurRad="38100" dist="38100" dir="2700000" algn="tl">
                    <a:srgbClr val="000000"/>
                  </a:outerShdw>
                </a:effectLst>
                <a:latin typeface="Arial" panose="020B0604020202020204" pitchFamily="34" charset="0"/>
              </a:rPr>
              <a:t>110-125 годами </a:t>
            </a:r>
            <a:r>
              <a:rPr lang="ru-RU" altLang="en-US" b="1" dirty="0">
                <a:solidFill>
                  <a:srgbClr val="FFD60E"/>
                </a:solidFill>
                <a:effectLst>
                  <a:outerShdw blurRad="38100" dist="38100" dir="2700000" algn="tl">
                    <a:srgbClr val="000000"/>
                  </a:outerShdw>
                </a:effectLst>
                <a:latin typeface="Arial" panose="020B0604020202020204" pitchFamily="34" charset="0"/>
              </a:rPr>
              <a:t>и содержащая несколько стихов из Евангелия от Иоанна (</a:t>
            </a:r>
            <a:r>
              <a:rPr lang="en-US" altLang="en-US" b="1" dirty="0">
                <a:solidFill>
                  <a:srgbClr val="FFD60E"/>
                </a:solidFill>
                <a:effectLst>
                  <a:outerShdw blurRad="38100" dist="38100" dir="2700000" algn="tl">
                    <a:srgbClr val="000000"/>
                  </a:outerShdw>
                </a:effectLst>
                <a:latin typeface="Arial" panose="020B0604020202020204" pitchFamily="34" charset="0"/>
              </a:rPr>
              <a:t>18</a:t>
            </a:r>
            <a:r>
              <a:rPr lang="ru-RU" altLang="en-US" b="1" dirty="0">
                <a:solidFill>
                  <a:srgbClr val="FFD60E"/>
                </a:solidFill>
                <a:effectLst>
                  <a:outerShdw blurRad="38100" dist="38100" dir="2700000" algn="tl">
                    <a:srgbClr val="000000"/>
                  </a:outerShdw>
                </a:effectLst>
                <a:latin typeface="Arial" panose="020B0604020202020204" pitchFamily="34" charset="0"/>
              </a:rPr>
              <a:t>:</a:t>
            </a:r>
            <a:r>
              <a:rPr lang="en-US" altLang="en-US" b="1" dirty="0">
                <a:solidFill>
                  <a:srgbClr val="FFD60E"/>
                </a:solidFill>
                <a:effectLst>
                  <a:outerShdw blurRad="38100" dist="38100" dir="2700000" algn="tl">
                    <a:srgbClr val="000000"/>
                  </a:outerShdw>
                </a:effectLst>
                <a:latin typeface="Arial" panose="020B0604020202020204" pitchFamily="34" charset="0"/>
              </a:rPr>
              <a:t>31-33, 37-38). </a:t>
            </a:r>
          </a:p>
          <a:p>
            <a:pPr>
              <a:spcBef>
                <a:spcPct val="50000"/>
              </a:spcBef>
              <a:defRPr/>
            </a:pPr>
            <a:r>
              <a:rPr lang="ru-RU" altLang="en-US" b="1" dirty="0">
                <a:solidFill>
                  <a:srgbClr val="FFD60E"/>
                </a:solidFill>
                <a:effectLst>
                  <a:outerShdw blurRad="38100" dist="38100" dir="2700000" algn="tl">
                    <a:srgbClr val="000000"/>
                  </a:outerShdw>
                </a:effectLst>
                <a:latin typeface="Arial" panose="020B0604020202020204" pitchFamily="34" charset="0"/>
              </a:rPr>
              <a:t>Этот фрагмент отстоит от оригинала всего на 20-30 лет и является одной из самых ранних копий этого Евангелия».</a:t>
            </a:r>
            <a:endParaRPr lang="en-US" altLang="en-US" b="1" dirty="0">
              <a:solidFill>
                <a:srgbClr val="FFD60E"/>
              </a:solidFill>
              <a:effectLst>
                <a:outerShdw blurRad="38100" dist="38100" dir="2700000" algn="tl">
                  <a:srgbClr val="000000"/>
                </a:outerShdw>
              </a:effectLst>
              <a:latin typeface="Arial" panose="020B0604020202020204" pitchFamily="34" charset="0"/>
            </a:endParaRPr>
          </a:p>
          <a:p>
            <a:pPr>
              <a:spcBef>
                <a:spcPct val="50000"/>
              </a:spcBef>
              <a:defRPr/>
            </a:pPr>
            <a:r>
              <a:rPr lang="ru-RU" altLang="en-US" sz="2200" b="1" dirty="0">
                <a:solidFill>
                  <a:srgbClr val="FFD60E"/>
                </a:solidFill>
                <a:latin typeface="Arial" panose="020B0604020202020204" pitchFamily="34" charset="0"/>
              </a:rPr>
              <a:t>	</a:t>
            </a:r>
            <a:r>
              <a:rPr lang="en-US" altLang="en-US" sz="2200" b="1" dirty="0">
                <a:solidFill>
                  <a:schemeClr val="bg1"/>
                </a:solidFill>
                <a:latin typeface="Arial" panose="020B0604020202020204" pitchFamily="34" charset="0"/>
              </a:rPr>
              <a:t>– </a:t>
            </a:r>
            <a:r>
              <a:rPr lang="ru-RU" altLang="en-US" sz="2200" b="1" dirty="0">
                <a:solidFill>
                  <a:schemeClr val="bg1"/>
                </a:solidFill>
                <a:latin typeface="Arial" panose="020B0604020202020204" pitchFamily="34" charset="0"/>
              </a:rPr>
              <a:t>Филипп У. Комфорт, историк, 	исследователь библейских текстов</a:t>
            </a:r>
            <a:endParaRPr lang="en-US" altLang="en-US" sz="2200" b="1" dirty="0">
              <a:solidFill>
                <a:schemeClr val="bg1"/>
              </a:solidFill>
              <a:latin typeface="Arial" panose="020B0604020202020204" pitchFamily="34" charset="0"/>
            </a:endParaRPr>
          </a:p>
        </p:txBody>
      </p:sp>
      <p:pic>
        <p:nvPicPr>
          <p:cNvPr id="118786" name="Picture 10" descr="828341520@16072008-2A25"/>
          <p:cNvPicPr>
            <a:picLocks noGrp="1" noChangeAspect="1" noChangeArrowheads="1"/>
          </p:cNvPicPr>
          <p:nvPr>
            <p:ph/>
          </p:nvPr>
        </p:nvPicPr>
        <p:blipFill>
          <a:blip r:embed="rId3" cstate="print"/>
          <a:stretch>
            <a:fillRect/>
          </a:stretch>
        </p:blipFill>
        <p:spPr bwMode="auto">
          <a:xfrm>
            <a:off x="6372200" y="2708919"/>
            <a:ext cx="2758664" cy="4050827"/>
          </a:xfrm>
          <a:noFill/>
          <a:ln>
            <a:miter lim="800000"/>
            <a:headEnd/>
            <a:tailEnd/>
          </a:ln>
        </p:spPr>
      </p:pic>
      <p:sp>
        <p:nvSpPr>
          <p:cNvPr id="118788" name="Rectangle 6"/>
          <p:cNvSpPr>
            <a:spLocks noChangeArrowheads="1"/>
          </p:cNvSpPr>
          <p:nvPr/>
        </p:nvSpPr>
        <p:spPr bwMode="auto">
          <a:xfrm>
            <a:off x="1908175" y="765175"/>
            <a:ext cx="6477000" cy="647700"/>
          </a:xfrm>
          <a:prstGeom prst="rect">
            <a:avLst/>
          </a:prstGeom>
          <a:noFill/>
          <a:ln w="9525">
            <a:noFill/>
            <a:miter lim="800000"/>
            <a:headEnd/>
            <a:tailEnd/>
          </a:ln>
        </p:spPr>
        <p:txBody>
          <a:bodyPr anchor="ctr"/>
          <a:lstStyle/>
          <a:p>
            <a:pPr algn="ctr" eaLnBrk="1" hangingPunct="1"/>
            <a:r>
              <a:rPr lang="ru-RU" altLang="zh-CN" sz="3200" b="1" dirty="0">
                <a:solidFill>
                  <a:schemeClr val="bg1"/>
                </a:solidFill>
                <a:latin typeface="Arial" pitchFamily="34" charset="0"/>
              </a:rPr>
              <a:t>Рукопись из библиотеки </a:t>
            </a:r>
            <a:endParaRPr lang="en-US" altLang="zh-CN" sz="3200" b="1" dirty="0">
              <a:solidFill>
                <a:schemeClr val="bg1"/>
              </a:solidFill>
              <a:latin typeface="Arial" pitchFamily="34" charset="0"/>
              <a:ea typeface="SimSun" pitchFamily="2" charset="-122"/>
            </a:endParaRPr>
          </a:p>
          <a:p>
            <a:pPr algn="ctr" eaLnBrk="1" hangingPunct="1"/>
            <a:r>
              <a:rPr lang="ru-RU" altLang="zh-CN" sz="3200" b="1" dirty="0">
                <a:solidFill>
                  <a:schemeClr val="bg1"/>
                </a:solidFill>
                <a:latin typeface="Arial" pitchFamily="34" charset="0"/>
              </a:rPr>
              <a:t>Дж</a:t>
            </a:r>
            <a:r>
              <a:rPr lang="en-US" altLang="zh-CN" sz="3200" b="1" dirty="0">
                <a:solidFill>
                  <a:schemeClr val="bg1"/>
                </a:solidFill>
                <a:latin typeface="Arial" pitchFamily="34" charset="0"/>
                <a:ea typeface="SimSun" pitchFamily="2" charset="-122"/>
              </a:rPr>
              <a:t>.</a:t>
            </a:r>
            <a:r>
              <a:rPr lang="ru-RU" altLang="zh-CN" sz="3200" b="1" dirty="0">
                <a:solidFill>
                  <a:schemeClr val="bg1"/>
                </a:solidFill>
                <a:latin typeface="Arial" pitchFamily="34" charset="0"/>
              </a:rPr>
              <a:t> Райлендза</a:t>
            </a:r>
            <a:r>
              <a:rPr lang="en-US" altLang="zh-CN" sz="3200" b="1" dirty="0">
                <a:solidFill>
                  <a:schemeClr val="bg1"/>
                </a:solidFill>
                <a:latin typeface="Arial" pitchFamily="34" charset="0"/>
                <a:ea typeface="SimSun" pitchFamily="2" charset="-122"/>
              </a:rPr>
              <a:t> </a:t>
            </a:r>
            <a:endParaRPr lang="en-US" altLang="en-US" sz="3200" dirty="0">
              <a:solidFill>
                <a:schemeClr val="bg1"/>
              </a:solidFill>
              <a:latin typeface="Arial" pitchFamily="34" charset="0"/>
            </a:endParaRPr>
          </a:p>
        </p:txBody>
      </p:sp>
    </p:spTree>
  </p:cSld>
  <p:clrMapOvr>
    <a:masterClrMapping/>
  </p:clrMapOvr>
  <p:transition spd="med">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9" name="Text Box 3"/>
          <p:cNvSpPr txBox="1">
            <a:spLocks noChangeArrowheads="1"/>
          </p:cNvSpPr>
          <p:nvPr/>
        </p:nvSpPr>
        <p:spPr bwMode="auto">
          <a:xfrm>
            <a:off x="107950" y="5229225"/>
            <a:ext cx="8874125" cy="101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ru-RU" altLang="en-US" sz="3000" b="1" dirty="0">
                <a:solidFill>
                  <a:srgbClr val="FFFFFF"/>
                </a:solidFill>
                <a:latin typeface="Arial" panose="020B0604020202020204" pitchFamily="34" charset="0"/>
                <a:cs typeface="Arial" panose="020B0604020202020204" pitchFamily="34" charset="0"/>
              </a:rPr>
              <a:t>Отрывок из Евангелия от Марка </a:t>
            </a:r>
            <a:r>
              <a:rPr lang="ru-RU" altLang="en-US" sz="3000" b="1" dirty="0">
                <a:solidFill>
                  <a:schemeClr val="bg1"/>
                </a:solidFill>
                <a:latin typeface="Arial" panose="020B0604020202020204" pitchFamily="34" charset="0"/>
                <a:cs typeface="Arial" panose="020B0604020202020204" pitchFamily="34" charset="0"/>
              </a:rPr>
              <a:t>датируется</a:t>
            </a:r>
            <a:r>
              <a:rPr lang="ru-RU" altLang="en-US" sz="3000" b="1" dirty="0">
                <a:solidFill>
                  <a:srgbClr val="FFFFFF"/>
                </a:solidFill>
                <a:latin typeface="Arial" panose="020B0604020202020204" pitchFamily="34" charset="0"/>
                <a:cs typeface="Arial" panose="020B0604020202020204" pitchFamily="34" charset="0"/>
              </a:rPr>
              <a:t> </a:t>
            </a:r>
          </a:p>
          <a:p>
            <a:pPr algn="ctr">
              <a:defRPr/>
            </a:pPr>
            <a:r>
              <a:rPr lang="ru-RU" altLang="en-US" sz="3000" b="1" dirty="0">
                <a:solidFill>
                  <a:srgbClr val="FFD70E"/>
                </a:solidFill>
                <a:latin typeface="Arial" panose="020B0604020202020204" pitchFamily="34" charset="0"/>
                <a:cs typeface="Arial" panose="020B0604020202020204" pitchFamily="34" charset="0"/>
              </a:rPr>
              <a:t>2</a:t>
            </a:r>
            <a:r>
              <a:rPr lang="en-US" altLang="en-US" sz="3000" b="1" dirty="0">
                <a:solidFill>
                  <a:srgbClr val="FFD70E"/>
                </a:solidFill>
                <a:latin typeface="Arial" panose="020B0604020202020204" pitchFamily="34" charset="0"/>
                <a:cs typeface="Arial" panose="020B0604020202020204" pitchFamily="34" charset="0"/>
              </a:rPr>
              <a:t>-</a:t>
            </a:r>
            <a:r>
              <a:rPr lang="ru-RU" altLang="en-US" sz="3000" b="1" dirty="0">
                <a:solidFill>
                  <a:srgbClr val="FFD70E"/>
                </a:solidFill>
                <a:latin typeface="Arial" panose="020B0604020202020204" pitchFamily="34" charset="0"/>
                <a:cs typeface="Arial" panose="020B0604020202020204" pitchFamily="34" charset="0"/>
              </a:rPr>
              <a:t>м столетием по Р.Х. </a:t>
            </a:r>
          </a:p>
        </p:txBody>
      </p:sp>
      <p:sp>
        <p:nvSpPr>
          <p:cNvPr id="211971" name="Text Box 17"/>
          <p:cNvSpPr txBox="1">
            <a:spLocks noChangeArrowheads="1"/>
          </p:cNvSpPr>
          <p:nvPr/>
        </p:nvSpPr>
        <p:spPr bwMode="auto">
          <a:xfrm>
            <a:off x="1392238" y="688975"/>
            <a:ext cx="6948487" cy="579438"/>
          </a:xfrm>
          <a:prstGeom prst="rect">
            <a:avLst/>
          </a:prstGeom>
          <a:noFill/>
          <a:ln w="9525">
            <a:noFill/>
            <a:miter lim="800000"/>
            <a:headEnd/>
            <a:tailEnd/>
          </a:ln>
          <a:effectLst/>
        </p:spPr>
        <p:txBody>
          <a:bodyPr>
            <a:spAutoFit/>
          </a:bodyPr>
          <a:lstStyle/>
          <a:p>
            <a:pPr algn="ctr">
              <a:spcBef>
                <a:spcPct val="50000"/>
              </a:spcBef>
              <a:spcAft>
                <a:spcPct val="15000"/>
              </a:spcAft>
              <a:buClr>
                <a:schemeClr val="folHlink"/>
              </a:buClr>
              <a:buFont typeface="Monotype Sorts"/>
              <a:buNone/>
            </a:pPr>
            <a:r>
              <a:rPr lang="ru-RU" altLang="en-US" sz="3200" b="1">
                <a:solidFill>
                  <a:schemeClr val="bg1"/>
                </a:solidFill>
                <a:latin typeface="Arial" pitchFamily="34" charset="0"/>
                <a:cs typeface="Arial" pitchFamily="34" charset="0"/>
              </a:rPr>
              <a:t>Древность рукописей</a:t>
            </a:r>
            <a:endParaRPr lang="en-US" altLang="en-US" sz="3200" b="1">
              <a:solidFill>
                <a:schemeClr val="bg1"/>
              </a:solidFill>
              <a:latin typeface="Arial" pitchFamily="34" charset="0"/>
              <a:cs typeface="Arial" pitchFamily="34" charset="0"/>
            </a:endParaRPr>
          </a:p>
        </p:txBody>
      </p:sp>
      <p:pic>
        <p:nvPicPr>
          <p:cNvPr id="211972" name="Picture 5" descr="Mark's earliest manuscript - sm"/>
          <p:cNvPicPr>
            <a:picLocks noChangeAspect="1" noChangeArrowheads="1"/>
          </p:cNvPicPr>
          <p:nvPr/>
        </p:nvPicPr>
        <p:blipFill>
          <a:blip r:embed="rId3" cstate="print"/>
          <a:srcRect/>
          <a:stretch>
            <a:fillRect/>
          </a:stretch>
        </p:blipFill>
        <p:spPr bwMode="auto">
          <a:xfrm>
            <a:off x="395288" y="1628800"/>
            <a:ext cx="5184824" cy="3570877"/>
          </a:xfrm>
          <a:prstGeom prst="rect">
            <a:avLst/>
          </a:prstGeom>
          <a:noFill/>
          <a:ln w="9525">
            <a:noFill/>
            <a:miter lim="800000"/>
            <a:headEnd/>
            <a:tailEnd/>
          </a:ln>
        </p:spPr>
      </p:pic>
      <p:pic>
        <p:nvPicPr>
          <p:cNvPr id="211980" name="Picture 12" descr="Egyptian mask"/>
          <p:cNvPicPr>
            <a:picLocks noChangeAspect="1" noChangeArrowheads="1"/>
          </p:cNvPicPr>
          <p:nvPr/>
        </p:nvPicPr>
        <p:blipFill>
          <a:blip r:embed="rId4" cstate="print"/>
          <a:srcRect/>
          <a:stretch>
            <a:fillRect/>
          </a:stretch>
        </p:blipFill>
        <p:spPr bwMode="auto">
          <a:xfrm>
            <a:off x="5796136" y="1625619"/>
            <a:ext cx="3312368" cy="3610051"/>
          </a:xfrm>
          <a:prstGeom prst="rect">
            <a:avLst/>
          </a:prstGeom>
          <a:noFill/>
        </p:spPr>
      </p:pic>
      <p:pic>
        <p:nvPicPr>
          <p:cNvPr id="316417" name="Picture 1" descr="C:\Users\ovoskresensky\AAA\PowerPoint\images-licenses\Extracting-papyri-from-mummy.jpg"/>
          <p:cNvPicPr>
            <a:picLocks noChangeAspect="1" noChangeArrowheads="1"/>
          </p:cNvPicPr>
          <p:nvPr/>
        </p:nvPicPr>
        <p:blipFill>
          <a:blip r:embed="rId5" cstate="print"/>
          <a:srcRect/>
          <a:stretch>
            <a:fillRect/>
          </a:stretch>
        </p:blipFill>
        <p:spPr bwMode="auto">
          <a:xfrm>
            <a:off x="52275" y="1816146"/>
            <a:ext cx="5671853" cy="3413053"/>
          </a:xfrm>
          <a:prstGeom prst="rect">
            <a:avLst/>
          </a:prstGeom>
          <a:noFill/>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980"/>
                                        </p:tgtEl>
                                        <p:attrNameLst>
                                          <p:attrName>style.visibility</p:attrName>
                                        </p:attrNameLst>
                                      </p:cBhvr>
                                      <p:to>
                                        <p:strVal val="visible"/>
                                      </p:to>
                                    </p:set>
                                    <p:animEffect transition="in" filter="fade">
                                      <p:cBhvr>
                                        <p:cTn id="7" dur="3000"/>
                                        <p:tgtEl>
                                          <p:spTgt spid="2119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6417"/>
                                        </p:tgtEl>
                                        <p:attrNameLst>
                                          <p:attrName>style.visibility</p:attrName>
                                        </p:attrNameLst>
                                      </p:cBhvr>
                                      <p:to>
                                        <p:strVal val="visible"/>
                                      </p:to>
                                    </p:set>
                                    <p:animEffect transition="in" filter="fade">
                                      <p:cBhvr>
                                        <p:cTn id="12" dur="2000"/>
                                        <p:tgtEl>
                                          <p:spTgt spid="316417"/>
                                        </p:tgtEl>
                                      </p:cBhvr>
                                    </p:animEffect>
                                  </p:childTnLst>
                                </p:cTn>
                              </p:par>
                              <p:par>
                                <p:cTn id="13" presetID="10" presetClass="exit" presetSubtype="0" fill="hold" nodeType="withEffect">
                                  <p:stCondLst>
                                    <p:cond delay="0"/>
                                  </p:stCondLst>
                                  <p:childTnLst>
                                    <p:animEffect transition="out" filter="fade">
                                      <p:cBhvr>
                                        <p:cTn id="14" dur="2000"/>
                                        <p:tgtEl>
                                          <p:spTgt spid="211972"/>
                                        </p:tgtEl>
                                      </p:cBhvr>
                                    </p:animEffect>
                                    <p:set>
                                      <p:cBhvr>
                                        <p:cTn id="15" dur="1" fill="hold">
                                          <p:stCondLst>
                                            <p:cond delay="1999"/>
                                          </p:stCondLst>
                                        </p:cTn>
                                        <p:tgtEl>
                                          <p:spTgt spid="211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9" name="Text Box 3"/>
          <p:cNvSpPr txBox="1">
            <a:spLocks noChangeArrowheads="1"/>
          </p:cNvSpPr>
          <p:nvPr/>
        </p:nvSpPr>
        <p:spPr bwMode="auto">
          <a:xfrm>
            <a:off x="179512" y="5229200"/>
            <a:ext cx="8802563" cy="156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5" rIns="91431" bIns="45715">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ru-RU" altLang="en-US" sz="3200" b="1" dirty="0">
                <a:solidFill>
                  <a:srgbClr val="FFD70E"/>
                </a:solidFill>
                <a:latin typeface="Arial" panose="020B0604020202020204" pitchFamily="34" charset="0"/>
                <a:cs typeface="Arial" panose="020B0604020202020204" pitchFamily="34" charset="0"/>
              </a:rPr>
              <a:t>«Обратил Господь Бог твой проклятие его в благословение тебе, ибо Господь Бог твой любит тебя»</a:t>
            </a:r>
            <a:r>
              <a:rPr lang="en-US" altLang="en-US" sz="3200" b="1" dirty="0">
                <a:solidFill>
                  <a:srgbClr val="FFD70E"/>
                </a:solidFill>
                <a:latin typeface="Arial" panose="020B0604020202020204" pitchFamily="34" charset="0"/>
                <a:cs typeface="Arial" panose="020B0604020202020204" pitchFamily="34" charset="0"/>
              </a:rPr>
              <a:t> (</a:t>
            </a:r>
            <a:r>
              <a:rPr lang="ru-RU" altLang="en-US" sz="3200" b="1" dirty="0">
                <a:solidFill>
                  <a:srgbClr val="FFD70E"/>
                </a:solidFill>
                <a:latin typeface="Arial" panose="020B0604020202020204" pitchFamily="34" charset="0"/>
                <a:cs typeface="Arial" panose="020B0604020202020204" pitchFamily="34" charset="0"/>
              </a:rPr>
              <a:t>Втор. 23:3-6</a:t>
            </a:r>
            <a:r>
              <a:rPr lang="en-US" altLang="en-US" sz="3200" b="1" dirty="0">
                <a:solidFill>
                  <a:srgbClr val="FFD70E"/>
                </a:solidFill>
                <a:latin typeface="Arial" panose="020B0604020202020204" pitchFamily="34" charset="0"/>
                <a:cs typeface="Arial" panose="020B0604020202020204" pitchFamily="34" charset="0"/>
              </a:rPr>
              <a:t>)</a:t>
            </a:r>
            <a:r>
              <a:rPr lang="ru-RU" altLang="en-US" sz="3200" b="1" dirty="0">
                <a:solidFill>
                  <a:srgbClr val="FFD70E"/>
                </a:solidFill>
                <a:latin typeface="Arial" panose="020B0604020202020204" pitchFamily="34" charset="0"/>
                <a:cs typeface="Arial" panose="020B0604020202020204" pitchFamily="34" charset="0"/>
              </a:rPr>
              <a:t> </a:t>
            </a:r>
            <a:endParaRPr lang="en-US" altLang="en-US" sz="3200" b="1" dirty="0">
              <a:solidFill>
                <a:srgbClr val="FFD70E"/>
              </a:solidFill>
              <a:latin typeface="Arial" panose="020B0604020202020204" pitchFamily="34" charset="0"/>
              <a:cs typeface="Arial" panose="020B0604020202020204" pitchFamily="34" charset="0"/>
            </a:endParaRPr>
          </a:p>
        </p:txBody>
      </p:sp>
      <p:sp>
        <p:nvSpPr>
          <p:cNvPr id="211971" name="Text Box 17"/>
          <p:cNvSpPr txBox="1">
            <a:spLocks noChangeArrowheads="1"/>
          </p:cNvSpPr>
          <p:nvPr/>
        </p:nvSpPr>
        <p:spPr bwMode="auto">
          <a:xfrm>
            <a:off x="1392238" y="688975"/>
            <a:ext cx="6948487" cy="579438"/>
          </a:xfrm>
          <a:prstGeom prst="rect">
            <a:avLst/>
          </a:prstGeom>
          <a:noFill/>
          <a:ln w="9525">
            <a:noFill/>
            <a:miter lim="800000"/>
            <a:headEnd/>
            <a:tailEnd/>
          </a:ln>
          <a:effectLst/>
        </p:spPr>
        <p:txBody>
          <a:bodyPr>
            <a:spAutoFit/>
          </a:bodyPr>
          <a:lstStyle/>
          <a:p>
            <a:pPr algn="ctr">
              <a:spcBef>
                <a:spcPct val="50000"/>
              </a:spcBef>
              <a:spcAft>
                <a:spcPct val="15000"/>
              </a:spcAft>
              <a:buClr>
                <a:schemeClr val="folHlink"/>
              </a:buClr>
              <a:buFont typeface="Monotype Sorts"/>
              <a:buNone/>
            </a:pPr>
            <a:r>
              <a:rPr lang="ru-RU" altLang="en-US" sz="3200" b="1" dirty="0">
                <a:solidFill>
                  <a:schemeClr val="bg1"/>
                </a:solidFill>
                <a:latin typeface="Arial" pitchFamily="34" charset="0"/>
                <a:cs typeface="Arial" pitchFamily="34" charset="0"/>
              </a:rPr>
              <a:t>Древность рукописей</a:t>
            </a:r>
            <a:endParaRPr lang="en-US" altLang="en-US" sz="3200" b="1" dirty="0">
              <a:solidFill>
                <a:schemeClr val="bg1"/>
              </a:solidFill>
              <a:latin typeface="Arial" pitchFamily="34" charset="0"/>
              <a:cs typeface="Arial" pitchFamily="34" charset="0"/>
            </a:endParaRPr>
          </a:p>
        </p:txBody>
      </p:sp>
      <p:sp>
        <p:nvSpPr>
          <p:cNvPr id="6" name="Text Box 3"/>
          <p:cNvSpPr txBox="1">
            <a:spLocks noChangeArrowheads="1"/>
          </p:cNvSpPr>
          <p:nvPr/>
        </p:nvSpPr>
        <p:spPr bwMode="auto">
          <a:xfrm>
            <a:off x="161925" y="5229200"/>
            <a:ext cx="8802563" cy="107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5" rIns="91431" bIns="45715">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ru-RU" altLang="en-US" sz="3200" b="1" dirty="0">
                <a:solidFill>
                  <a:srgbClr val="FFD70E"/>
                </a:solidFill>
                <a:latin typeface="Arial" panose="020B0604020202020204" pitchFamily="34" charset="0"/>
                <a:cs typeface="Arial" panose="020B0604020202020204" pitchFamily="34" charset="0"/>
              </a:rPr>
              <a:t>«Вот, вы умышляли против меня зло, но Бог обратил это в добро»</a:t>
            </a:r>
            <a:r>
              <a:rPr lang="en-US" altLang="en-US" sz="3200" b="1" dirty="0">
                <a:solidFill>
                  <a:srgbClr val="FFD70E"/>
                </a:solidFill>
                <a:latin typeface="Arial" panose="020B0604020202020204" pitchFamily="34" charset="0"/>
                <a:cs typeface="Arial" panose="020B0604020202020204" pitchFamily="34" charset="0"/>
              </a:rPr>
              <a:t> (</a:t>
            </a:r>
            <a:r>
              <a:rPr lang="ru-RU" altLang="en-US" sz="3200" b="1" dirty="0">
                <a:solidFill>
                  <a:srgbClr val="FFD70E"/>
                </a:solidFill>
                <a:latin typeface="Arial" panose="020B0604020202020204" pitchFamily="34" charset="0"/>
                <a:cs typeface="Arial" panose="020B0604020202020204" pitchFamily="34" charset="0"/>
              </a:rPr>
              <a:t>Быт. 50:20</a:t>
            </a:r>
            <a:r>
              <a:rPr lang="en-US" altLang="en-US" sz="3200" b="1" dirty="0">
                <a:solidFill>
                  <a:srgbClr val="FFD70E"/>
                </a:solidFill>
                <a:latin typeface="Arial" panose="020B0604020202020204" pitchFamily="34" charset="0"/>
                <a:cs typeface="Arial" panose="020B0604020202020204" pitchFamily="34" charset="0"/>
              </a:rPr>
              <a:t>)</a:t>
            </a:r>
            <a:r>
              <a:rPr lang="ru-RU" altLang="en-US" sz="3200" b="1" dirty="0">
                <a:solidFill>
                  <a:srgbClr val="FFD70E"/>
                </a:solidFill>
                <a:latin typeface="Arial" panose="020B0604020202020204" pitchFamily="34" charset="0"/>
                <a:cs typeface="Arial" panose="020B0604020202020204" pitchFamily="34" charset="0"/>
              </a:rPr>
              <a:t> </a:t>
            </a:r>
            <a:endParaRPr lang="en-US" altLang="en-US" sz="3200" b="1" dirty="0">
              <a:solidFill>
                <a:srgbClr val="FFD70E"/>
              </a:solidFill>
              <a:latin typeface="Arial" panose="020B0604020202020204" pitchFamily="34" charset="0"/>
              <a:cs typeface="Arial" panose="020B0604020202020204" pitchFamily="34" charset="0"/>
            </a:endParaRPr>
          </a:p>
        </p:txBody>
      </p:sp>
      <p:pic>
        <p:nvPicPr>
          <p:cNvPr id="9" name="Picture 12" descr="Egyptian mask"/>
          <p:cNvPicPr>
            <a:picLocks noChangeAspect="1" noChangeArrowheads="1"/>
          </p:cNvPicPr>
          <p:nvPr/>
        </p:nvPicPr>
        <p:blipFill>
          <a:blip r:embed="rId3" cstate="print"/>
          <a:srcRect/>
          <a:stretch>
            <a:fillRect/>
          </a:stretch>
        </p:blipFill>
        <p:spPr bwMode="auto">
          <a:xfrm>
            <a:off x="5796136" y="1625619"/>
            <a:ext cx="3312368" cy="3610051"/>
          </a:xfrm>
          <a:prstGeom prst="rect">
            <a:avLst/>
          </a:prstGeom>
          <a:noFill/>
        </p:spPr>
      </p:pic>
      <p:pic>
        <p:nvPicPr>
          <p:cNvPr id="10" name="Picture 1" descr="C:\Users\ovoskresensky\AAA\PowerPoint\images-licenses\Extracting-papyri-from-mummy.jpg"/>
          <p:cNvPicPr>
            <a:picLocks noChangeAspect="1" noChangeArrowheads="1"/>
          </p:cNvPicPr>
          <p:nvPr/>
        </p:nvPicPr>
        <p:blipFill>
          <a:blip r:embed="rId4" cstate="print"/>
          <a:srcRect/>
          <a:stretch>
            <a:fillRect/>
          </a:stretch>
        </p:blipFill>
        <p:spPr bwMode="auto">
          <a:xfrm>
            <a:off x="52275" y="1816146"/>
            <a:ext cx="5671853" cy="3413053"/>
          </a:xfrm>
          <a:prstGeom prst="rect">
            <a:avLst/>
          </a:prstGeom>
          <a:noFill/>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7059">
                                            <p:txEl>
                                              <p:pRg st="0" end="0"/>
                                            </p:txEl>
                                          </p:spTgt>
                                        </p:tgtEl>
                                        <p:attrNameLst>
                                          <p:attrName>style.visibility</p:attrName>
                                        </p:attrNameLst>
                                      </p:cBhvr>
                                      <p:to>
                                        <p:strVal val="visible"/>
                                      </p:to>
                                    </p:set>
                                    <p:animEffect transition="in" filter="fade">
                                      <p:cBhvr>
                                        <p:cTn id="7" dur="1000"/>
                                        <p:tgtEl>
                                          <p:spTgt spid="557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par>
                                <p:cTn id="13" presetID="10" presetClass="exit" presetSubtype="0" fill="hold" grpId="0" nodeType="withEffect">
                                  <p:stCondLst>
                                    <p:cond delay="0"/>
                                  </p:stCondLst>
                                  <p:childTnLst>
                                    <p:animEffect transition="out" filter="fade">
                                      <p:cBhvr>
                                        <p:cTn id="14" dur="1000"/>
                                        <p:tgtEl>
                                          <p:spTgt spid="557059">
                                            <p:txEl>
                                              <p:pRg st="0" end="0"/>
                                            </p:txEl>
                                          </p:spTgt>
                                        </p:tgtEl>
                                      </p:cBhvr>
                                    </p:animEffect>
                                    <p:set>
                                      <p:cBhvr>
                                        <p:cTn id="15" dur="1" fill="hold">
                                          <p:stCondLst>
                                            <p:cond delay="999"/>
                                          </p:stCondLst>
                                        </p:cTn>
                                        <p:tgtEl>
                                          <p:spTgt spid="55705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9" grpId="0"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Text Box 17"/>
          <p:cNvSpPr txBox="1">
            <a:spLocks noChangeArrowheads="1"/>
          </p:cNvSpPr>
          <p:nvPr/>
        </p:nvSpPr>
        <p:spPr bwMode="auto">
          <a:xfrm>
            <a:off x="1392238" y="688975"/>
            <a:ext cx="6948487" cy="579438"/>
          </a:xfrm>
          <a:prstGeom prst="rect">
            <a:avLst/>
          </a:prstGeom>
          <a:noFill/>
          <a:ln w="9525">
            <a:noFill/>
            <a:miter lim="800000"/>
            <a:headEnd/>
            <a:tailEnd/>
          </a:ln>
          <a:effectLst/>
        </p:spPr>
        <p:txBody>
          <a:bodyPr>
            <a:spAutoFit/>
          </a:bodyPr>
          <a:lstStyle/>
          <a:p>
            <a:pPr algn="ctr">
              <a:spcBef>
                <a:spcPct val="50000"/>
              </a:spcBef>
              <a:spcAft>
                <a:spcPct val="15000"/>
              </a:spcAft>
              <a:buClr>
                <a:schemeClr val="folHlink"/>
              </a:buClr>
              <a:buFont typeface="Monotype Sorts"/>
              <a:buNone/>
            </a:pPr>
            <a:r>
              <a:rPr lang="ru-RU" altLang="en-US" sz="3200" b="1" dirty="0">
                <a:solidFill>
                  <a:schemeClr val="bg1"/>
                </a:solidFill>
                <a:latin typeface="Arial" pitchFamily="34" charset="0"/>
                <a:cs typeface="Arial" pitchFamily="34" charset="0"/>
              </a:rPr>
              <a:t>Древность рукописей</a:t>
            </a:r>
            <a:endParaRPr lang="en-US" altLang="en-US" sz="3200" b="1" dirty="0">
              <a:solidFill>
                <a:schemeClr val="bg1"/>
              </a:solidFill>
              <a:latin typeface="Arial" pitchFamily="34" charset="0"/>
              <a:cs typeface="Arial" pitchFamily="34" charset="0"/>
            </a:endParaRPr>
          </a:p>
        </p:txBody>
      </p:sp>
      <p:sp>
        <p:nvSpPr>
          <p:cNvPr id="6" name="Text Box 3"/>
          <p:cNvSpPr txBox="1">
            <a:spLocks noChangeArrowheads="1"/>
          </p:cNvSpPr>
          <p:nvPr/>
        </p:nvSpPr>
        <p:spPr bwMode="auto">
          <a:xfrm>
            <a:off x="161925" y="5229200"/>
            <a:ext cx="8802563" cy="107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5" rIns="91431" bIns="45715">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ru-RU" altLang="en-US" sz="3200" b="1" dirty="0">
                <a:solidFill>
                  <a:srgbClr val="FFD70E"/>
                </a:solidFill>
                <a:latin typeface="Arial" panose="020B0604020202020204" pitchFamily="34" charset="0"/>
                <a:cs typeface="Arial" panose="020B0604020202020204" pitchFamily="34" charset="0"/>
              </a:rPr>
              <a:t>«Вот, вы умышляли против меня зло, но Бог обратил это в добро»</a:t>
            </a:r>
            <a:r>
              <a:rPr lang="en-US" altLang="en-US" sz="3200" b="1" dirty="0">
                <a:solidFill>
                  <a:srgbClr val="FFD70E"/>
                </a:solidFill>
                <a:latin typeface="Arial" panose="020B0604020202020204" pitchFamily="34" charset="0"/>
                <a:cs typeface="Arial" panose="020B0604020202020204" pitchFamily="34" charset="0"/>
              </a:rPr>
              <a:t> (</a:t>
            </a:r>
            <a:r>
              <a:rPr lang="ru-RU" altLang="en-US" sz="3200" b="1" dirty="0">
                <a:solidFill>
                  <a:srgbClr val="FFD70E"/>
                </a:solidFill>
                <a:latin typeface="Arial" panose="020B0604020202020204" pitchFamily="34" charset="0"/>
                <a:cs typeface="Arial" panose="020B0604020202020204" pitchFamily="34" charset="0"/>
              </a:rPr>
              <a:t>Быт. 50:20</a:t>
            </a:r>
            <a:r>
              <a:rPr lang="en-US" altLang="en-US" sz="3200" b="1" dirty="0">
                <a:solidFill>
                  <a:srgbClr val="FFD70E"/>
                </a:solidFill>
                <a:latin typeface="Arial" panose="020B0604020202020204" pitchFamily="34" charset="0"/>
                <a:cs typeface="Arial" panose="020B0604020202020204" pitchFamily="34" charset="0"/>
              </a:rPr>
              <a:t>)</a:t>
            </a:r>
            <a:r>
              <a:rPr lang="ru-RU" altLang="en-US" sz="3200" b="1" dirty="0">
                <a:solidFill>
                  <a:srgbClr val="FFD70E"/>
                </a:solidFill>
                <a:latin typeface="Arial" panose="020B0604020202020204" pitchFamily="34" charset="0"/>
                <a:cs typeface="Arial" panose="020B0604020202020204" pitchFamily="34" charset="0"/>
              </a:rPr>
              <a:t> </a:t>
            </a:r>
            <a:endParaRPr lang="en-US" altLang="en-US" sz="3200" b="1" dirty="0">
              <a:solidFill>
                <a:srgbClr val="FFD70E"/>
              </a:solidFill>
              <a:latin typeface="Arial" panose="020B0604020202020204" pitchFamily="34" charset="0"/>
              <a:cs typeface="Arial" panose="020B0604020202020204" pitchFamily="34" charset="0"/>
            </a:endParaRPr>
          </a:p>
        </p:txBody>
      </p:sp>
      <p:sp>
        <p:nvSpPr>
          <p:cNvPr id="8" name="TextBox 7"/>
          <p:cNvSpPr txBox="1"/>
          <p:nvPr/>
        </p:nvSpPr>
        <p:spPr>
          <a:xfrm>
            <a:off x="3532298" y="3356992"/>
            <a:ext cx="1399742" cy="461665"/>
          </a:xfrm>
          <a:prstGeom prst="rect">
            <a:avLst/>
          </a:prstGeom>
          <a:noFill/>
        </p:spPr>
        <p:txBody>
          <a:bodyPr wrap="none" rtlCol="0">
            <a:spAutoFit/>
          </a:bodyPr>
          <a:lstStyle/>
          <a:p>
            <a:r>
              <a:rPr lang="ru-RU" b="1" dirty="0" err="1">
                <a:solidFill>
                  <a:schemeClr val="bg1"/>
                </a:solidFill>
                <a:latin typeface="+mn-lt"/>
              </a:rPr>
              <a:t>Мк</a:t>
            </a:r>
            <a:r>
              <a:rPr lang="ru-RU" b="1" dirty="0">
                <a:solidFill>
                  <a:schemeClr val="bg1"/>
                </a:solidFill>
                <a:latin typeface="+mn-lt"/>
              </a:rPr>
              <a:t> 1:7-9</a:t>
            </a:r>
            <a:endParaRPr lang="en-US" b="1" dirty="0">
              <a:solidFill>
                <a:schemeClr val="bg1"/>
              </a:solidFill>
              <a:latin typeface="+mn-lt"/>
            </a:endParaRPr>
          </a:p>
        </p:txBody>
      </p:sp>
      <p:pic>
        <p:nvPicPr>
          <p:cNvPr id="7" name="Picture 12" descr="Egyptian mask"/>
          <p:cNvPicPr>
            <a:picLocks noChangeAspect="1" noChangeArrowheads="1"/>
          </p:cNvPicPr>
          <p:nvPr/>
        </p:nvPicPr>
        <p:blipFill>
          <a:blip r:embed="rId3" cstate="print"/>
          <a:srcRect/>
          <a:stretch>
            <a:fillRect/>
          </a:stretch>
        </p:blipFill>
        <p:spPr bwMode="auto">
          <a:xfrm>
            <a:off x="5796136" y="1625619"/>
            <a:ext cx="3312368" cy="3610051"/>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683568" y="1340768"/>
            <a:ext cx="1944216" cy="3927766"/>
          </a:xfrm>
          <a:prstGeom prst="rect">
            <a:avLst/>
          </a:prstGeom>
          <a:noFill/>
          <a:ln w="9525">
            <a:noFill/>
            <a:miter lim="800000"/>
            <a:headEnd/>
            <a:tailEnd/>
          </a:ln>
        </p:spPr>
      </p:pic>
    </p:spTree>
  </p:cSld>
  <p:clrMapOvr>
    <a:masterClrMapping/>
  </p:clrMapOvr>
  <p:transition>
    <p:zoom dir="in"/>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1E3C"/>
        </a:solidFill>
        <a:effectLst/>
      </p:bgPr>
    </p:bg>
    <p:spTree>
      <p:nvGrpSpPr>
        <p:cNvPr id="1" name=""/>
        <p:cNvGrpSpPr/>
        <p:nvPr/>
      </p:nvGrpSpPr>
      <p:grpSpPr>
        <a:xfrm>
          <a:off x="0" y="0"/>
          <a:ext cx="0" cy="0"/>
          <a:chOff x="0" y="0"/>
          <a:chExt cx="0" cy="0"/>
        </a:xfrm>
      </p:grpSpPr>
      <p:sp>
        <p:nvSpPr>
          <p:cNvPr id="211971" name="Text Box 17"/>
          <p:cNvSpPr txBox="1">
            <a:spLocks noChangeArrowheads="1"/>
          </p:cNvSpPr>
          <p:nvPr/>
        </p:nvSpPr>
        <p:spPr bwMode="auto">
          <a:xfrm>
            <a:off x="1392238" y="688975"/>
            <a:ext cx="6948487" cy="579438"/>
          </a:xfrm>
          <a:prstGeom prst="rect">
            <a:avLst/>
          </a:prstGeom>
          <a:noFill/>
          <a:ln w="9525">
            <a:noFill/>
            <a:miter lim="800000"/>
            <a:headEnd/>
            <a:tailEnd/>
          </a:ln>
          <a:effectLst/>
        </p:spPr>
        <p:txBody>
          <a:bodyPr>
            <a:spAutoFit/>
          </a:bodyPr>
          <a:lstStyle/>
          <a:p>
            <a:pPr algn="ctr">
              <a:spcBef>
                <a:spcPct val="50000"/>
              </a:spcBef>
              <a:spcAft>
                <a:spcPct val="15000"/>
              </a:spcAft>
              <a:buClr>
                <a:schemeClr val="folHlink"/>
              </a:buClr>
              <a:buFont typeface="Monotype Sorts"/>
              <a:buNone/>
            </a:pPr>
            <a:r>
              <a:rPr lang="ru-RU" altLang="en-US" sz="3200" b="1" dirty="0">
                <a:solidFill>
                  <a:schemeClr val="bg1"/>
                </a:solidFill>
                <a:latin typeface="Arial" pitchFamily="34" charset="0"/>
                <a:cs typeface="Arial" pitchFamily="34" charset="0"/>
              </a:rPr>
              <a:t>Древность рукописей</a:t>
            </a:r>
            <a:endParaRPr lang="en-US" altLang="en-US" sz="3200" b="1" dirty="0">
              <a:solidFill>
                <a:schemeClr val="bg1"/>
              </a:solidFill>
              <a:latin typeface="Arial" pitchFamily="34" charset="0"/>
              <a:cs typeface="Arial" pitchFamily="34" charset="0"/>
            </a:endParaRPr>
          </a:p>
        </p:txBody>
      </p:sp>
      <p:sp>
        <p:nvSpPr>
          <p:cNvPr id="6" name="Text Box 3"/>
          <p:cNvSpPr txBox="1">
            <a:spLocks noChangeArrowheads="1"/>
          </p:cNvSpPr>
          <p:nvPr/>
        </p:nvSpPr>
        <p:spPr bwMode="auto">
          <a:xfrm>
            <a:off x="0" y="5448136"/>
            <a:ext cx="9143999" cy="107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5" rIns="91431" bIns="45715">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ru-RU" altLang="en-US" sz="3200" b="1" dirty="0">
                <a:solidFill>
                  <a:srgbClr val="FFD70E"/>
                </a:solidFill>
                <a:latin typeface="Arial" panose="020B0604020202020204" pitchFamily="34" charset="0"/>
                <a:cs typeface="Arial" panose="020B0604020202020204" pitchFamily="34" charset="0"/>
              </a:rPr>
              <a:t>Более 33% новозаветного текста подтверждается манускриптами </a:t>
            </a:r>
            <a:r>
              <a:rPr lang="en-US" altLang="en-US" sz="3200" b="1" dirty="0">
                <a:solidFill>
                  <a:srgbClr val="FFD70E"/>
                </a:solidFill>
                <a:latin typeface="Arial" panose="020B0604020202020204" pitchFamily="34" charset="0"/>
                <a:cs typeface="Arial" panose="020B0604020202020204" pitchFamily="34" charset="0"/>
              </a:rPr>
              <a:t>I </a:t>
            </a:r>
            <a:r>
              <a:rPr lang="ru-RU" altLang="en-US" sz="3200" b="1" dirty="0">
                <a:solidFill>
                  <a:srgbClr val="FFD70E"/>
                </a:solidFill>
                <a:latin typeface="Arial" panose="020B0604020202020204" pitchFamily="34" charset="0"/>
                <a:cs typeface="Arial" panose="020B0604020202020204" pitchFamily="34" charset="0"/>
              </a:rPr>
              <a:t>и </a:t>
            </a:r>
            <a:r>
              <a:rPr lang="en-US" altLang="en-US" sz="3200" b="1" dirty="0">
                <a:solidFill>
                  <a:srgbClr val="FFD70E"/>
                </a:solidFill>
                <a:latin typeface="Arial" panose="020B0604020202020204" pitchFamily="34" charset="0"/>
                <a:cs typeface="Arial" panose="020B0604020202020204" pitchFamily="34" charset="0"/>
              </a:rPr>
              <a:t>II </a:t>
            </a:r>
            <a:r>
              <a:rPr lang="ru-RU" altLang="en-US" sz="3200" b="1" dirty="0">
                <a:solidFill>
                  <a:srgbClr val="FFD70E"/>
                </a:solidFill>
                <a:latin typeface="Arial" panose="020B0604020202020204" pitchFamily="34" charset="0"/>
                <a:cs typeface="Arial" panose="020B0604020202020204" pitchFamily="34" charset="0"/>
              </a:rPr>
              <a:t>веков</a:t>
            </a:r>
            <a:endParaRPr lang="en-US" altLang="en-US" sz="3200" b="1" dirty="0">
              <a:solidFill>
                <a:srgbClr val="FFD70E"/>
              </a:solidFill>
              <a:latin typeface="Arial" panose="020B0604020202020204" pitchFamily="34" charset="0"/>
              <a:cs typeface="Arial" panose="020B0604020202020204" pitchFamily="34" charset="0"/>
            </a:endParaRPr>
          </a:p>
        </p:txBody>
      </p:sp>
      <p:pic>
        <p:nvPicPr>
          <p:cNvPr id="9" name="Picture 16" descr="MagdalenePapyrus_PPT_glow"/>
          <p:cNvPicPr>
            <a:picLocks noChangeAspect="1" noChangeArrowheads="1"/>
          </p:cNvPicPr>
          <p:nvPr/>
        </p:nvPicPr>
        <p:blipFill>
          <a:blip r:embed="rId3" cstate="print"/>
          <a:srcRect/>
          <a:stretch>
            <a:fillRect/>
          </a:stretch>
        </p:blipFill>
        <p:spPr bwMode="auto">
          <a:xfrm>
            <a:off x="4932040" y="3400400"/>
            <a:ext cx="4201334" cy="2044824"/>
          </a:xfrm>
          <a:prstGeom prst="rect">
            <a:avLst/>
          </a:prstGeom>
          <a:noFill/>
          <a:ln w="9525">
            <a:noFill/>
            <a:miter lim="800000"/>
            <a:headEnd/>
            <a:tailEnd/>
          </a:ln>
        </p:spPr>
      </p:pic>
      <p:pic>
        <p:nvPicPr>
          <p:cNvPr id="10" name="Picture 10" descr="828341520@16072008-2A25"/>
          <p:cNvPicPr>
            <a:picLocks noChangeAspect="1" noChangeArrowheads="1"/>
          </p:cNvPicPr>
          <p:nvPr/>
        </p:nvPicPr>
        <p:blipFill>
          <a:blip r:embed="rId4" cstate="print"/>
          <a:stretch>
            <a:fillRect/>
          </a:stretch>
        </p:blipFill>
        <p:spPr bwMode="auto">
          <a:xfrm>
            <a:off x="2699792" y="1269563"/>
            <a:ext cx="2304256" cy="3383573"/>
          </a:xfrm>
          <a:prstGeom prst="rect">
            <a:avLst/>
          </a:prstGeom>
          <a:noFill/>
          <a:ln>
            <a:miter lim="800000"/>
            <a:headEnd/>
            <a:tailEnd/>
          </a:ln>
        </p:spPr>
      </p:pic>
      <p:pic>
        <p:nvPicPr>
          <p:cNvPr id="668675" name="Picture 3"/>
          <p:cNvPicPr>
            <a:picLocks noChangeAspect="1" noChangeArrowheads="1"/>
          </p:cNvPicPr>
          <p:nvPr/>
        </p:nvPicPr>
        <p:blipFill>
          <a:blip r:embed="rId5" cstate="print"/>
          <a:srcRect/>
          <a:stretch>
            <a:fillRect/>
          </a:stretch>
        </p:blipFill>
        <p:spPr bwMode="auto">
          <a:xfrm>
            <a:off x="179512" y="1340767"/>
            <a:ext cx="2016224" cy="4073239"/>
          </a:xfrm>
          <a:prstGeom prst="rect">
            <a:avLst/>
          </a:prstGeom>
          <a:noFill/>
          <a:ln w="9525">
            <a:noFill/>
            <a:miter lim="800000"/>
            <a:headEnd/>
            <a:tailEnd/>
          </a:ln>
        </p:spPr>
      </p:pic>
    </p:spTree>
  </p:cSld>
  <p:clrMapOvr>
    <a:masterClrMapping/>
  </p:clrMapOvr>
  <p:transition>
    <p:zoom dir="in"/>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247650" y="981075"/>
          <a:ext cx="9220200" cy="6434138"/>
        </p:xfrm>
        <a:graphic>
          <a:graphicData uri="http://schemas.openxmlformats.org/presentationml/2006/ole">
            <mc:AlternateContent xmlns:mc="http://schemas.openxmlformats.org/markup-compatibility/2006">
              <mc:Choice xmlns:v="urn:schemas-microsoft-com:vml" Requires="v">
                <p:oleObj spid="_x0000_s6161" name="Chart" r:id="rId4" imgW="5476875" imgH="4210050" progId="MSGraph.Chart.8">
                  <p:embed followColorScheme="full"/>
                </p:oleObj>
              </mc:Choice>
              <mc:Fallback>
                <p:oleObj name="Chart" r:id="rId4" imgW="5476875" imgH="4210050"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981075"/>
                        <a:ext cx="9220200" cy="6434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4739" name="Text Box 7"/>
          <p:cNvSpPr txBox="1">
            <a:spLocks noChangeArrowheads="1"/>
          </p:cNvSpPr>
          <p:nvPr/>
        </p:nvSpPr>
        <p:spPr bwMode="auto">
          <a:xfrm>
            <a:off x="2001838" y="793750"/>
            <a:ext cx="6673850" cy="535521"/>
          </a:xfrm>
          <a:prstGeom prst="rect">
            <a:avLst/>
          </a:prstGeom>
          <a:noFill/>
          <a:ln w="9525">
            <a:noFill/>
            <a:miter lim="800000"/>
            <a:headEnd/>
            <a:tailEnd/>
          </a:ln>
          <a:effectLst>
            <a:outerShdw dist="35921" dir="2700000" algn="ctr" rotWithShape="0">
              <a:schemeClr val="tx1"/>
            </a:outerShdw>
          </a:effectLst>
        </p:spPr>
        <p:txBody>
          <a:bodyPr lIns="91431" tIns="45715" rIns="91431" bIns="45715">
            <a:spAutoFit/>
          </a:bodyPr>
          <a:lstStyle/>
          <a:p>
            <a:pPr algn="ctr" defTabSz="912813">
              <a:lnSpc>
                <a:spcPct val="90000"/>
              </a:lnSpc>
              <a:defRPr/>
            </a:pPr>
            <a:r>
              <a:rPr lang="ru-RU" altLang="en-US" sz="3200" b="1" dirty="0">
                <a:solidFill>
                  <a:srgbClr val="FFD60E"/>
                </a:solidFill>
                <a:latin typeface="Arial" pitchFamily="34" charset="0"/>
                <a:cs typeface="Arial" pitchFamily="34" charset="0"/>
              </a:rPr>
              <a:t>Древность рукописей</a:t>
            </a:r>
            <a:endParaRPr lang="en-US" altLang="en-US" sz="3200" b="1" dirty="0">
              <a:solidFill>
                <a:srgbClr val="FFD60E"/>
              </a:solidFill>
              <a:latin typeface="Arial" pitchFamily="34" charset="0"/>
              <a:cs typeface="Arial" pitchFamily="34" charset="0"/>
            </a:endParaRPr>
          </a:p>
        </p:txBody>
      </p:sp>
    </p:spTree>
  </p:cSld>
  <p:clrMapOvr>
    <a:masterClrMapping/>
  </p:clrMapOvr>
  <p:transition spd="med">
    <p:wedg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4" name="Picture 2" descr="C:\Users\ovoskresensky\AAA\PowerPoint\images-licenses\svetsnitskiy fr valentin.jpg"/>
          <p:cNvPicPr>
            <a:picLocks noChangeAspect="1" noChangeArrowheads="1"/>
          </p:cNvPicPr>
          <p:nvPr/>
        </p:nvPicPr>
        <p:blipFill>
          <a:blip r:embed="rId3" cstate="print"/>
          <a:srcRect/>
          <a:stretch>
            <a:fillRect/>
          </a:stretch>
        </p:blipFill>
        <p:spPr bwMode="auto">
          <a:xfrm>
            <a:off x="107505" y="2422087"/>
            <a:ext cx="2520280" cy="2478275"/>
          </a:xfrm>
          <a:prstGeom prst="rect">
            <a:avLst/>
          </a:prstGeom>
          <a:noFill/>
        </p:spPr>
      </p:pic>
      <p:sp>
        <p:nvSpPr>
          <p:cNvPr id="138244" name="Text Box 6"/>
          <p:cNvSpPr txBox="1">
            <a:spLocks noChangeArrowheads="1"/>
          </p:cNvSpPr>
          <p:nvPr/>
        </p:nvSpPr>
        <p:spPr bwMode="auto">
          <a:xfrm>
            <a:off x="971600" y="6223025"/>
            <a:ext cx="6238824" cy="806375"/>
          </a:xfrm>
          <a:prstGeom prst="rect">
            <a:avLst/>
          </a:prstGeom>
          <a:noFill/>
          <a:ln w="9525">
            <a:noFill/>
            <a:miter lim="800000"/>
            <a:headEnd/>
            <a:tailEnd/>
          </a:ln>
        </p:spPr>
        <p:txBody>
          <a:bodyPr wrap="none">
            <a:spAutoFit/>
          </a:bodyPr>
          <a:lstStyle/>
          <a:p>
            <a:pPr>
              <a:lnSpc>
                <a:spcPct val="110000"/>
              </a:lnSpc>
            </a:pPr>
            <a:r>
              <a:rPr lang="ru-RU" altLang="en-US" b="1" dirty="0">
                <a:solidFill>
                  <a:schemeClr val="bg1"/>
                </a:solidFill>
                <a:latin typeface="Arial" pitchFamily="34" charset="0"/>
                <a:cs typeface="Arial" pitchFamily="34" charset="0"/>
              </a:rPr>
              <a:t>–  прот. Валентин Свенцицкий, </a:t>
            </a:r>
            <a:r>
              <a:rPr lang="ru-RU" altLang="en-US" b="1" i="1" dirty="0">
                <a:solidFill>
                  <a:schemeClr val="bg1"/>
                </a:solidFill>
                <a:latin typeface="Arial" pitchFamily="34" charset="0"/>
                <a:cs typeface="Arial" pitchFamily="34" charset="0"/>
              </a:rPr>
              <a:t>Диалоги</a:t>
            </a:r>
            <a:endParaRPr lang="en-US" altLang="en-US" b="1" i="1" dirty="0">
              <a:solidFill>
                <a:schemeClr val="bg1"/>
              </a:solidFill>
              <a:latin typeface="Arial" pitchFamily="34" charset="0"/>
              <a:cs typeface="Arial" pitchFamily="34" charset="0"/>
            </a:endParaRPr>
          </a:p>
          <a:p>
            <a:endParaRPr lang="en-US" altLang="en-US" sz="2000" dirty="0">
              <a:solidFill>
                <a:schemeClr val="bg1"/>
              </a:solidFill>
            </a:endParaRPr>
          </a:p>
        </p:txBody>
      </p:sp>
      <p:sp>
        <p:nvSpPr>
          <p:cNvPr id="6" name="Text Box 4"/>
          <p:cNvSpPr txBox="1">
            <a:spLocks noChangeArrowheads="1"/>
          </p:cNvSpPr>
          <p:nvPr/>
        </p:nvSpPr>
        <p:spPr bwMode="auto">
          <a:xfrm>
            <a:off x="2699792" y="1340768"/>
            <a:ext cx="6624736" cy="4967514"/>
          </a:xfrm>
          <a:prstGeom prst="rect">
            <a:avLst/>
          </a:prstGeom>
          <a:noFill/>
          <a:ln>
            <a:noFill/>
          </a:ln>
          <a:effectLst/>
        </p:spPr>
        <p:txBody>
          <a:bodyPr wrap="square">
            <a:spAutoFit/>
          </a:bodyPr>
          <a:lstStyle/>
          <a:p>
            <a:pPr>
              <a:lnSpc>
                <a:spcPct val="110000"/>
              </a:lnSpc>
              <a:defRPr/>
            </a:pPr>
            <a:r>
              <a:rPr lang="ru-RU" sz="3200" b="1" dirty="0">
                <a:solidFill>
                  <a:srgbClr val="FFD60E"/>
                </a:solidFill>
                <a:effectLst>
                  <a:outerShdw blurRad="38100" dist="38100" dir="2700000" algn="tl">
                    <a:srgbClr val="000000"/>
                  </a:outerShdw>
                </a:effectLst>
                <a:latin typeface="Arial" pitchFamily="34" charset="0"/>
                <a:cs typeface="Arial" pitchFamily="34" charset="0"/>
              </a:rPr>
              <a:t>«Не богословы, а историки и филологи, кропотливые кабинетные специалисты, изучившие каждое слово, каждую черточку в дошедших до нас памятниках, не могли отодвинуть время написания книг Нового Завета дальше </a:t>
            </a:r>
            <a:r>
              <a:rPr lang="ru-RU" sz="3200" b="1" dirty="0">
                <a:solidFill>
                  <a:schemeClr val="bg1"/>
                </a:solidFill>
                <a:effectLst>
                  <a:outerShdw blurRad="38100" dist="38100" dir="2700000" algn="tl">
                    <a:srgbClr val="000000"/>
                  </a:outerShdw>
                </a:effectLst>
                <a:latin typeface="Arial" pitchFamily="34" charset="0"/>
                <a:cs typeface="Arial" pitchFamily="34" charset="0"/>
              </a:rPr>
              <a:t>конца первого века</a:t>
            </a:r>
            <a:r>
              <a:rPr lang="ru-RU" sz="3200" b="1" dirty="0">
                <a:solidFill>
                  <a:srgbClr val="FFD60E"/>
                </a:solidFill>
                <a:effectLst>
                  <a:outerShdw blurRad="38100" dist="38100" dir="2700000" algn="tl">
                    <a:srgbClr val="000000"/>
                  </a:outerShdw>
                </a:effectLst>
                <a:latin typeface="Arial" pitchFamily="34" charset="0"/>
                <a:cs typeface="Arial" pitchFamily="34" charset="0"/>
              </a:rPr>
              <a:t>».</a:t>
            </a:r>
            <a:endParaRPr lang="en-US" sz="3200" b="1" dirty="0">
              <a:solidFill>
                <a:srgbClr val="FFD60E"/>
              </a:solidFill>
              <a:effectLst>
                <a:outerShdw blurRad="38100" dist="38100" dir="2700000" algn="tl">
                  <a:srgbClr val="000000"/>
                </a:outerShdw>
              </a:effectLst>
              <a:latin typeface="Arial" pitchFamily="34" charset="0"/>
              <a:cs typeface="Arial" pitchFamily="34" charset="0"/>
            </a:endParaRPr>
          </a:p>
        </p:txBody>
      </p:sp>
      <p:sp>
        <p:nvSpPr>
          <p:cNvPr id="7" name="Text Box 8"/>
          <p:cNvSpPr txBox="1">
            <a:spLocks noChangeArrowheads="1"/>
          </p:cNvSpPr>
          <p:nvPr/>
        </p:nvSpPr>
        <p:spPr bwMode="auto">
          <a:xfrm>
            <a:off x="2001838" y="793750"/>
            <a:ext cx="6673850" cy="535521"/>
          </a:xfrm>
          <a:prstGeom prst="rect">
            <a:avLst/>
          </a:prstGeom>
          <a:noFill/>
          <a:ln w="9525">
            <a:noFill/>
            <a:miter lim="800000"/>
            <a:headEnd/>
            <a:tailEnd/>
          </a:ln>
          <a:effectLst>
            <a:outerShdw dist="35921" dir="2700000" algn="ctr" rotWithShape="0">
              <a:schemeClr val="tx1"/>
            </a:outerShdw>
          </a:effectLst>
        </p:spPr>
        <p:txBody>
          <a:bodyPr lIns="91431" tIns="45715" rIns="91431" bIns="45715">
            <a:spAutoFit/>
          </a:bodyPr>
          <a:lstStyle/>
          <a:p>
            <a:pPr algn="ctr" defTabSz="912813">
              <a:lnSpc>
                <a:spcPct val="90000"/>
              </a:lnSpc>
              <a:defRPr/>
            </a:pPr>
            <a:r>
              <a:rPr lang="ru-RU" altLang="en-US" sz="3200" b="1" dirty="0">
                <a:solidFill>
                  <a:schemeClr val="bg1"/>
                </a:solidFill>
                <a:latin typeface="Arial" pitchFamily="34" charset="0"/>
                <a:cs typeface="Arial" pitchFamily="34" charset="0"/>
              </a:rPr>
              <a:t>Древность рукописей</a:t>
            </a:r>
            <a:endParaRPr lang="en-US" altLang="en-US" sz="3200" b="1" dirty="0">
              <a:solidFill>
                <a:schemeClr val="bg1"/>
              </a:solidFill>
              <a:latin typeface="Arial" pitchFamily="34" charset="0"/>
              <a:cs typeface="Arial"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2" descr="https://faithsearch.org/rus/blog/wp-content/uploads/2012/05/020911Belgorod01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7" descr="Tischendorf_um_1870"/>
          <p:cNvPicPr>
            <a:picLocks noChangeAspect="1" noChangeArrowheads="1"/>
          </p:cNvPicPr>
          <p:nvPr/>
        </p:nvPicPr>
        <p:blipFill>
          <a:blip r:embed="rId3" cstate="print"/>
          <a:srcRect/>
          <a:stretch>
            <a:fillRect/>
          </a:stretch>
        </p:blipFill>
        <p:spPr bwMode="auto">
          <a:xfrm>
            <a:off x="387350" y="1628800"/>
            <a:ext cx="2600325" cy="3771900"/>
          </a:xfrm>
          <a:prstGeom prst="rect">
            <a:avLst/>
          </a:prstGeom>
          <a:noFill/>
          <a:ln w="9525">
            <a:noFill/>
            <a:miter lim="800000"/>
            <a:headEnd/>
            <a:tailEnd/>
          </a:ln>
        </p:spPr>
      </p:pic>
      <p:sp>
        <p:nvSpPr>
          <p:cNvPr id="2083844" name="Text Box 4"/>
          <p:cNvSpPr txBox="1">
            <a:spLocks noChangeArrowheads="1"/>
          </p:cNvSpPr>
          <p:nvPr/>
        </p:nvSpPr>
        <p:spPr bwMode="auto">
          <a:xfrm>
            <a:off x="3059113" y="1916832"/>
            <a:ext cx="6084887" cy="3342453"/>
          </a:xfrm>
          <a:prstGeom prst="rect">
            <a:avLst/>
          </a:prstGeom>
          <a:noFill/>
          <a:ln>
            <a:noFill/>
          </a:ln>
          <a:effectLst/>
        </p:spPr>
        <p:txBody>
          <a:bodyPr wrap="square">
            <a:spAutoFit/>
          </a:bodyPr>
          <a:lstStyle/>
          <a:p>
            <a:pPr>
              <a:lnSpc>
                <a:spcPct val="110000"/>
              </a:lnSpc>
              <a:defRPr/>
            </a:pPr>
            <a:r>
              <a:rPr lang="ru-RU" sz="3200" b="1" dirty="0">
                <a:solidFill>
                  <a:srgbClr val="FFD60E"/>
                </a:solidFill>
                <a:effectLst>
                  <a:outerShdw blurRad="38100" dist="38100" dir="2700000" algn="tl">
                    <a:srgbClr val="000000"/>
                  </a:outerShdw>
                </a:effectLst>
                <a:latin typeface="Arial" pitchFamily="34" charset="0"/>
                <a:cs typeface="Arial" pitchFamily="34" charset="0"/>
              </a:rPr>
              <a:t>«В последних десятилетиях первого века, вскоре после разрушения Иерусалима, все четыре Евангелия уже должны были существовать».</a:t>
            </a:r>
            <a:endParaRPr lang="en-US" sz="3200" b="1" dirty="0">
              <a:solidFill>
                <a:srgbClr val="FFD60E"/>
              </a:solidFill>
              <a:effectLst>
                <a:outerShdw blurRad="38100" dist="38100" dir="2700000" algn="tl">
                  <a:srgbClr val="000000"/>
                </a:outerShdw>
              </a:effectLst>
              <a:latin typeface="Arial" pitchFamily="34" charset="0"/>
              <a:cs typeface="Arial" pitchFamily="34" charset="0"/>
            </a:endParaRPr>
          </a:p>
        </p:txBody>
      </p:sp>
      <p:sp>
        <p:nvSpPr>
          <p:cNvPr id="138244" name="Text Box 6"/>
          <p:cNvSpPr txBox="1">
            <a:spLocks noChangeArrowheads="1"/>
          </p:cNvSpPr>
          <p:nvPr/>
        </p:nvSpPr>
        <p:spPr bwMode="auto">
          <a:xfrm>
            <a:off x="179512" y="5445224"/>
            <a:ext cx="8850628" cy="806375"/>
          </a:xfrm>
          <a:prstGeom prst="rect">
            <a:avLst/>
          </a:prstGeom>
          <a:noFill/>
          <a:ln w="9525">
            <a:noFill/>
            <a:miter lim="800000"/>
            <a:headEnd/>
            <a:tailEnd/>
          </a:ln>
        </p:spPr>
        <p:txBody>
          <a:bodyPr wrap="none">
            <a:spAutoFit/>
          </a:bodyPr>
          <a:lstStyle/>
          <a:p>
            <a:pPr>
              <a:lnSpc>
                <a:spcPct val="110000"/>
              </a:lnSpc>
            </a:pPr>
            <a:r>
              <a:rPr lang="ru-RU" altLang="en-US" b="1" dirty="0">
                <a:solidFill>
                  <a:schemeClr val="bg1"/>
                </a:solidFill>
                <a:latin typeface="Arial" pitchFamily="34" charset="0"/>
                <a:cs typeface="Arial" pitchFamily="34" charset="0"/>
              </a:rPr>
              <a:t>– Константин Тишендорф, немецкий историк и богослов</a:t>
            </a:r>
            <a:endParaRPr lang="en-US" altLang="en-US" b="1" dirty="0">
              <a:solidFill>
                <a:schemeClr val="bg1"/>
              </a:solidFill>
              <a:latin typeface="Arial" pitchFamily="34" charset="0"/>
              <a:cs typeface="Arial" pitchFamily="34" charset="0"/>
            </a:endParaRPr>
          </a:p>
          <a:p>
            <a:endParaRPr lang="en-US" altLang="en-US" sz="2000" dirty="0">
              <a:solidFill>
                <a:schemeClr val="bg1"/>
              </a:solidFill>
            </a:endParaRPr>
          </a:p>
        </p:txBody>
      </p:sp>
      <p:sp>
        <p:nvSpPr>
          <p:cNvPr id="250885" name="Text Box 8"/>
          <p:cNvSpPr txBox="1">
            <a:spLocks noChangeArrowheads="1"/>
          </p:cNvSpPr>
          <p:nvPr/>
        </p:nvSpPr>
        <p:spPr bwMode="auto">
          <a:xfrm>
            <a:off x="2001838" y="793750"/>
            <a:ext cx="6673850" cy="535521"/>
          </a:xfrm>
          <a:prstGeom prst="rect">
            <a:avLst/>
          </a:prstGeom>
          <a:noFill/>
          <a:ln w="9525">
            <a:noFill/>
            <a:miter lim="800000"/>
            <a:headEnd/>
            <a:tailEnd/>
          </a:ln>
          <a:effectLst>
            <a:outerShdw dist="35921" dir="2700000" algn="ctr" rotWithShape="0">
              <a:schemeClr val="tx1"/>
            </a:outerShdw>
          </a:effectLst>
        </p:spPr>
        <p:txBody>
          <a:bodyPr lIns="91431" tIns="45715" rIns="91431" bIns="45715">
            <a:spAutoFit/>
          </a:bodyPr>
          <a:lstStyle/>
          <a:p>
            <a:pPr algn="ctr" defTabSz="912813">
              <a:lnSpc>
                <a:spcPct val="90000"/>
              </a:lnSpc>
              <a:defRPr/>
            </a:pPr>
            <a:r>
              <a:rPr lang="ru-RU" altLang="en-US" sz="3200" b="1" dirty="0">
                <a:solidFill>
                  <a:schemeClr val="bg1"/>
                </a:solidFill>
                <a:latin typeface="Arial" pitchFamily="34" charset="0"/>
                <a:cs typeface="Arial" pitchFamily="34" charset="0"/>
              </a:rPr>
              <a:t>Древность рукописей</a:t>
            </a:r>
            <a:endParaRPr lang="en-US" altLang="en-US" sz="3200" b="1" dirty="0">
              <a:solidFill>
                <a:schemeClr val="bg1"/>
              </a:solidFill>
              <a:latin typeface="Arial" pitchFamily="34" charset="0"/>
              <a:cs typeface="Arial"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83844">
                                            <p:txEl>
                                              <p:pRg st="0" end="0"/>
                                            </p:txEl>
                                          </p:spTgt>
                                        </p:tgtEl>
                                        <p:attrNameLst>
                                          <p:attrName>style.visibility</p:attrName>
                                        </p:attrNameLst>
                                      </p:cBhvr>
                                      <p:to>
                                        <p:strVal val="visible"/>
                                      </p:to>
                                    </p:set>
                                    <p:animEffect transition="in" filter="wipe(left)">
                                      <p:cBhvr>
                                        <p:cTn id="7" dur="500"/>
                                        <p:tgtEl>
                                          <p:spTgt spid="20838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384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Box 2"/>
          <p:cNvSpPr txBox="1">
            <a:spLocks noChangeArrowheads="1"/>
          </p:cNvSpPr>
          <p:nvPr/>
        </p:nvSpPr>
        <p:spPr bwMode="auto">
          <a:xfrm>
            <a:off x="179388" y="3910013"/>
            <a:ext cx="8820150" cy="2327275"/>
          </a:xfrm>
          <a:prstGeom prst="rect">
            <a:avLst/>
          </a:prstGeom>
          <a:noFill/>
          <a:ln>
            <a:noFill/>
          </a:ln>
          <a:effectLst/>
        </p:spPr>
        <p:txBody>
          <a:bodyPr>
            <a:spAutoFit/>
          </a:bodyPr>
          <a:lstStyle/>
          <a:p>
            <a:pPr algn="ctr">
              <a:lnSpc>
                <a:spcPts val="4400"/>
              </a:lnSpc>
              <a:spcBef>
                <a:spcPct val="50000"/>
              </a:spcBef>
              <a:defRPr/>
            </a:pPr>
            <a:r>
              <a:rPr lang="ru-RU" sz="3000" b="1" dirty="0">
                <a:solidFill>
                  <a:schemeClr val="bg1"/>
                </a:solidFill>
                <a:latin typeface="+mn-lt"/>
                <a:cs typeface="Arial" pitchFamily="34" charset="0"/>
              </a:rPr>
              <a:t>Евангельские повествования в современной нам Библии оставались практически неизменными, начиная от эпохи современников и очевидцев Христа.</a:t>
            </a:r>
            <a:endParaRPr lang="en-US" sz="3000" b="1" dirty="0">
              <a:solidFill>
                <a:schemeClr val="bg1"/>
              </a:solidFill>
              <a:latin typeface="+mn-lt"/>
              <a:cs typeface="Arial" pitchFamily="34" charset="0"/>
            </a:endParaRPr>
          </a:p>
        </p:txBody>
      </p:sp>
      <p:sp>
        <p:nvSpPr>
          <p:cNvPr id="155651" name="Text Box 15"/>
          <p:cNvSpPr txBox="1">
            <a:spLocks noChangeArrowheads="1"/>
          </p:cNvSpPr>
          <p:nvPr/>
        </p:nvSpPr>
        <p:spPr bwMode="auto">
          <a:xfrm>
            <a:off x="323850" y="3354388"/>
            <a:ext cx="8496300" cy="641350"/>
          </a:xfrm>
          <a:prstGeom prst="rect">
            <a:avLst/>
          </a:prstGeom>
          <a:noFill/>
          <a:ln w="9525">
            <a:noFill/>
            <a:miter lim="800000"/>
            <a:headEnd/>
            <a:tailEnd/>
          </a:ln>
        </p:spPr>
        <p:txBody>
          <a:bodyPr>
            <a:spAutoFit/>
          </a:bodyPr>
          <a:lstStyle/>
          <a:p>
            <a:pPr algn="ctr"/>
            <a:endParaRPr lang="en-US" altLang="en-US" sz="3600" b="1">
              <a:solidFill>
                <a:srgbClr val="FFD60E"/>
              </a:solidFill>
              <a:latin typeface="Arial" pitchFamily="34" charset="0"/>
            </a:endParaRP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2786"/>
                                        </p:tgtEl>
                                        <p:attrNameLst>
                                          <p:attrName>style.visibility</p:attrName>
                                        </p:attrNameLst>
                                      </p:cBhvr>
                                      <p:to>
                                        <p:strVal val="visible"/>
                                      </p:to>
                                    </p:set>
                                    <p:anim calcmode="lin" valueType="num">
                                      <p:cBhvr>
                                        <p:cTn id="7" dur="1000" fill="hold"/>
                                        <p:tgtEl>
                                          <p:spTgt spid="502786"/>
                                        </p:tgtEl>
                                        <p:attrNameLst>
                                          <p:attrName>ppt_w</p:attrName>
                                        </p:attrNameLst>
                                      </p:cBhvr>
                                      <p:tavLst>
                                        <p:tav tm="0">
                                          <p:val>
                                            <p:fltVal val="0"/>
                                          </p:val>
                                        </p:tav>
                                        <p:tav tm="100000">
                                          <p:val>
                                            <p:strVal val="#ppt_w"/>
                                          </p:val>
                                        </p:tav>
                                      </p:tavLst>
                                    </p:anim>
                                    <p:anim calcmode="lin" valueType="num">
                                      <p:cBhvr>
                                        <p:cTn id="8" dur="1000" fill="hold"/>
                                        <p:tgtEl>
                                          <p:spTgt spid="502786"/>
                                        </p:tgtEl>
                                        <p:attrNameLst>
                                          <p:attrName>ppt_h</p:attrName>
                                        </p:attrNameLst>
                                      </p:cBhvr>
                                      <p:tavLst>
                                        <p:tav tm="0">
                                          <p:val>
                                            <p:fltVal val="0"/>
                                          </p:val>
                                        </p:tav>
                                        <p:tav tm="100000">
                                          <p:val>
                                            <p:strVal val="#ppt_h"/>
                                          </p:val>
                                        </p:tav>
                                      </p:tavLst>
                                    </p:anim>
                                    <p:anim calcmode="lin" valueType="num">
                                      <p:cBhvr>
                                        <p:cTn id="9" dur="1000" fill="hold"/>
                                        <p:tgtEl>
                                          <p:spTgt spid="502786"/>
                                        </p:tgtEl>
                                        <p:attrNameLst>
                                          <p:attrName>ppt_x</p:attrName>
                                        </p:attrNameLst>
                                      </p:cBhvr>
                                      <p:tavLst>
                                        <p:tav tm="0">
                                          <p:val>
                                            <p:fltVal val="0.5"/>
                                          </p:val>
                                        </p:tav>
                                        <p:tav tm="100000">
                                          <p:val>
                                            <p:strVal val="#ppt_x"/>
                                          </p:val>
                                        </p:tav>
                                      </p:tavLst>
                                    </p:anim>
                                    <p:anim calcmode="lin" valueType="num">
                                      <p:cBhvr>
                                        <p:cTn id="10" dur="1000" fill="hold"/>
                                        <p:tgtEl>
                                          <p:spTgt spid="50278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61" name="Picture 9" descr="Peter - Zenon"/>
          <p:cNvPicPr>
            <a:picLocks noChangeAspect="1" noChangeArrowheads="1"/>
          </p:cNvPicPr>
          <p:nvPr/>
        </p:nvPicPr>
        <p:blipFill>
          <a:blip r:embed="rId3" cstate="print"/>
          <a:srcRect/>
          <a:stretch>
            <a:fillRect/>
          </a:stretch>
        </p:blipFill>
        <p:spPr bwMode="auto">
          <a:xfrm>
            <a:off x="395289" y="1844823"/>
            <a:ext cx="2794588" cy="4198789"/>
          </a:xfrm>
          <a:prstGeom prst="rect">
            <a:avLst/>
          </a:prstGeom>
          <a:noFill/>
          <a:ln w="9525">
            <a:noFill/>
            <a:miter lim="800000"/>
            <a:headEnd/>
            <a:tailEnd/>
          </a:ln>
        </p:spPr>
      </p:pic>
      <p:sp>
        <p:nvSpPr>
          <p:cNvPr id="649232" name="Text Box 16"/>
          <p:cNvSpPr txBox="1">
            <a:spLocks noChangeArrowheads="1"/>
          </p:cNvSpPr>
          <p:nvPr/>
        </p:nvSpPr>
        <p:spPr bwMode="auto">
          <a:xfrm>
            <a:off x="1908175" y="619125"/>
            <a:ext cx="5832475" cy="803275"/>
          </a:xfrm>
          <a:prstGeom prst="rect">
            <a:avLst/>
          </a:prstGeom>
          <a:noFill/>
          <a:ln>
            <a:noFill/>
          </a:ln>
          <a:effectLst/>
        </p:spPr>
        <p:txBody>
          <a:bodyPr>
            <a:spAutoFit/>
          </a:bodyPr>
          <a:lstStyle/>
          <a:p>
            <a:pPr algn="ctr">
              <a:lnSpc>
                <a:spcPts val="5600"/>
              </a:lnSpc>
              <a:spcBef>
                <a:spcPct val="50000"/>
              </a:spcBef>
              <a:defRPr/>
            </a:pPr>
            <a:r>
              <a:rPr lang="ru-RU" sz="3600" b="1" dirty="0">
                <a:solidFill>
                  <a:schemeClr val="bg1"/>
                </a:solidFill>
                <a:latin typeface="+mn-lt"/>
                <a:cs typeface="Arial" pitchFamily="34" charset="0"/>
              </a:rPr>
              <a:t>Зачем мне это знать?</a:t>
            </a:r>
            <a:endParaRPr lang="en-US" sz="3600" b="1" dirty="0">
              <a:solidFill>
                <a:schemeClr val="bg1"/>
              </a:solidFill>
              <a:latin typeface="+mn-lt"/>
              <a:cs typeface="Arial" pitchFamily="34" charset="0"/>
            </a:endParaRPr>
          </a:p>
        </p:txBody>
      </p:sp>
      <p:pic>
        <p:nvPicPr>
          <p:cNvPr id="649234" name="Picture 18" descr="Buch(von1885)_screen2"/>
          <p:cNvPicPr>
            <a:picLocks noChangeAspect="1" noChangeArrowheads="1"/>
          </p:cNvPicPr>
          <p:nvPr/>
        </p:nvPicPr>
        <p:blipFill>
          <a:blip r:embed="rId4" cstate="print"/>
          <a:srcRect/>
          <a:stretch>
            <a:fillRect/>
          </a:stretch>
        </p:blipFill>
        <p:spPr bwMode="auto">
          <a:xfrm>
            <a:off x="6945779" y="1268413"/>
            <a:ext cx="2090717" cy="1800547"/>
          </a:xfrm>
          <a:prstGeom prst="rect">
            <a:avLst/>
          </a:prstGeom>
          <a:noFill/>
          <a:ln w="9525">
            <a:noFill/>
            <a:miter lim="800000"/>
            <a:headEnd/>
            <a:tailEnd/>
          </a:ln>
        </p:spPr>
      </p:pic>
      <p:sp>
        <p:nvSpPr>
          <p:cNvPr id="649229" name="Text Box 13"/>
          <p:cNvSpPr txBox="1">
            <a:spLocks noChangeArrowheads="1"/>
          </p:cNvSpPr>
          <p:nvPr/>
        </p:nvSpPr>
        <p:spPr bwMode="auto">
          <a:xfrm>
            <a:off x="3203848" y="2728659"/>
            <a:ext cx="5905500" cy="3693319"/>
          </a:xfrm>
          <a:prstGeom prst="rect">
            <a:avLst/>
          </a:prstGeom>
          <a:noFill/>
          <a:ln w="9525">
            <a:noFill/>
            <a:miter lim="800000"/>
            <a:headEnd/>
            <a:tailEnd/>
          </a:ln>
        </p:spPr>
        <p:txBody>
          <a:bodyPr>
            <a:spAutoFit/>
          </a:bodyPr>
          <a:lstStyle/>
          <a:p>
            <a:endParaRPr lang="ru-RU" altLang="en-US" sz="1800" b="1" dirty="0">
              <a:solidFill>
                <a:schemeClr val="bg1"/>
              </a:solidFill>
              <a:latin typeface="Arial" pitchFamily="34" charset="0"/>
            </a:endParaRPr>
          </a:p>
          <a:p>
            <a:r>
              <a:rPr lang="ru-RU" altLang="en-US" sz="3200" b="1" dirty="0">
                <a:solidFill>
                  <a:srgbClr val="FFD70E"/>
                </a:solidFill>
                <a:latin typeface="Arial" pitchFamily="34" charset="0"/>
              </a:rPr>
              <a:t>«Будьте всегда готовы всякому, требующему у вас отчёта в вашем уповании, дать ответ </a:t>
            </a:r>
            <a:r>
              <a:rPr lang="ru-RU" altLang="en-US" sz="3200" b="1" dirty="0">
                <a:solidFill>
                  <a:schemeClr val="bg1"/>
                </a:solidFill>
                <a:latin typeface="Arial" pitchFamily="34" charset="0"/>
              </a:rPr>
              <a:t>с кротостью и благоговением</a:t>
            </a:r>
            <a:r>
              <a:rPr lang="ru-RU" altLang="en-US" sz="3200" b="1" dirty="0">
                <a:solidFill>
                  <a:srgbClr val="FFD70E"/>
                </a:solidFill>
                <a:latin typeface="Arial" pitchFamily="34" charset="0"/>
              </a:rPr>
              <a:t>».</a:t>
            </a:r>
          </a:p>
          <a:p>
            <a:r>
              <a:rPr lang="ru-RU" altLang="en-US" sz="3200" b="1" dirty="0">
                <a:solidFill>
                  <a:srgbClr val="FFD70E"/>
                </a:solidFill>
                <a:latin typeface="Arial" pitchFamily="34" charset="0"/>
              </a:rPr>
              <a:t>		</a:t>
            </a:r>
            <a:r>
              <a:rPr lang="ru-RU" altLang="en-US" sz="3200" b="1" dirty="0">
                <a:solidFill>
                  <a:schemeClr val="bg1"/>
                </a:solidFill>
                <a:latin typeface="Arial" pitchFamily="34" charset="0"/>
              </a:rPr>
              <a:t>– 1 Пет. 3:15</a:t>
            </a:r>
          </a:p>
          <a:p>
            <a:endParaRPr lang="en-US" altLang="en-US" b="1" dirty="0">
              <a:solidFill>
                <a:schemeClr val="bg1"/>
              </a:solidFill>
              <a:latin typeface="Arial" pitchFamily="34"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9229"/>
                                        </p:tgtEl>
                                        <p:attrNameLst>
                                          <p:attrName>style.visibility</p:attrName>
                                        </p:attrNameLst>
                                      </p:cBhvr>
                                      <p:to>
                                        <p:strVal val="visible"/>
                                      </p:to>
                                    </p:set>
                                    <p:animEffect transition="in" filter="wipe(up)">
                                      <p:cBhvr>
                                        <p:cTn id="7" dur="1000"/>
                                        <p:tgtEl>
                                          <p:spTgt spid="64922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49234"/>
                                        </p:tgtEl>
                                        <p:attrNameLst>
                                          <p:attrName>style.visibility</p:attrName>
                                        </p:attrNameLst>
                                      </p:cBhvr>
                                      <p:to>
                                        <p:strVal val="visible"/>
                                      </p:to>
                                    </p:set>
                                    <p:animEffect transition="in" filter="fade">
                                      <p:cBhvr>
                                        <p:cTn id="11" dur="500"/>
                                        <p:tgtEl>
                                          <p:spTgt spid="649234"/>
                                        </p:tgtEl>
                                      </p:cBhvr>
                                    </p:animEffect>
                                  </p:childTnLst>
                                </p:cTn>
                              </p:par>
                              <p:par>
                                <p:cTn id="12" presetID="10" presetClass="entr" presetSubtype="0" fill="hold" nodeType="withEffect">
                                  <p:stCondLst>
                                    <p:cond delay="0"/>
                                  </p:stCondLst>
                                  <p:childTnLst>
                                    <p:set>
                                      <p:cBhvr>
                                        <p:cTn id="13" dur="1" fill="hold">
                                          <p:stCondLst>
                                            <p:cond delay="0"/>
                                          </p:stCondLst>
                                        </p:cTn>
                                        <p:tgtEl>
                                          <p:spTgt spid="100361"/>
                                        </p:tgtEl>
                                        <p:attrNameLst>
                                          <p:attrName>style.visibility</p:attrName>
                                        </p:attrNameLst>
                                      </p:cBhvr>
                                      <p:to>
                                        <p:strVal val="visible"/>
                                      </p:to>
                                    </p:set>
                                    <p:animEffect transition="in" filter="fade">
                                      <p:cBhvr>
                                        <p:cTn id="14" dur="2000"/>
                                        <p:tgtEl>
                                          <p:spTgt spid="100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Book"/>
          <p:cNvPicPr>
            <a:picLocks noChangeAspect="1" noChangeArrowheads="1"/>
          </p:cNvPicPr>
          <p:nvPr/>
        </p:nvPicPr>
        <p:blipFill>
          <a:blip r:embed="rId3" cstate="print"/>
          <a:srcRect/>
          <a:stretch>
            <a:fillRect/>
          </a:stretch>
        </p:blipFill>
        <p:spPr bwMode="auto">
          <a:xfrm>
            <a:off x="6659563" y="692150"/>
            <a:ext cx="2160587" cy="1852613"/>
          </a:xfrm>
          <a:prstGeom prst="rect">
            <a:avLst/>
          </a:prstGeom>
          <a:noFill/>
          <a:ln w="9525">
            <a:noFill/>
            <a:miter lim="800000"/>
            <a:headEnd/>
            <a:tailEnd/>
          </a:ln>
        </p:spPr>
      </p:pic>
      <p:sp>
        <p:nvSpPr>
          <p:cNvPr id="162819" name="Text Box 3"/>
          <p:cNvSpPr txBox="1">
            <a:spLocks noChangeArrowheads="1"/>
          </p:cNvSpPr>
          <p:nvPr/>
        </p:nvSpPr>
        <p:spPr bwMode="auto">
          <a:xfrm>
            <a:off x="541338" y="4559300"/>
            <a:ext cx="7991475" cy="1749425"/>
          </a:xfrm>
          <a:prstGeom prst="rect">
            <a:avLst/>
          </a:prstGeom>
          <a:noFill/>
          <a:ln w="9525">
            <a:solidFill>
              <a:schemeClr val="bg1"/>
            </a:solidFill>
            <a:miter lim="800000"/>
            <a:headEnd/>
            <a:tailEnd/>
          </a:ln>
        </p:spPr>
        <p:txBody>
          <a:bodyPr>
            <a:spAutoFit/>
          </a:bodyPr>
          <a:lstStyle/>
          <a:p>
            <a:pPr algn="ctr">
              <a:spcBef>
                <a:spcPct val="50000"/>
              </a:spcBef>
            </a:pPr>
            <a:r>
              <a:rPr lang="ru-RU" altLang="en-US" sz="3600" b="1">
                <a:solidFill>
                  <a:schemeClr val="bg1"/>
                </a:solidFill>
                <a:latin typeface="Arial" pitchFamily="34" charset="0"/>
                <a:cs typeface="Arial" pitchFamily="34" charset="0"/>
              </a:rPr>
              <a:t>Археологические свидетельства, подтверждающие историческую достоверность Библии</a:t>
            </a:r>
            <a:endParaRPr lang="en-US" altLang="en-US" sz="3200">
              <a:solidFill>
                <a:schemeClr val="bg1"/>
              </a:solidFill>
              <a:latin typeface="Arial" pitchFamily="34" charset="0"/>
              <a:cs typeface="Arial" pitchFamily="34" charset="0"/>
            </a:endParaRPr>
          </a:p>
        </p:txBody>
      </p:sp>
      <p:sp>
        <p:nvSpPr>
          <p:cNvPr id="162820" name="Text Box 15"/>
          <p:cNvSpPr txBox="1">
            <a:spLocks noChangeArrowheads="1"/>
          </p:cNvSpPr>
          <p:nvPr/>
        </p:nvSpPr>
        <p:spPr bwMode="auto">
          <a:xfrm>
            <a:off x="1331913" y="928688"/>
            <a:ext cx="6192837" cy="3508375"/>
          </a:xfrm>
          <a:prstGeom prst="rect">
            <a:avLst/>
          </a:prstGeom>
          <a:noFill/>
          <a:ln w="9525">
            <a:noFill/>
            <a:miter lim="800000"/>
            <a:headEnd/>
            <a:tailEnd/>
          </a:ln>
        </p:spPr>
        <p:txBody>
          <a:bodyPr>
            <a:spAutoFit/>
          </a:bodyPr>
          <a:lstStyle/>
          <a:p>
            <a:pPr algn="ctr" eaLnBrk="1" hangingPunct="1">
              <a:spcBef>
                <a:spcPct val="50000"/>
              </a:spcBef>
            </a:pPr>
            <a:r>
              <a:rPr lang="ru-RU" altLang="en-US" sz="5600" b="1">
                <a:solidFill>
                  <a:srgbClr val="FFD70E"/>
                </a:solidFill>
                <a:latin typeface="Arial" pitchFamily="34" charset="0"/>
              </a:rPr>
              <a:t>Является ли Библия исторически достоверной</a:t>
            </a:r>
            <a:r>
              <a:rPr lang="en-US" altLang="en-US" sz="5600" b="1">
                <a:solidFill>
                  <a:srgbClr val="FFD70E"/>
                </a:solidFill>
                <a:latin typeface="Arial" pitchFamily="34" charset="0"/>
              </a:rPr>
              <a:t>?</a:t>
            </a: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2000" fill="hold"/>
                                        <p:tgtEl>
                                          <p:spTgt spid="49154"/>
                                        </p:tgtEl>
                                        <p:attrNameLst>
                                          <p:attrName>ppt_w</p:attrName>
                                        </p:attrNameLst>
                                      </p:cBhvr>
                                      <p:tavLst>
                                        <p:tav tm="0">
                                          <p:val>
                                            <p:fltVal val="0"/>
                                          </p:val>
                                        </p:tav>
                                        <p:tav tm="100000">
                                          <p:val>
                                            <p:strVal val="#ppt_w"/>
                                          </p:val>
                                        </p:tav>
                                      </p:tavLst>
                                    </p:anim>
                                    <p:anim calcmode="lin" valueType="num">
                                      <p:cBhvr>
                                        <p:cTn id="8" dur="2000" fill="hold"/>
                                        <p:tgtEl>
                                          <p:spTgt spid="49154"/>
                                        </p:tgtEl>
                                        <p:attrNameLst>
                                          <p:attrName>ppt_h</p:attrName>
                                        </p:attrNameLst>
                                      </p:cBhvr>
                                      <p:tavLst>
                                        <p:tav tm="0">
                                          <p:val>
                                            <p:fltVal val="0"/>
                                          </p:val>
                                        </p:tav>
                                        <p:tav tm="100000">
                                          <p:val>
                                            <p:strVal val="#ppt_h"/>
                                          </p:val>
                                        </p:tav>
                                      </p:tavLst>
                                    </p:anim>
                                    <p:animEffect transition="in" filter="fade">
                                      <p:cBhvr>
                                        <p:cTn id="9"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7379" name="Rectangle 3"/>
          <p:cNvSpPr>
            <a:spLocks noGrp="1" noChangeArrowheads="1"/>
          </p:cNvSpPr>
          <p:nvPr>
            <p:ph type="title"/>
          </p:nvPr>
        </p:nvSpPr>
        <p:spPr bwMode="auto">
          <a:xfrm>
            <a:off x="2052638" y="600075"/>
            <a:ext cx="6551612" cy="1571625"/>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5000"/>
              </a:lnSpc>
            </a:pPr>
            <a:r>
              <a:rPr lang="ru-RU" altLang="en-US" sz="5400" b="1">
                <a:solidFill>
                  <a:srgbClr val="FFD60E"/>
                </a:solidFill>
              </a:rPr>
              <a:t>Независимые свидетельства</a:t>
            </a:r>
            <a:endParaRPr lang="en-US" altLang="en-US" sz="5400" b="1">
              <a:solidFill>
                <a:srgbClr val="FFD60E"/>
              </a:solidFill>
            </a:endParaRPr>
          </a:p>
        </p:txBody>
      </p:sp>
      <p:sp>
        <p:nvSpPr>
          <p:cNvPr id="357380" name="Rectangle 4"/>
          <p:cNvSpPr>
            <a:spLocks noGrp="1" noChangeArrowheads="1"/>
          </p:cNvSpPr>
          <p:nvPr>
            <p:ph idx="1"/>
          </p:nvPr>
        </p:nvSpPr>
        <p:spPr bwMode="auto">
          <a:xfrm>
            <a:off x="538163" y="1985963"/>
            <a:ext cx="3889375" cy="1079500"/>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0"/>
              </a:spcBef>
              <a:buFontTx/>
              <a:buNone/>
            </a:pPr>
            <a:r>
              <a:rPr lang="ru-RU" altLang="en-US" sz="4800" b="1" dirty="0">
                <a:solidFill>
                  <a:srgbClr val="FFFFFF"/>
                </a:solidFill>
              </a:rPr>
              <a:t>Археология</a:t>
            </a:r>
            <a:endParaRPr lang="en-US" altLang="en-US" sz="4800" b="1" dirty="0">
              <a:solidFill>
                <a:srgbClr val="FFFFFF"/>
              </a:solidFill>
            </a:endParaRPr>
          </a:p>
        </p:txBody>
      </p:sp>
      <p:pic>
        <p:nvPicPr>
          <p:cNvPr id="357395" name="Picture 19" descr="caiaphasossuary"/>
          <p:cNvPicPr>
            <a:picLocks noChangeAspect="1" noChangeArrowheads="1"/>
          </p:cNvPicPr>
          <p:nvPr/>
        </p:nvPicPr>
        <p:blipFill>
          <a:blip r:embed="rId3" cstate="print"/>
          <a:srcRect/>
          <a:stretch>
            <a:fillRect/>
          </a:stretch>
        </p:blipFill>
        <p:spPr bwMode="auto">
          <a:xfrm>
            <a:off x="4036599" y="1936452"/>
            <a:ext cx="5071905" cy="4063386"/>
          </a:xfrm>
          <a:prstGeom prst="rect">
            <a:avLst/>
          </a:prstGeom>
          <a:noFill/>
          <a:ln w="9525">
            <a:noFill/>
            <a:miter lim="800000"/>
            <a:headEnd/>
            <a:tailEnd/>
          </a:ln>
        </p:spPr>
      </p:pic>
      <p:pic>
        <p:nvPicPr>
          <p:cNvPr id="357396" name="Picture 20" descr="PilateInscr"/>
          <p:cNvPicPr>
            <a:picLocks noChangeAspect="1" noChangeArrowheads="1"/>
          </p:cNvPicPr>
          <p:nvPr/>
        </p:nvPicPr>
        <p:blipFill>
          <a:blip r:embed="rId4" cstate="print"/>
          <a:srcRect/>
          <a:stretch>
            <a:fillRect/>
          </a:stretch>
        </p:blipFill>
        <p:spPr bwMode="auto">
          <a:xfrm>
            <a:off x="1115616" y="2796876"/>
            <a:ext cx="2729037" cy="3675493"/>
          </a:xfrm>
          <a:prstGeom prst="rect">
            <a:avLst/>
          </a:prstGeom>
          <a:noFill/>
          <a:ln w="9525">
            <a:noFill/>
            <a:miter lim="800000"/>
            <a:headEnd/>
            <a:tailEnd/>
          </a:ln>
        </p:spPr>
      </p:pic>
      <p:sp>
        <p:nvSpPr>
          <p:cNvPr id="357397" name="Picture 21" descr="Ebla_clay_tablet - Wikipedia"/>
          <p:cNvSpPr>
            <a:spLocks noChangeAspect="1" noChangeArrowheads="1"/>
          </p:cNvSpPr>
          <p:nvPr/>
        </p:nvSpPr>
        <p:spPr bwMode="auto">
          <a:xfrm>
            <a:off x="323850" y="3651250"/>
            <a:ext cx="2809875" cy="2730500"/>
          </a:xfrm>
          <a:prstGeom prst="rect">
            <a:avLst/>
          </a:prstGeom>
          <a:noFill/>
          <a:ln w="9525">
            <a:noFill/>
            <a:miter lim="800000"/>
            <a:headEnd/>
            <a:tailEnd/>
          </a:ln>
        </p:spPr>
        <p:txBody>
          <a:bodyPr/>
          <a:lstStyle/>
          <a:p>
            <a:endParaRPr lang="en-US" altLang="en-US"/>
          </a:p>
        </p:txBody>
      </p:sp>
      <p:pic>
        <p:nvPicPr>
          <p:cNvPr id="357398" name="Picture 22" descr="ART26271_cropped_screen"/>
          <p:cNvPicPr>
            <a:picLocks noChangeAspect="1" noChangeArrowheads="1"/>
          </p:cNvPicPr>
          <p:nvPr/>
        </p:nvPicPr>
        <p:blipFill>
          <a:blip r:embed="rId5" cstate="print"/>
          <a:srcRect/>
          <a:stretch>
            <a:fillRect/>
          </a:stretch>
        </p:blipFill>
        <p:spPr bwMode="auto">
          <a:xfrm>
            <a:off x="3211780" y="4381201"/>
            <a:ext cx="3537576" cy="240665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7379"/>
                                        </p:tgtEl>
                                        <p:attrNameLst>
                                          <p:attrName>style.visibility</p:attrName>
                                        </p:attrNameLst>
                                      </p:cBhvr>
                                      <p:to>
                                        <p:strVal val="visible"/>
                                      </p:to>
                                    </p:set>
                                    <p:anim calcmode="lin" valueType="num">
                                      <p:cBhvr additive="base">
                                        <p:cTn id="7" dur="500" fill="hold"/>
                                        <p:tgtEl>
                                          <p:spTgt spid="357379"/>
                                        </p:tgtEl>
                                        <p:attrNameLst>
                                          <p:attrName>ppt_x</p:attrName>
                                        </p:attrNameLst>
                                      </p:cBhvr>
                                      <p:tavLst>
                                        <p:tav tm="0">
                                          <p:val>
                                            <p:strVal val="0-#ppt_w/2"/>
                                          </p:val>
                                        </p:tav>
                                        <p:tav tm="100000">
                                          <p:val>
                                            <p:strVal val="#ppt_x"/>
                                          </p:val>
                                        </p:tav>
                                      </p:tavLst>
                                    </p:anim>
                                    <p:anim calcmode="lin" valueType="num">
                                      <p:cBhvr additive="base">
                                        <p:cTn id="8" dur="500" fill="hold"/>
                                        <p:tgtEl>
                                          <p:spTgt spid="357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357380">
                                            <p:txEl>
                                              <p:pRg st="0" end="0"/>
                                            </p:txEl>
                                          </p:spTgt>
                                        </p:tgtEl>
                                        <p:attrNameLst>
                                          <p:attrName>style.visibility</p:attrName>
                                        </p:attrNameLst>
                                      </p:cBhvr>
                                      <p:to>
                                        <p:strVal val="visible"/>
                                      </p:to>
                                    </p:set>
                                    <p:animEffect transition="in" filter="slide(fromTop)">
                                      <p:cBhvr>
                                        <p:cTn id="12" dur="500"/>
                                        <p:tgtEl>
                                          <p:spTgt spid="357380">
                                            <p:txEl>
                                              <p:pRg st="0" end="0"/>
                                            </p:txEl>
                                          </p:spTgt>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357395"/>
                                        </p:tgtEl>
                                        <p:attrNameLst>
                                          <p:attrName>style.visibility</p:attrName>
                                        </p:attrNameLst>
                                      </p:cBhvr>
                                      <p:to>
                                        <p:strVal val="visible"/>
                                      </p:to>
                                    </p:set>
                                    <p:animEffect transition="in" filter="dissolve">
                                      <p:cBhvr>
                                        <p:cTn id="16" dur="500"/>
                                        <p:tgtEl>
                                          <p:spTgt spid="357395"/>
                                        </p:tgtEl>
                                      </p:cBhvr>
                                    </p:animEffect>
                                  </p:childTnLst>
                                </p:cTn>
                              </p:par>
                            </p:childTnLst>
                          </p:cTn>
                        </p:par>
                        <p:par>
                          <p:cTn id="17" fill="hold" nodeType="afterGroup">
                            <p:stCondLst>
                              <p:cond delay="1500"/>
                            </p:stCondLst>
                            <p:childTnLst>
                              <p:par>
                                <p:cTn id="18" presetID="2" presetClass="entr" presetSubtype="8" fill="hold" nodeType="afterEffect">
                                  <p:stCondLst>
                                    <p:cond delay="0"/>
                                  </p:stCondLst>
                                  <p:childTnLst>
                                    <p:set>
                                      <p:cBhvr>
                                        <p:cTn id="19" dur="1" fill="hold">
                                          <p:stCondLst>
                                            <p:cond delay="0"/>
                                          </p:stCondLst>
                                        </p:cTn>
                                        <p:tgtEl>
                                          <p:spTgt spid="357396"/>
                                        </p:tgtEl>
                                        <p:attrNameLst>
                                          <p:attrName>style.visibility</p:attrName>
                                        </p:attrNameLst>
                                      </p:cBhvr>
                                      <p:to>
                                        <p:strVal val="visible"/>
                                      </p:to>
                                    </p:set>
                                    <p:anim calcmode="lin" valueType="num">
                                      <p:cBhvr additive="base">
                                        <p:cTn id="20" dur="500" fill="hold"/>
                                        <p:tgtEl>
                                          <p:spTgt spid="357396"/>
                                        </p:tgtEl>
                                        <p:attrNameLst>
                                          <p:attrName>ppt_x</p:attrName>
                                        </p:attrNameLst>
                                      </p:cBhvr>
                                      <p:tavLst>
                                        <p:tav tm="0">
                                          <p:val>
                                            <p:strVal val="0-#ppt_w/2"/>
                                          </p:val>
                                        </p:tav>
                                        <p:tav tm="100000">
                                          <p:val>
                                            <p:strVal val="#ppt_x"/>
                                          </p:val>
                                        </p:tav>
                                      </p:tavLst>
                                    </p:anim>
                                    <p:anim calcmode="lin" valueType="num">
                                      <p:cBhvr additive="base">
                                        <p:cTn id="21" dur="500" fill="hold"/>
                                        <p:tgtEl>
                                          <p:spTgt spid="35739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9" presetClass="entr" presetSubtype="0" fill="hold" grpId="0" nodeType="afterEffect" nodePh="1">
                                  <p:stCondLst>
                                    <p:cond delay="0"/>
                                  </p:stCondLst>
                                  <p:endCondLst>
                                    <p:cond evt="begin" delay="0">
                                      <p:tn val="23"/>
                                    </p:cond>
                                  </p:endCondLst>
                                  <p:childTnLst>
                                    <p:set>
                                      <p:cBhvr>
                                        <p:cTn id="24" dur="1" fill="hold">
                                          <p:stCondLst>
                                            <p:cond delay="0"/>
                                          </p:stCondLst>
                                        </p:cTn>
                                        <p:tgtEl>
                                          <p:spTgt spid="357397"/>
                                        </p:tgtEl>
                                        <p:attrNameLst>
                                          <p:attrName>style.visibility</p:attrName>
                                        </p:attrNameLst>
                                      </p:cBhvr>
                                      <p:to>
                                        <p:strVal val="visible"/>
                                      </p:to>
                                    </p:set>
                                    <p:animEffect transition="in" filter="dissolve">
                                      <p:cBhvr>
                                        <p:cTn id="25" dur="500"/>
                                        <p:tgtEl>
                                          <p:spTgt spid="357397"/>
                                        </p:tgtEl>
                                      </p:cBhvr>
                                    </p:animEffect>
                                  </p:childTnLst>
                                </p:cTn>
                              </p:par>
                            </p:childTnLst>
                          </p:cTn>
                        </p:par>
                        <p:par>
                          <p:cTn id="26" fill="hold" nodeType="afterGroup">
                            <p:stCondLst>
                              <p:cond delay="2500"/>
                            </p:stCondLst>
                            <p:childTnLst>
                              <p:par>
                                <p:cTn id="27" presetID="9" presetClass="entr" presetSubtype="0" fill="hold" nodeType="afterEffect">
                                  <p:stCondLst>
                                    <p:cond delay="0"/>
                                  </p:stCondLst>
                                  <p:childTnLst>
                                    <p:set>
                                      <p:cBhvr>
                                        <p:cTn id="28" dur="1" fill="hold">
                                          <p:stCondLst>
                                            <p:cond delay="0"/>
                                          </p:stCondLst>
                                        </p:cTn>
                                        <p:tgtEl>
                                          <p:spTgt spid="357398"/>
                                        </p:tgtEl>
                                        <p:attrNameLst>
                                          <p:attrName>style.visibility</p:attrName>
                                        </p:attrNameLst>
                                      </p:cBhvr>
                                      <p:to>
                                        <p:strVal val="visible"/>
                                      </p:to>
                                    </p:set>
                                    <p:animEffect transition="in" filter="dissolve">
                                      <p:cBhvr>
                                        <p:cTn id="29" dur="500"/>
                                        <p:tgtEl>
                                          <p:spTgt spid="35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p:bldP spid="357380" grpId="0" build="p" autoUpdateAnimBg="0" advAuto="0"/>
      <p:bldP spid="357397"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6723" name="Text Box 3"/>
          <p:cNvSpPr txBox="1">
            <a:spLocks noChangeArrowheads="1"/>
          </p:cNvSpPr>
          <p:nvPr/>
        </p:nvSpPr>
        <p:spPr bwMode="auto">
          <a:xfrm>
            <a:off x="1259632" y="6165304"/>
            <a:ext cx="7559823" cy="523220"/>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ct val="50000"/>
              </a:spcBef>
              <a:defRPr/>
            </a:pPr>
            <a:r>
              <a:rPr lang="ru-RU" altLang="en-US" sz="2800" b="1" dirty="0">
                <a:solidFill>
                  <a:schemeClr val="bg1"/>
                </a:solidFill>
                <a:latin typeface="Arial" pitchFamily="34" charset="0"/>
                <a:cs typeface="Arial" pitchFamily="34" charset="0"/>
              </a:rPr>
              <a:t>	</a:t>
            </a:r>
            <a:r>
              <a:rPr lang="ru-RU" altLang="en-US" sz="2800" b="1" dirty="0">
                <a:solidFill>
                  <a:srgbClr val="FFD70E"/>
                </a:solidFill>
                <a:latin typeface="Arial" pitchFamily="34" charset="0"/>
              </a:rPr>
              <a:t>– А. Десницкий, библеист</a:t>
            </a:r>
            <a:endParaRPr lang="en-US" altLang="en-US" sz="2800" b="1" dirty="0">
              <a:solidFill>
                <a:srgbClr val="FFD70E"/>
              </a:solidFill>
              <a:latin typeface="Arial" pitchFamily="34" charset="0"/>
            </a:endParaRPr>
          </a:p>
        </p:txBody>
      </p:sp>
      <p:sp>
        <p:nvSpPr>
          <p:cNvPr id="2206724" name="Text Box 4"/>
          <p:cNvSpPr txBox="1">
            <a:spLocks noChangeArrowheads="1"/>
          </p:cNvSpPr>
          <p:nvPr/>
        </p:nvSpPr>
        <p:spPr bwMode="auto">
          <a:xfrm>
            <a:off x="3059832" y="1610791"/>
            <a:ext cx="6264696" cy="4770537"/>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defRPr/>
            </a:pPr>
            <a:r>
              <a:rPr lang="ru-RU" altLang="en-US" sz="2800" b="1" dirty="0">
                <a:solidFill>
                  <a:srgbClr val="FFD60E"/>
                </a:solidFill>
                <a:latin typeface="Arial" pitchFamily="34" charset="0"/>
              </a:rPr>
              <a:t>«</a:t>
            </a:r>
            <a:r>
              <a:rPr lang="ru-RU" altLang="en-US" sz="2800" b="1" dirty="0">
                <a:solidFill>
                  <a:srgbClr val="FFD70E"/>
                </a:solidFill>
                <a:latin typeface="Arial" pitchFamily="34" charset="0"/>
              </a:rPr>
              <a:t>Как Слово стало плотью в определенном месте и в определенное время, так и текст Писания, да и всякое иное проявление веры, возникает и живет внутри исторического процесса, а значит, его </a:t>
            </a:r>
            <a:r>
              <a:rPr lang="ru-RU" altLang="en-US" sz="2800" b="1" dirty="0">
                <a:solidFill>
                  <a:schemeClr val="bg1"/>
                </a:solidFill>
                <a:latin typeface="Arial" pitchFamily="34" charset="0"/>
              </a:rPr>
              <a:t>внешние, исторические формы могут быть изучаемы с помощью обычных научных методик</a:t>
            </a:r>
            <a:r>
              <a:rPr lang="ru-RU" altLang="en-US" sz="2800" b="1" dirty="0">
                <a:solidFill>
                  <a:srgbClr val="FFD70E"/>
                </a:solidFill>
                <a:latin typeface="Arial" pitchFamily="34" charset="0"/>
              </a:rPr>
              <a:t>».</a:t>
            </a:r>
            <a:r>
              <a:rPr lang="ru-RU" altLang="en-US" b="1" dirty="0">
                <a:solidFill>
                  <a:srgbClr val="FFD70E"/>
                </a:solidFill>
                <a:latin typeface="Arial" pitchFamily="34" charset="0"/>
              </a:rPr>
              <a:t/>
            </a:r>
            <a:br>
              <a:rPr lang="ru-RU" altLang="en-US" b="1" dirty="0">
                <a:solidFill>
                  <a:srgbClr val="FFD70E"/>
                </a:solidFill>
                <a:latin typeface="Arial" pitchFamily="34" charset="0"/>
              </a:rPr>
            </a:br>
            <a:endParaRPr lang="en-US" altLang="en-US" b="1" dirty="0">
              <a:solidFill>
                <a:srgbClr val="FFD70E"/>
              </a:solidFill>
              <a:latin typeface="Arial" pitchFamily="34" charset="0"/>
            </a:endParaRPr>
          </a:p>
        </p:txBody>
      </p:sp>
      <p:sp>
        <p:nvSpPr>
          <p:cNvPr id="171014" name="Text Box 6"/>
          <p:cNvSpPr txBox="1">
            <a:spLocks noChangeArrowheads="1"/>
          </p:cNvSpPr>
          <p:nvPr/>
        </p:nvSpPr>
        <p:spPr bwMode="auto">
          <a:xfrm>
            <a:off x="2700338" y="527050"/>
            <a:ext cx="3794125" cy="823913"/>
          </a:xfrm>
          <a:prstGeom prst="rect">
            <a:avLst/>
          </a:prstGeom>
          <a:noFill/>
          <a:ln w="9525">
            <a:noFill/>
            <a:miter lim="800000"/>
            <a:headEnd/>
            <a:tailEnd/>
          </a:ln>
        </p:spPr>
        <p:txBody>
          <a:bodyPr wrap="none">
            <a:spAutoFit/>
          </a:bodyPr>
          <a:lstStyle/>
          <a:p>
            <a:r>
              <a:rPr lang="en-US" altLang="en-US" sz="4800" b="1">
                <a:solidFill>
                  <a:schemeClr val="bg1"/>
                </a:solidFill>
                <a:latin typeface="Arial" pitchFamily="34" charset="0"/>
              </a:rPr>
              <a:t>Археология</a:t>
            </a:r>
          </a:p>
        </p:txBody>
      </p:sp>
      <p:pic>
        <p:nvPicPr>
          <p:cNvPr id="685060" name="Picture 4" descr="Image may contain: 1 person, eyeglasses"/>
          <p:cNvPicPr>
            <a:picLocks noChangeAspect="1" noChangeArrowheads="1"/>
          </p:cNvPicPr>
          <p:nvPr/>
        </p:nvPicPr>
        <p:blipFill>
          <a:blip r:embed="rId3" cstate="print"/>
          <a:srcRect/>
          <a:stretch>
            <a:fillRect/>
          </a:stretch>
        </p:blipFill>
        <p:spPr bwMode="auto">
          <a:xfrm>
            <a:off x="107504" y="1916832"/>
            <a:ext cx="2880320" cy="432048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06723">
                                            <p:txEl>
                                              <p:pRg st="0" end="0"/>
                                            </p:txEl>
                                          </p:spTgt>
                                        </p:tgtEl>
                                        <p:attrNameLst>
                                          <p:attrName>style.visibility</p:attrName>
                                        </p:attrNameLst>
                                      </p:cBhvr>
                                      <p:to>
                                        <p:strVal val="visible"/>
                                      </p:to>
                                    </p:set>
                                    <p:animEffect transition="in" filter="fade">
                                      <p:cBhvr>
                                        <p:cTn id="7" dur="2000"/>
                                        <p:tgtEl>
                                          <p:spTgt spid="2206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6724"/>
                                        </p:tgtEl>
                                        <p:attrNameLst>
                                          <p:attrName>style.visibility</p:attrName>
                                        </p:attrNameLst>
                                      </p:cBhvr>
                                      <p:to>
                                        <p:strVal val="visible"/>
                                      </p:to>
                                    </p:set>
                                    <p:animEffect transition="in" filter="fade">
                                      <p:cBhvr>
                                        <p:cTn id="12" dur="2000"/>
                                        <p:tgtEl>
                                          <p:spTgt spid="220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67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Buch(von1885)_screen2"/>
          <p:cNvPicPr>
            <a:picLocks noChangeAspect="1" noChangeArrowheads="1"/>
          </p:cNvPicPr>
          <p:nvPr/>
        </p:nvPicPr>
        <p:blipFill>
          <a:blip r:embed="rId3" cstate="print"/>
          <a:srcRect/>
          <a:stretch>
            <a:fillRect/>
          </a:stretch>
        </p:blipFill>
        <p:spPr bwMode="auto">
          <a:xfrm>
            <a:off x="6589713" y="836613"/>
            <a:ext cx="2230437" cy="1920875"/>
          </a:xfrm>
          <a:prstGeom prst="rect">
            <a:avLst/>
          </a:prstGeom>
          <a:noFill/>
          <a:ln w="9525">
            <a:noFill/>
            <a:miter lim="800000"/>
            <a:headEnd/>
            <a:tailEnd/>
          </a:ln>
        </p:spPr>
      </p:pic>
      <p:sp>
        <p:nvSpPr>
          <p:cNvPr id="304131" name="Text Box 3"/>
          <p:cNvSpPr txBox="1">
            <a:spLocks noChangeArrowheads="1"/>
          </p:cNvSpPr>
          <p:nvPr/>
        </p:nvSpPr>
        <p:spPr bwMode="auto">
          <a:xfrm>
            <a:off x="935038" y="1809750"/>
            <a:ext cx="7669212" cy="3851275"/>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sz="2800" b="1" dirty="0">
                <a:solidFill>
                  <a:srgbClr val="FFD70E"/>
                </a:solidFill>
                <a:latin typeface="Arial" pitchFamily="34" charset="0"/>
              </a:rPr>
              <a:t>«</a:t>
            </a:r>
            <a:r>
              <a:rPr lang="en-US" altLang="en-US" sz="2800" b="1" dirty="0">
                <a:solidFill>
                  <a:srgbClr val="FFD70E"/>
                </a:solidFill>
                <a:latin typeface="Arial" pitchFamily="34" charset="0"/>
              </a:rPr>
              <a:t>В </a:t>
            </a:r>
            <a:r>
              <a:rPr lang="en-US" altLang="en-US" sz="2800" b="1" dirty="0" err="1">
                <a:solidFill>
                  <a:srgbClr val="FFD70E"/>
                </a:solidFill>
                <a:latin typeface="Arial" pitchFamily="34" charset="0"/>
              </a:rPr>
              <a:t>пятнадцатый</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же</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год</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правления</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Тиверия</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кесаря</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когда</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Понтий</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Пилат</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начальствовал</a:t>
            </a:r>
            <a:r>
              <a:rPr lang="en-US" altLang="en-US" sz="2800" b="1" dirty="0">
                <a:solidFill>
                  <a:srgbClr val="FFD70E"/>
                </a:solidFill>
                <a:latin typeface="Arial" pitchFamily="34" charset="0"/>
              </a:rPr>
              <a:t> в </a:t>
            </a:r>
            <a:r>
              <a:rPr lang="en-US" altLang="en-US" sz="2800" b="1" dirty="0" err="1">
                <a:solidFill>
                  <a:srgbClr val="FFD70E"/>
                </a:solidFill>
                <a:latin typeface="Arial" pitchFamily="34" charset="0"/>
              </a:rPr>
              <a:t>Иудее</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Ирод</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был</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четвертовластником</a:t>
            </a:r>
            <a:r>
              <a:rPr lang="en-US" altLang="en-US" sz="2800" b="1" dirty="0">
                <a:solidFill>
                  <a:srgbClr val="FFD70E"/>
                </a:solidFill>
                <a:latin typeface="Arial" pitchFamily="34" charset="0"/>
              </a:rPr>
              <a:t> в </a:t>
            </a:r>
            <a:r>
              <a:rPr lang="en-US" altLang="en-US" sz="2800" b="1" dirty="0" err="1">
                <a:solidFill>
                  <a:srgbClr val="FFD70E"/>
                </a:solidFill>
                <a:latin typeface="Arial" pitchFamily="34" charset="0"/>
              </a:rPr>
              <a:t>Галилее</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Филипп</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брат</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его</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четвертовластником</a:t>
            </a:r>
            <a:r>
              <a:rPr lang="en-US" altLang="en-US" sz="2800" b="1" dirty="0">
                <a:solidFill>
                  <a:srgbClr val="FFD70E"/>
                </a:solidFill>
                <a:latin typeface="Arial" pitchFamily="34" charset="0"/>
              </a:rPr>
              <a:t> в </a:t>
            </a:r>
            <a:r>
              <a:rPr lang="en-US" altLang="en-US" sz="2800" b="1" dirty="0" err="1">
                <a:solidFill>
                  <a:srgbClr val="FFD70E"/>
                </a:solidFill>
                <a:latin typeface="Arial" pitchFamily="34" charset="0"/>
              </a:rPr>
              <a:t>Итурее</a:t>
            </a:r>
            <a:r>
              <a:rPr lang="en-US" altLang="en-US" sz="2800" b="1" dirty="0">
                <a:solidFill>
                  <a:srgbClr val="FFD70E"/>
                </a:solidFill>
                <a:latin typeface="Arial" pitchFamily="34" charset="0"/>
              </a:rPr>
              <a:t> и </a:t>
            </a:r>
            <a:r>
              <a:rPr lang="en-US" altLang="en-US" sz="2800" b="1" dirty="0" err="1">
                <a:solidFill>
                  <a:srgbClr val="FFD70E"/>
                </a:solidFill>
                <a:latin typeface="Arial" pitchFamily="34" charset="0"/>
              </a:rPr>
              <a:t>Трахонитской</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области</a:t>
            </a:r>
            <a:r>
              <a:rPr lang="en-US" altLang="en-US" sz="2800" b="1" dirty="0">
                <a:solidFill>
                  <a:srgbClr val="FFD70E"/>
                </a:solidFill>
                <a:latin typeface="Arial" pitchFamily="34" charset="0"/>
              </a:rPr>
              <a:t>, а </a:t>
            </a:r>
            <a:r>
              <a:rPr lang="en-US" altLang="en-US" sz="2800" b="1" dirty="0" err="1">
                <a:solidFill>
                  <a:srgbClr val="FFD70E"/>
                </a:solidFill>
                <a:latin typeface="Arial" pitchFamily="34" charset="0"/>
              </a:rPr>
              <a:t>Лисаний</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четвертовластником</a:t>
            </a:r>
            <a:r>
              <a:rPr lang="en-US" altLang="en-US" sz="2800" b="1" dirty="0">
                <a:solidFill>
                  <a:srgbClr val="FFD70E"/>
                </a:solidFill>
                <a:latin typeface="Arial" pitchFamily="34" charset="0"/>
              </a:rPr>
              <a:t> в </a:t>
            </a:r>
            <a:r>
              <a:rPr lang="en-US" altLang="en-US" sz="2800" b="1" dirty="0" err="1">
                <a:solidFill>
                  <a:srgbClr val="FFD70E"/>
                </a:solidFill>
                <a:latin typeface="Arial" pitchFamily="34" charset="0"/>
              </a:rPr>
              <a:t>Авилинее</a:t>
            </a:r>
            <a:r>
              <a:rPr lang="en-US" altLang="en-US" sz="2800" b="1" dirty="0">
                <a:solidFill>
                  <a:srgbClr val="FFD70E"/>
                </a:solidFill>
                <a:latin typeface="Arial" pitchFamily="34" charset="0"/>
              </a:rPr>
              <a:t>,</a:t>
            </a:r>
            <a:r>
              <a:rPr lang="ru-RU" altLang="en-US" sz="2800" b="1" dirty="0">
                <a:solidFill>
                  <a:srgbClr val="FFD70E"/>
                </a:solidFill>
                <a:latin typeface="Arial" pitchFamily="34" charset="0"/>
              </a:rPr>
              <a:t> </a:t>
            </a:r>
            <a:r>
              <a:rPr lang="en-US" altLang="en-US" sz="2800" b="1" dirty="0" err="1">
                <a:solidFill>
                  <a:srgbClr val="FFD70E"/>
                </a:solidFill>
                <a:latin typeface="Arial" pitchFamily="34" charset="0"/>
              </a:rPr>
              <a:t>при</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первосвященниках</a:t>
            </a:r>
            <a:r>
              <a:rPr lang="en-US" altLang="en-US" sz="2800" b="1" dirty="0">
                <a:solidFill>
                  <a:srgbClr val="FFD70E"/>
                </a:solidFill>
                <a:latin typeface="Arial" pitchFamily="34" charset="0"/>
              </a:rPr>
              <a:t> </a:t>
            </a:r>
            <a:r>
              <a:rPr lang="en-US" altLang="en-US" sz="2800" b="1" dirty="0" err="1">
                <a:solidFill>
                  <a:srgbClr val="FFD70E"/>
                </a:solidFill>
                <a:latin typeface="Arial" pitchFamily="34" charset="0"/>
              </a:rPr>
              <a:t>Анне</a:t>
            </a:r>
            <a:r>
              <a:rPr lang="en-US" altLang="en-US" sz="2800" b="1" dirty="0">
                <a:solidFill>
                  <a:srgbClr val="FFD70E"/>
                </a:solidFill>
                <a:latin typeface="Arial" pitchFamily="34" charset="0"/>
              </a:rPr>
              <a:t> и </a:t>
            </a:r>
            <a:r>
              <a:rPr lang="en-US" altLang="en-US" sz="2800" b="1" dirty="0" err="1">
                <a:solidFill>
                  <a:srgbClr val="FFD70E"/>
                </a:solidFill>
                <a:latin typeface="Arial" pitchFamily="34" charset="0"/>
              </a:rPr>
              <a:t>Каиафе</a:t>
            </a:r>
            <a:r>
              <a:rPr lang="ru-RU" altLang="en-US" sz="2800" b="1" dirty="0">
                <a:solidFill>
                  <a:srgbClr val="FFD70E"/>
                </a:solidFill>
                <a:latin typeface="Arial" pitchFamily="34" charset="0"/>
              </a:rPr>
              <a:t>...»</a:t>
            </a:r>
            <a:endParaRPr lang="en-US" altLang="en-US" sz="2800" b="1" dirty="0">
              <a:solidFill>
                <a:srgbClr val="FFD70E"/>
              </a:solidFill>
              <a:latin typeface="Arial" pitchFamily="34" charset="0"/>
            </a:endParaRPr>
          </a:p>
        </p:txBody>
      </p:sp>
      <p:sp>
        <p:nvSpPr>
          <p:cNvPr id="304132" name="Text Box 4"/>
          <p:cNvSpPr txBox="1">
            <a:spLocks noChangeArrowheads="1"/>
          </p:cNvSpPr>
          <p:nvPr/>
        </p:nvSpPr>
        <p:spPr bwMode="auto">
          <a:xfrm>
            <a:off x="3779838" y="5924550"/>
            <a:ext cx="32004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altLang="en-US" b="1" dirty="0">
                <a:solidFill>
                  <a:schemeClr val="bg1"/>
                </a:solidFill>
                <a:latin typeface="Futura Md BT"/>
              </a:rPr>
              <a:t>—</a:t>
            </a:r>
            <a:r>
              <a:rPr lang="ru-RU" altLang="en-US" b="1" dirty="0">
                <a:solidFill>
                  <a:schemeClr val="bg1"/>
                </a:solidFill>
                <a:latin typeface="Futura Md BT"/>
              </a:rPr>
              <a:t> Лк.</a:t>
            </a:r>
            <a:r>
              <a:rPr lang="en-US" altLang="en-US" b="1" dirty="0">
                <a:solidFill>
                  <a:schemeClr val="bg1"/>
                </a:solidFill>
                <a:latin typeface="Futura Md BT"/>
              </a:rPr>
              <a:t> </a:t>
            </a:r>
            <a:r>
              <a:rPr lang="en-US" altLang="en-US" b="1" dirty="0">
                <a:solidFill>
                  <a:schemeClr val="bg1"/>
                </a:solidFill>
                <a:latin typeface="+mn-lt"/>
              </a:rPr>
              <a:t>3:1-2</a:t>
            </a:r>
            <a:endParaRPr lang="en-US" altLang="en-US" sz="3500" b="1" u="sng" dirty="0">
              <a:solidFill>
                <a:srgbClr val="FFFF00"/>
              </a:solidFill>
              <a:latin typeface="+mn-lt"/>
            </a:endParaRPr>
          </a:p>
        </p:txBody>
      </p:sp>
      <p:sp>
        <p:nvSpPr>
          <p:cNvPr id="164869" name="Text Box 5"/>
          <p:cNvSpPr txBox="1">
            <a:spLocks noChangeArrowheads="1"/>
          </p:cNvSpPr>
          <p:nvPr/>
        </p:nvSpPr>
        <p:spPr bwMode="auto">
          <a:xfrm>
            <a:off x="1835150" y="1052513"/>
            <a:ext cx="5000625" cy="641350"/>
          </a:xfrm>
          <a:prstGeom prst="rect">
            <a:avLst/>
          </a:prstGeom>
          <a:noFill/>
          <a:ln w="9525">
            <a:noFill/>
            <a:miter lim="800000"/>
            <a:headEnd/>
            <a:tailEnd/>
          </a:ln>
        </p:spPr>
        <p:txBody>
          <a:bodyPr wrap="none">
            <a:spAutoFit/>
          </a:bodyPr>
          <a:lstStyle/>
          <a:p>
            <a:r>
              <a:rPr lang="ru-RU" altLang="en-US" sz="3600" b="1">
                <a:solidFill>
                  <a:schemeClr val="bg1"/>
                </a:solidFill>
                <a:latin typeface="Arial" pitchFamily="34" charset="0"/>
              </a:rPr>
              <a:t>В Библии говорится:</a:t>
            </a:r>
            <a:endParaRPr lang="en-US" altLang="en-US" sz="3600" b="1">
              <a:solidFill>
                <a:schemeClr val="bg1"/>
              </a:solidFill>
              <a:latin typeface="Arial"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Buch(von1885)_screen2"/>
          <p:cNvPicPr>
            <a:picLocks noChangeAspect="1" noChangeArrowheads="1"/>
          </p:cNvPicPr>
          <p:nvPr/>
        </p:nvPicPr>
        <p:blipFill>
          <a:blip r:embed="rId3" cstate="print"/>
          <a:srcRect/>
          <a:stretch>
            <a:fillRect/>
          </a:stretch>
        </p:blipFill>
        <p:spPr bwMode="auto">
          <a:xfrm>
            <a:off x="6589713" y="836613"/>
            <a:ext cx="2230437" cy="1920875"/>
          </a:xfrm>
          <a:prstGeom prst="rect">
            <a:avLst/>
          </a:prstGeom>
          <a:noFill/>
          <a:ln w="9525">
            <a:noFill/>
            <a:miter lim="800000"/>
            <a:headEnd/>
            <a:tailEnd/>
          </a:ln>
        </p:spPr>
      </p:pic>
      <p:sp>
        <p:nvSpPr>
          <p:cNvPr id="306179" name="Text Box 3"/>
          <p:cNvSpPr txBox="1">
            <a:spLocks noChangeArrowheads="1"/>
          </p:cNvSpPr>
          <p:nvPr/>
        </p:nvSpPr>
        <p:spPr bwMode="auto">
          <a:xfrm>
            <a:off x="0" y="787400"/>
            <a:ext cx="9144000" cy="6254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ru-RU" altLang="en-US" sz="3500" b="1" u="sng">
                <a:solidFill>
                  <a:schemeClr val="bg1"/>
                </a:solidFill>
                <a:latin typeface="Futura Md BT"/>
                <a:cs typeface="Arial" pitchFamily="34" charset="0"/>
              </a:rPr>
              <a:t>Лк.</a:t>
            </a:r>
            <a:r>
              <a:rPr lang="en-US" altLang="en-US" sz="3500" b="1" u="sng">
                <a:solidFill>
                  <a:schemeClr val="bg1"/>
                </a:solidFill>
                <a:latin typeface="Futura Md BT"/>
                <a:cs typeface="Arial" pitchFamily="34" charset="0"/>
              </a:rPr>
              <a:t> 3:1-2</a:t>
            </a:r>
          </a:p>
        </p:txBody>
      </p:sp>
      <p:sp>
        <p:nvSpPr>
          <p:cNvPr id="306180" name="Text Box 4"/>
          <p:cNvSpPr txBox="1">
            <a:spLocks noChangeArrowheads="1"/>
          </p:cNvSpPr>
          <p:nvPr/>
        </p:nvSpPr>
        <p:spPr bwMode="auto">
          <a:xfrm>
            <a:off x="935038" y="1809750"/>
            <a:ext cx="7669212" cy="1031875"/>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sz="2800" b="1">
                <a:solidFill>
                  <a:srgbClr val="FFD70E"/>
                </a:solidFill>
                <a:latin typeface="Arial" pitchFamily="34" charset="0"/>
              </a:rPr>
              <a:t>«</a:t>
            </a:r>
            <a:r>
              <a:rPr lang="en-US" altLang="en-US" sz="2800" b="1">
                <a:solidFill>
                  <a:srgbClr val="FFD70E"/>
                </a:solidFill>
                <a:latin typeface="Arial" pitchFamily="34" charset="0"/>
              </a:rPr>
              <a:t>В пятнадцатый же год правления Тиверия кесаря</a:t>
            </a:r>
            <a:r>
              <a:rPr lang="ru-RU" altLang="en-US" sz="2800" b="1">
                <a:solidFill>
                  <a:srgbClr val="FFD70E"/>
                </a:solidFill>
                <a:latin typeface="Arial" pitchFamily="34" charset="0"/>
              </a:rPr>
              <a:t>...»</a:t>
            </a:r>
            <a:endParaRPr lang="en-US" altLang="en-US" sz="2800" b="1">
              <a:solidFill>
                <a:srgbClr val="FFD70E"/>
              </a:solidFill>
              <a:latin typeface="Arial"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Buch(von1885)_screen2"/>
          <p:cNvPicPr>
            <a:picLocks noChangeAspect="1" noChangeArrowheads="1"/>
          </p:cNvPicPr>
          <p:nvPr/>
        </p:nvPicPr>
        <p:blipFill>
          <a:blip r:embed="rId3" cstate="print"/>
          <a:srcRect/>
          <a:stretch>
            <a:fillRect/>
          </a:stretch>
        </p:blipFill>
        <p:spPr bwMode="auto">
          <a:xfrm>
            <a:off x="6589713" y="836613"/>
            <a:ext cx="2230437" cy="1920875"/>
          </a:xfrm>
          <a:prstGeom prst="rect">
            <a:avLst/>
          </a:prstGeom>
          <a:noFill/>
          <a:ln w="9525">
            <a:noFill/>
            <a:miter lim="800000"/>
            <a:headEnd/>
            <a:tailEnd/>
          </a:ln>
        </p:spPr>
      </p:pic>
      <p:sp>
        <p:nvSpPr>
          <p:cNvPr id="308227" name="Text Box 3"/>
          <p:cNvSpPr txBox="1">
            <a:spLocks noChangeArrowheads="1"/>
          </p:cNvSpPr>
          <p:nvPr/>
        </p:nvSpPr>
        <p:spPr bwMode="auto">
          <a:xfrm>
            <a:off x="0" y="787400"/>
            <a:ext cx="9144000" cy="6254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ru-RU" altLang="en-US" sz="3500" b="1" u="sng">
                <a:solidFill>
                  <a:schemeClr val="bg1"/>
                </a:solidFill>
                <a:latin typeface="Futura Md BT"/>
                <a:cs typeface="Arial" pitchFamily="34" charset="0"/>
              </a:rPr>
              <a:t>Лк.</a:t>
            </a:r>
            <a:r>
              <a:rPr lang="en-US" altLang="en-US" sz="3500" b="1" u="sng">
                <a:solidFill>
                  <a:schemeClr val="bg1"/>
                </a:solidFill>
                <a:latin typeface="Futura Md BT"/>
                <a:cs typeface="Arial" pitchFamily="34" charset="0"/>
              </a:rPr>
              <a:t> 3:1-2</a:t>
            </a:r>
          </a:p>
        </p:txBody>
      </p:sp>
      <p:sp>
        <p:nvSpPr>
          <p:cNvPr id="308228" name="Text Box 4"/>
          <p:cNvSpPr txBox="1">
            <a:spLocks noChangeArrowheads="1"/>
          </p:cNvSpPr>
          <p:nvPr/>
        </p:nvSpPr>
        <p:spPr bwMode="auto">
          <a:xfrm>
            <a:off x="935038" y="1809750"/>
            <a:ext cx="7669212" cy="1501775"/>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sz="2800" b="1">
                <a:solidFill>
                  <a:srgbClr val="4D80FF"/>
                </a:solidFill>
                <a:latin typeface="Arial" pitchFamily="34" charset="0"/>
              </a:rPr>
              <a:t>«</a:t>
            </a:r>
            <a:r>
              <a:rPr lang="en-US" altLang="en-US" sz="2800" b="1">
                <a:solidFill>
                  <a:srgbClr val="4D80FF"/>
                </a:solidFill>
                <a:latin typeface="Arial" pitchFamily="34" charset="0"/>
              </a:rPr>
              <a:t>В пятнадцатый же год правления Тиверия кесаря,</a:t>
            </a:r>
            <a:r>
              <a:rPr lang="en-US" altLang="en-US" sz="2800" b="1">
                <a:solidFill>
                  <a:srgbClr val="FFD70E"/>
                </a:solidFill>
                <a:latin typeface="Arial" pitchFamily="34" charset="0"/>
              </a:rPr>
              <a:t> когда Понтий Пилат начальствовал в Иудее</a:t>
            </a:r>
            <a:r>
              <a:rPr lang="ru-RU" altLang="en-US" sz="2800" b="1">
                <a:solidFill>
                  <a:srgbClr val="FFD70E"/>
                </a:solidFill>
                <a:latin typeface="Arial" pitchFamily="34" charset="0"/>
              </a:rPr>
              <a:t>...»</a:t>
            </a:r>
            <a:endParaRPr lang="en-US" altLang="en-US" sz="2800" b="1">
              <a:solidFill>
                <a:srgbClr val="FFD70E"/>
              </a:solidFill>
              <a:latin typeface="Arial"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Buch(von1885)_screen2"/>
          <p:cNvPicPr>
            <a:picLocks noChangeAspect="1" noChangeArrowheads="1"/>
          </p:cNvPicPr>
          <p:nvPr/>
        </p:nvPicPr>
        <p:blipFill>
          <a:blip r:embed="rId3" cstate="print"/>
          <a:srcRect/>
          <a:stretch>
            <a:fillRect/>
          </a:stretch>
        </p:blipFill>
        <p:spPr bwMode="auto">
          <a:xfrm>
            <a:off x="6589713" y="836613"/>
            <a:ext cx="2230437" cy="1920875"/>
          </a:xfrm>
          <a:prstGeom prst="rect">
            <a:avLst/>
          </a:prstGeom>
          <a:noFill/>
          <a:ln w="9525">
            <a:noFill/>
            <a:miter lim="800000"/>
            <a:headEnd/>
            <a:tailEnd/>
          </a:ln>
        </p:spPr>
      </p:pic>
      <p:sp>
        <p:nvSpPr>
          <p:cNvPr id="310275" name="Text Box 3"/>
          <p:cNvSpPr txBox="1">
            <a:spLocks noChangeArrowheads="1"/>
          </p:cNvSpPr>
          <p:nvPr/>
        </p:nvSpPr>
        <p:spPr bwMode="auto">
          <a:xfrm>
            <a:off x="0" y="787400"/>
            <a:ext cx="9144000" cy="6254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ru-RU" altLang="en-US" sz="3500" b="1" u="sng">
                <a:solidFill>
                  <a:schemeClr val="bg1"/>
                </a:solidFill>
                <a:latin typeface="Futura Md BT"/>
                <a:cs typeface="Arial" pitchFamily="34" charset="0"/>
              </a:rPr>
              <a:t>Лк.</a:t>
            </a:r>
            <a:r>
              <a:rPr lang="en-US" altLang="en-US" sz="3500" b="1" u="sng">
                <a:solidFill>
                  <a:schemeClr val="bg1"/>
                </a:solidFill>
                <a:latin typeface="Futura Md BT"/>
                <a:cs typeface="Arial" pitchFamily="34" charset="0"/>
              </a:rPr>
              <a:t> 3:1-2</a:t>
            </a:r>
          </a:p>
        </p:txBody>
      </p:sp>
      <p:sp>
        <p:nvSpPr>
          <p:cNvPr id="310276" name="Text Box 4"/>
          <p:cNvSpPr txBox="1">
            <a:spLocks noChangeArrowheads="1"/>
          </p:cNvSpPr>
          <p:nvPr/>
        </p:nvSpPr>
        <p:spPr bwMode="auto">
          <a:xfrm>
            <a:off x="935038" y="1809750"/>
            <a:ext cx="7669212" cy="2911475"/>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sz="2800" b="1">
                <a:solidFill>
                  <a:srgbClr val="4D80FF"/>
                </a:solidFill>
                <a:latin typeface="Arial" pitchFamily="34" charset="0"/>
              </a:rPr>
              <a:t>«</a:t>
            </a:r>
            <a:r>
              <a:rPr lang="en-US" altLang="en-US" sz="2800" b="1">
                <a:solidFill>
                  <a:srgbClr val="4D80FF"/>
                </a:solidFill>
                <a:latin typeface="Arial" pitchFamily="34" charset="0"/>
              </a:rPr>
              <a:t>В пятнадцатый же год правления Тиверия кесаря, когда Понтий Пилат начальствовал в Иудее,</a:t>
            </a:r>
            <a:r>
              <a:rPr lang="en-US" altLang="en-US" sz="2800" b="1">
                <a:solidFill>
                  <a:srgbClr val="FFD70E"/>
                </a:solidFill>
                <a:latin typeface="Arial" pitchFamily="34" charset="0"/>
              </a:rPr>
              <a:t> Ирод был четвертовластником в Галилее, Филипп, брат его, четвертовластником в Итурее и Трахонитской области</a:t>
            </a:r>
            <a:r>
              <a:rPr lang="ru-RU" altLang="en-US" sz="2800" b="1">
                <a:solidFill>
                  <a:srgbClr val="FFD70E"/>
                </a:solidFill>
                <a:latin typeface="Arial" pitchFamily="34" charset="0"/>
              </a:rPr>
              <a:t>...»</a:t>
            </a:r>
            <a:endParaRPr lang="en-US" altLang="en-US" sz="2800" b="1">
              <a:solidFill>
                <a:srgbClr val="FFD70E"/>
              </a:solidFill>
              <a:latin typeface="Arial"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3" cstate="print"/>
          <a:srcRect/>
          <a:stretch>
            <a:fillRect/>
          </a:stretch>
        </p:blipFill>
        <p:spPr bwMode="auto">
          <a:xfrm>
            <a:off x="-2436779" y="0"/>
            <a:ext cx="11580779" cy="8685584"/>
          </a:xfrm>
          <a:prstGeom prst="rect">
            <a:avLst/>
          </a:prstGeom>
          <a:noFill/>
          <a:ln w="9525">
            <a:noFill/>
            <a:miter lim="800000"/>
            <a:headEnd/>
            <a:tailEnd/>
          </a:ln>
        </p:spPr>
      </p:pic>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Buch(von1885)_screen2"/>
          <p:cNvPicPr>
            <a:picLocks noChangeAspect="1" noChangeArrowheads="1"/>
          </p:cNvPicPr>
          <p:nvPr/>
        </p:nvPicPr>
        <p:blipFill>
          <a:blip r:embed="rId3" cstate="print"/>
          <a:srcRect/>
          <a:stretch>
            <a:fillRect/>
          </a:stretch>
        </p:blipFill>
        <p:spPr bwMode="auto">
          <a:xfrm>
            <a:off x="6589713" y="836613"/>
            <a:ext cx="2230437" cy="1920875"/>
          </a:xfrm>
          <a:prstGeom prst="rect">
            <a:avLst/>
          </a:prstGeom>
          <a:noFill/>
          <a:ln w="9525">
            <a:noFill/>
            <a:miter lim="800000"/>
            <a:headEnd/>
            <a:tailEnd/>
          </a:ln>
        </p:spPr>
      </p:pic>
      <p:sp>
        <p:nvSpPr>
          <p:cNvPr id="312323" name="Text Box 3"/>
          <p:cNvSpPr txBox="1">
            <a:spLocks noChangeArrowheads="1"/>
          </p:cNvSpPr>
          <p:nvPr/>
        </p:nvSpPr>
        <p:spPr bwMode="auto">
          <a:xfrm>
            <a:off x="0" y="787400"/>
            <a:ext cx="9144000" cy="6254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ru-RU" altLang="en-US" sz="3500" b="1" u="sng">
                <a:solidFill>
                  <a:schemeClr val="bg1"/>
                </a:solidFill>
                <a:latin typeface="Futura Md BT"/>
                <a:cs typeface="Arial" pitchFamily="34" charset="0"/>
              </a:rPr>
              <a:t>Лк.</a:t>
            </a:r>
            <a:r>
              <a:rPr lang="en-US" altLang="en-US" sz="3500" b="1" u="sng">
                <a:solidFill>
                  <a:schemeClr val="bg1"/>
                </a:solidFill>
                <a:latin typeface="Futura Md BT"/>
                <a:cs typeface="Arial" pitchFamily="34" charset="0"/>
              </a:rPr>
              <a:t> 3:1-2</a:t>
            </a:r>
          </a:p>
        </p:txBody>
      </p:sp>
      <p:sp>
        <p:nvSpPr>
          <p:cNvPr id="312324" name="Text Box 4"/>
          <p:cNvSpPr txBox="1">
            <a:spLocks noChangeArrowheads="1"/>
          </p:cNvSpPr>
          <p:nvPr/>
        </p:nvSpPr>
        <p:spPr bwMode="auto">
          <a:xfrm>
            <a:off x="935038" y="1809750"/>
            <a:ext cx="7669212" cy="3851275"/>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sz="2800" b="1">
                <a:solidFill>
                  <a:srgbClr val="4D80FF"/>
                </a:solidFill>
                <a:latin typeface="Arial" pitchFamily="34" charset="0"/>
              </a:rPr>
              <a:t>«</a:t>
            </a:r>
            <a:r>
              <a:rPr lang="en-US" altLang="en-US" sz="2800" b="1">
                <a:solidFill>
                  <a:srgbClr val="4D80FF"/>
                </a:solidFill>
                <a:latin typeface="Arial" pitchFamily="34" charset="0"/>
              </a:rPr>
              <a:t>В пятнадцатый же год правления Тиверия кесаря, когда Понтий Пилат начальствовал в Иудее, Ирод был четвертовластником в Галилее, Филипп, брат его, четвертовластником в Итурее и Трахонитской области, </a:t>
            </a:r>
            <a:r>
              <a:rPr lang="en-US" altLang="en-US" sz="2800" b="1">
                <a:solidFill>
                  <a:srgbClr val="FFD60E"/>
                </a:solidFill>
                <a:latin typeface="Arial" pitchFamily="34" charset="0"/>
              </a:rPr>
              <a:t>а Лисаний четвертовластником в Авилинее,</a:t>
            </a:r>
            <a:r>
              <a:rPr lang="ru-RU" altLang="en-US" sz="2800" b="1">
                <a:solidFill>
                  <a:srgbClr val="FFD70E"/>
                </a:solidFill>
                <a:latin typeface="Arial" pitchFamily="34" charset="0"/>
              </a:rPr>
              <a:t> </a:t>
            </a:r>
            <a:r>
              <a:rPr lang="en-US" altLang="en-US" sz="2800" b="1">
                <a:solidFill>
                  <a:srgbClr val="FFD70E"/>
                </a:solidFill>
                <a:latin typeface="Arial" pitchFamily="34" charset="0"/>
              </a:rPr>
              <a:t>при первосвященниках Анне и Каиафе</a:t>
            </a:r>
            <a:r>
              <a:rPr lang="ru-RU" altLang="en-US" sz="2800" b="1">
                <a:solidFill>
                  <a:srgbClr val="FFD70E"/>
                </a:solidFill>
                <a:latin typeface="Arial" pitchFamily="34" charset="0"/>
              </a:rPr>
              <a:t>...»</a:t>
            </a:r>
            <a:endParaRPr lang="en-US" altLang="en-US" sz="2800" b="1">
              <a:solidFill>
                <a:srgbClr val="FFD70E"/>
              </a:solidFill>
              <a:latin typeface="Arial"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6723" name="Text Box 3"/>
          <p:cNvSpPr txBox="1">
            <a:spLocks noChangeArrowheads="1"/>
          </p:cNvSpPr>
          <p:nvPr/>
        </p:nvSpPr>
        <p:spPr bwMode="auto">
          <a:xfrm>
            <a:off x="36513" y="6067425"/>
            <a:ext cx="91440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ru-RU" altLang="en-US" b="1">
                <a:solidFill>
                  <a:schemeClr val="bg1"/>
                </a:solidFill>
                <a:latin typeface="Arial" pitchFamily="34" charset="0"/>
                <a:cs typeface="Arial" pitchFamily="34" charset="0"/>
              </a:rPr>
              <a:t>			– </a:t>
            </a:r>
            <a:r>
              <a:rPr lang="ru-RU" altLang="en-US" b="1">
                <a:solidFill>
                  <a:schemeClr val="bg1"/>
                </a:solidFill>
                <a:latin typeface="Futura Md BT"/>
                <a:cs typeface="Arial" pitchFamily="34" charset="0"/>
              </a:rPr>
              <a:t>Слово о полку Игореве</a:t>
            </a:r>
            <a:endParaRPr lang="en-US" altLang="en-US" b="1">
              <a:solidFill>
                <a:schemeClr val="bg1"/>
              </a:solidFill>
              <a:latin typeface="Futura Md BT"/>
              <a:cs typeface="Arial" pitchFamily="34" charset="0"/>
            </a:endParaRPr>
          </a:p>
        </p:txBody>
      </p:sp>
      <p:sp>
        <p:nvSpPr>
          <p:cNvPr id="2206724" name="Text Box 4"/>
          <p:cNvSpPr txBox="1">
            <a:spLocks noChangeArrowheads="1"/>
          </p:cNvSpPr>
          <p:nvPr/>
        </p:nvSpPr>
        <p:spPr bwMode="auto">
          <a:xfrm>
            <a:off x="250825" y="3579813"/>
            <a:ext cx="8675688" cy="2441575"/>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sz="2800" b="1" dirty="0">
                <a:solidFill>
                  <a:srgbClr val="FFD60E"/>
                </a:solidFill>
                <a:latin typeface="Arial" pitchFamily="34" charset="0"/>
              </a:rPr>
              <a:t>«Н</a:t>
            </a:r>
            <a:r>
              <a:rPr lang="ru-RU" altLang="en-US" sz="2800" b="1" dirty="0">
                <a:solidFill>
                  <a:srgbClr val="FFD70E"/>
                </a:solidFill>
                <a:latin typeface="Arial" pitchFamily="34" charset="0"/>
              </a:rPr>
              <a:t>е </a:t>
            </a:r>
            <a:r>
              <a:rPr lang="ru-RU" altLang="en-US" sz="2800" b="1" dirty="0" err="1">
                <a:solidFill>
                  <a:srgbClr val="FFD70E"/>
                </a:solidFill>
                <a:latin typeface="Arial" pitchFamily="34" charset="0"/>
              </a:rPr>
              <a:t>лепо</a:t>
            </a:r>
            <a:r>
              <a:rPr lang="ru-RU" altLang="en-US" sz="2800" b="1" dirty="0">
                <a:solidFill>
                  <a:srgbClr val="FFD70E"/>
                </a:solidFill>
                <a:latin typeface="Arial" pitchFamily="34" charset="0"/>
              </a:rPr>
              <a:t> ли </a:t>
            </a:r>
            <a:r>
              <a:rPr lang="ru-RU" altLang="en-US" sz="2800" b="1" dirty="0" err="1">
                <a:solidFill>
                  <a:srgbClr val="FFD70E"/>
                </a:solidFill>
                <a:latin typeface="Arial" pitchFamily="34" charset="0"/>
              </a:rPr>
              <a:t>ны</a:t>
            </a:r>
            <a:r>
              <a:rPr lang="ru-RU" altLang="en-US" sz="2800" b="1" dirty="0">
                <a:solidFill>
                  <a:srgbClr val="FFD70E"/>
                </a:solidFill>
                <a:latin typeface="Arial" pitchFamily="34" charset="0"/>
              </a:rPr>
              <a:t> </a:t>
            </a:r>
            <a:r>
              <a:rPr lang="ru-RU" altLang="en-US" sz="2800" b="1" dirty="0" err="1">
                <a:solidFill>
                  <a:srgbClr val="FFD70E"/>
                </a:solidFill>
                <a:latin typeface="Arial" pitchFamily="34" charset="0"/>
              </a:rPr>
              <a:t>бяшет</a:t>
            </a:r>
            <a:r>
              <a:rPr lang="ru-RU" altLang="en-US" sz="2800" b="1" dirty="0">
                <a:solidFill>
                  <a:srgbClr val="FFD70E"/>
                </a:solidFill>
                <a:latin typeface="Arial" pitchFamily="34" charset="0"/>
              </a:rPr>
              <a:t>, </a:t>
            </a:r>
            <a:r>
              <a:rPr lang="ru-RU" altLang="en-US" sz="2800" b="1" dirty="0" err="1">
                <a:solidFill>
                  <a:srgbClr val="FFD70E"/>
                </a:solidFill>
                <a:latin typeface="Arial" pitchFamily="34" charset="0"/>
              </a:rPr>
              <a:t>братие</a:t>
            </a:r>
            <a:r>
              <a:rPr lang="ru-RU" altLang="en-US" sz="2800" b="1" dirty="0">
                <a:solidFill>
                  <a:srgbClr val="FFD70E"/>
                </a:solidFill>
                <a:latin typeface="Arial" pitchFamily="34" charset="0"/>
              </a:rPr>
              <a:t>, </a:t>
            </a:r>
            <a:r>
              <a:rPr lang="ru-RU" altLang="en-US" sz="2800" b="1" dirty="0" err="1">
                <a:solidFill>
                  <a:srgbClr val="FFD70E"/>
                </a:solidFill>
                <a:latin typeface="Arial" pitchFamily="34" charset="0"/>
              </a:rPr>
              <a:t>начати</a:t>
            </a:r>
            <a:r>
              <a:rPr lang="ru-RU" altLang="en-US" sz="2800" b="1" dirty="0">
                <a:solidFill>
                  <a:srgbClr val="FFD70E"/>
                </a:solidFill>
                <a:latin typeface="Arial" pitchFamily="34" charset="0"/>
              </a:rPr>
              <a:t> старыми </a:t>
            </a:r>
            <a:r>
              <a:rPr lang="ru-RU" altLang="en-US" sz="2800" b="1" dirty="0" err="1">
                <a:solidFill>
                  <a:srgbClr val="FFD70E"/>
                </a:solidFill>
                <a:latin typeface="Arial" pitchFamily="34" charset="0"/>
              </a:rPr>
              <a:t>словесы</a:t>
            </a:r>
            <a:r>
              <a:rPr lang="ru-RU" altLang="en-US" sz="2800" b="1" dirty="0">
                <a:solidFill>
                  <a:srgbClr val="FFD70E"/>
                </a:solidFill>
                <a:latin typeface="Arial" pitchFamily="34" charset="0"/>
              </a:rPr>
              <a:t> трудных </a:t>
            </a:r>
            <a:r>
              <a:rPr lang="ru-RU" altLang="en-US" sz="2800" b="1" dirty="0" err="1">
                <a:solidFill>
                  <a:srgbClr val="FFD70E"/>
                </a:solidFill>
                <a:latin typeface="Arial" pitchFamily="34" charset="0"/>
              </a:rPr>
              <a:t>повестий</a:t>
            </a:r>
            <a:r>
              <a:rPr lang="ru-RU" altLang="en-US" sz="2800" b="1" dirty="0">
                <a:solidFill>
                  <a:srgbClr val="FFD70E"/>
                </a:solidFill>
                <a:latin typeface="Arial" pitchFamily="34" charset="0"/>
              </a:rPr>
              <a:t> о полку Игореве, Игоря </a:t>
            </a:r>
            <a:r>
              <a:rPr lang="ru-RU" altLang="en-US" sz="2800" b="1" dirty="0" err="1">
                <a:solidFill>
                  <a:srgbClr val="FFD70E"/>
                </a:solidFill>
                <a:latin typeface="Arial" pitchFamily="34" charset="0"/>
              </a:rPr>
              <a:t>Святославлича</a:t>
            </a:r>
            <a:r>
              <a:rPr lang="ru-RU" altLang="en-US" sz="2800" b="1" dirty="0">
                <a:solidFill>
                  <a:srgbClr val="FFD70E"/>
                </a:solidFill>
                <a:latin typeface="Arial" pitchFamily="34" charset="0"/>
              </a:rPr>
              <a:t>! </a:t>
            </a:r>
            <a:r>
              <a:rPr lang="ru-RU" altLang="en-US" sz="2800" b="1" dirty="0" err="1">
                <a:solidFill>
                  <a:srgbClr val="FFD70E"/>
                </a:solidFill>
                <a:latin typeface="Arial" pitchFamily="34" charset="0"/>
              </a:rPr>
              <a:t>Начати</a:t>
            </a:r>
            <a:r>
              <a:rPr lang="ru-RU" altLang="en-US" sz="2800" b="1" dirty="0">
                <a:solidFill>
                  <a:srgbClr val="FFD70E"/>
                </a:solidFill>
                <a:latin typeface="Arial" pitchFamily="34" charset="0"/>
              </a:rPr>
              <a:t> же </a:t>
            </a:r>
            <a:r>
              <a:rPr lang="ru-RU" altLang="en-US" sz="2800" b="1" dirty="0" err="1">
                <a:solidFill>
                  <a:srgbClr val="FFD70E"/>
                </a:solidFill>
                <a:latin typeface="Arial" pitchFamily="34" charset="0"/>
              </a:rPr>
              <a:t>ся</a:t>
            </a:r>
            <a:r>
              <a:rPr lang="ru-RU" altLang="en-US" sz="2800" b="1" dirty="0">
                <a:solidFill>
                  <a:srgbClr val="FFD70E"/>
                </a:solidFill>
                <a:latin typeface="Arial" pitchFamily="34" charset="0"/>
              </a:rPr>
              <a:t> той песни </a:t>
            </a:r>
            <a:r>
              <a:rPr lang="ru-RU" altLang="en-US" sz="2800" b="1" dirty="0">
                <a:solidFill>
                  <a:schemeClr val="bg1"/>
                </a:solidFill>
                <a:latin typeface="Arial" pitchFamily="34" charset="0"/>
              </a:rPr>
              <a:t>по былинам сего времени</a:t>
            </a:r>
            <a:r>
              <a:rPr lang="ru-RU" altLang="en-US" sz="2800" b="1" dirty="0">
                <a:solidFill>
                  <a:srgbClr val="FFD70E"/>
                </a:solidFill>
                <a:latin typeface="Arial" pitchFamily="34" charset="0"/>
              </a:rPr>
              <a:t>, а не по </a:t>
            </a:r>
            <a:r>
              <a:rPr lang="ru-RU" altLang="en-US" sz="2800" b="1" dirty="0" err="1">
                <a:solidFill>
                  <a:srgbClr val="FFD70E"/>
                </a:solidFill>
                <a:latin typeface="Arial" pitchFamily="34" charset="0"/>
              </a:rPr>
              <a:t>замышлению</a:t>
            </a:r>
            <a:r>
              <a:rPr lang="ru-RU" altLang="en-US" sz="2800" b="1" dirty="0">
                <a:solidFill>
                  <a:srgbClr val="FFD70E"/>
                </a:solidFill>
                <a:latin typeface="Arial" pitchFamily="34" charset="0"/>
              </a:rPr>
              <a:t> </a:t>
            </a:r>
            <a:r>
              <a:rPr lang="ru-RU" altLang="en-US" sz="2800" b="1" dirty="0" err="1">
                <a:solidFill>
                  <a:srgbClr val="FFD70E"/>
                </a:solidFill>
                <a:latin typeface="Arial" pitchFamily="34" charset="0"/>
              </a:rPr>
              <a:t>Бояню</a:t>
            </a:r>
            <a:r>
              <a:rPr lang="ru-RU" altLang="en-US" sz="2800" b="1" dirty="0">
                <a:solidFill>
                  <a:srgbClr val="FFD70E"/>
                </a:solidFill>
                <a:latin typeface="Arial" pitchFamily="34" charset="0"/>
              </a:rPr>
              <a:t>!..»</a:t>
            </a:r>
            <a:endParaRPr lang="en-US" altLang="en-US" sz="2800" b="1" dirty="0">
              <a:solidFill>
                <a:srgbClr val="FFD70E"/>
              </a:solidFill>
              <a:latin typeface="Arial" pitchFamily="34" charset="0"/>
            </a:endParaRPr>
          </a:p>
        </p:txBody>
      </p:sp>
      <p:pic>
        <p:nvPicPr>
          <p:cNvPr id="2206725" name="Picture 5" descr="Prince_Igor_Campaign - Wikipedia"/>
          <p:cNvPicPr>
            <a:picLocks noChangeAspect="1" noChangeArrowheads="1"/>
          </p:cNvPicPr>
          <p:nvPr/>
        </p:nvPicPr>
        <p:blipFill>
          <a:blip r:embed="rId3" cstate="print"/>
          <a:srcRect/>
          <a:stretch>
            <a:fillRect/>
          </a:stretch>
        </p:blipFill>
        <p:spPr bwMode="auto">
          <a:xfrm>
            <a:off x="2555875" y="765175"/>
            <a:ext cx="5641975" cy="279876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06725"/>
                                        </p:tgtEl>
                                        <p:attrNameLst>
                                          <p:attrName>style.visibility</p:attrName>
                                        </p:attrNameLst>
                                      </p:cBhvr>
                                      <p:to>
                                        <p:strVal val="visible"/>
                                      </p:to>
                                    </p:set>
                                    <p:animEffect transition="in" filter="fade">
                                      <p:cBhvr>
                                        <p:cTn id="7" dur="500"/>
                                        <p:tgtEl>
                                          <p:spTgt spid="220672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06723">
                                            <p:txEl>
                                              <p:pRg st="0" end="0"/>
                                            </p:txEl>
                                          </p:spTgt>
                                        </p:tgtEl>
                                        <p:attrNameLst>
                                          <p:attrName>style.visibility</p:attrName>
                                        </p:attrNameLst>
                                      </p:cBhvr>
                                      <p:to>
                                        <p:strVal val="visible"/>
                                      </p:to>
                                    </p:set>
                                    <p:animEffect transition="in" filter="fade">
                                      <p:cBhvr>
                                        <p:cTn id="11" dur="2000"/>
                                        <p:tgtEl>
                                          <p:spTgt spid="22067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206724">
                                            <p:txEl>
                                              <p:pRg st="0" end="0"/>
                                            </p:txEl>
                                          </p:spTgt>
                                        </p:tgtEl>
                                        <p:attrNameLst>
                                          <p:attrName>style.visibility</p:attrName>
                                        </p:attrNameLst>
                                      </p:cBhvr>
                                      <p:to>
                                        <p:strVal val="visible"/>
                                      </p:to>
                                    </p:set>
                                    <p:animEffect transition="in" filter="fade">
                                      <p:cBhvr>
                                        <p:cTn id="16" dur="2000"/>
                                        <p:tgtEl>
                                          <p:spTgt spid="22067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6723" name="Text Box 3"/>
          <p:cNvSpPr txBox="1">
            <a:spLocks noChangeArrowheads="1"/>
          </p:cNvSpPr>
          <p:nvPr/>
        </p:nvSpPr>
        <p:spPr bwMode="auto">
          <a:xfrm>
            <a:off x="36513" y="6067425"/>
            <a:ext cx="8567935" cy="523220"/>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ct val="50000"/>
              </a:spcBef>
              <a:defRPr/>
            </a:pPr>
            <a:r>
              <a:rPr lang="ru-RU" altLang="en-US" sz="2800" b="1" dirty="0">
                <a:solidFill>
                  <a:schemeClr val="bg1"/>
                </a:solidFill>
                <a:latin typeface="Arial" pitchFamily="34" charset="0"/>
                <a:cs typeface="Arial" pitchFamily="34" charset="0"/>
              </a:rPr>
              <a:t>	– 2-е Послание св. Апостола</a:t>
            </a:r>
            <a:r>
              <a:rPr lang="en-US" altLang="en-US" sz="2800" b="1" dirty="0">
                <a:solidFill>
                  <a:schemeClr val="bg1"/>
                </a:solidFill>
                <a:latin typeface="Futura Md BT"/>
                <a:cs typeface="Arial" pitchFamily="34" charset="0"/>
              </a:rPr>
              <a:t> </a:t>
            </a:r>
            <a:r>
              <a:rPr lang="ru-RU" altLang="en-US" sz="2800" b="1" dirty="0">
                <a:solidFill>
                  <a:schemeClr val="bg1"/>
                </a:solidFill>
                <a:latin typeface="Arial" pitchFamily="34" charset="0"/>
                <a:cs typeface="Arial" pitchFamily="34" charset="0"/>
              </a:rPr>
              <a:t>Петра 1:16</a:t>
            </a:r>
            <a:endParaRPr lang="en-US" altLang="en-US" sz="2800" b="1" dirty="0">
              <a:solidFill>
                <a:schemeClr val="bg1"/>
              </a:solidFill>
              <a:latin typeface="Arial" pitchFamily="34" charset="0"/>
              <a:cs typeface="Arial" pitchFamily="34" charset="0"/>
            </a:endParaRPr>
          </a:p>
        </p:txBody>
      </p:sp>
      <p:sp>
        <p:nvSpPr>
          <p:cNvPr id="2206724" name="Text Box 4"/>
          <p:cNvSpPr txBox="1">
            <a:spLocks noChangeArrowheads="1"/>
          </p:cNvSpPr>
          <p:nvPr/>
        </p:nvSpPr>
        <p:spPr bwMode="auto">
          <a:xfrm>
            <a:off x="3059832" y="2719388"/>
            <a:ext cx="5866681" cy="3046988"/>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defRPr/>
            </a:pPr>
            <a:r>
              <a:rPr lang="ru-RU" altLang="en-US" sz="3200" b="1" dirty="0">
                <a:solidFill>
                  <a:srgbClr val="FFD60E"/>
                </a:solidFill>
                <a:latin typeface="Arial" pitchFamily="34" charset="0"/>
              </a:rPr>
              <a:t>«</a:t>
            </a:r>
            <a:r>
              <a:rPr lang="ru-RU" altLang="en-US" sz="3200" b="1" dirty="0">
                <a:solidFill>
                  <a:srgbClr val="FFD70E"/>
                </a:solidFill>
                <a:latin typeface="Arial" pitchFamily="34" charset="0"/>
              </a:rPr>
              <a:t>Ибо мы возвестили вам силу и пришествие Господа нашего Иисуса Христа, </a:t>
            </a:r>
            <a:r>
              <a:rPr lang="ru-RU" altLang="en-US" sz="3200" b="1" dirty="0">
                <a:solidFill>
                  <a:schemeClr val="bg1"/>
                </a:solidFill>
                <a:latin typeface="Arial" pitchFamily="34" charset="0"/>
              </a:rPr>
              <a:t>не хитросплётенным басням последуя</a:t>
            </a:r>
            <a:r>
              <a:rPr lang="ru-RU" altLang="en-US" sz="3200" b="1" dirty="0">
                <a:solidFill>
                  <a:srgbClr val="FFD70E"/>
                </a:solidFill>
                <a:latin typeface="Arial" pitchFamily="34" charset="0"/>
              </a:rPr>
              <a:t>, но быв очевидцами Его величия»</a:t>
            </a:r>
            <a:r>
              <a:rPr lang="en-US" altLang="en-US" sz="3200" b="1" dirty="0">
                <a:solidFill>
                  <a:srgbClr val="FFD70E"/>
                </a:solidFill>
                <a:latin typeface="Arial" pitchFamily="34" charset="0"/>
              </a:rPr>
              <a:t>.</a:t>
            </a:r>
          </a:p>
        </p:txBody>
      </p:sp>
      <p:pic>
        <p:nvPicPr>
          <p:cNvPr id="171012" name="Picture 2" descr="Buch(von1885)_screen2"/>
          <p:cNvPicPr>
            <a:picLocks noChangeAspect="1" noChangeArrowheads="1"/>
          </p:cNvPicPr>
          <p:nvPr/>
        </p:nvPicPr>
        <p:blipFill>
          <a:blip r:embed="rId3" cstate="print"/>
          <a:srcRect/>
          <a:stretch>
            <a:fillRect/>
          </a:stretch>
        </p:blipFill>
        <p:spPr bwMode="auto">
          <a:xfrm>
            <a:off x="6589713" y="836613"/>
            <a:ext cx="2230437" cy="1920875"/>
          </a:xfrm>
          <a:prstGeom prst="rect">
            <a:avLst/>
          </a:prstGeom>
          <a:noFill/>
          <a:ln w="9525">
            <a:noFill/>
            <a:miter lim="800000"/>
            <a:headEnd/>
            <a:tailEnd/>
          </a:ln>
        </p:spPr>
      </p:pic>
      <p:pic>
        <p:nvPicPr>
          <p:cNvPr id="171013" name="Picture 5" descr="Peter - Zinon"/>
          <p:cNvPicPr>
            <a:picLocks noChangeAspect="1" noChangeArrowheads="1"/>
          </p:cNvPicPr>
          <p:nvPr/>
        </p:nvPicPr>
        <p:blipFill>
          <a:blip r:embed="rId4" cstate="print"/>
          <a:srcRect/>
          <a:stretch>
            <a:fillRect/>
          </a:stretch>
        </p:blipFill>
        <p:spPr bwMode="auto">
          <a:xfrm>
            <a:off x="395288" y="1916831"/>
            <a:ext cx="2635647" cy="3960093"/>
          </a:xfrm>
          <a:prstGeom prst="rect">
            <a:avLst/>
          </a:prstGeom>
          <a:noFill/>
          <a:ln w="9525">
            <a:noFill/>
            <a:miter lim="800000"/>
            <a:headEnd/>
            <a:tailEnd/>
          </a:ln>
        </p:spPr>
      </p:pic>
      <p:sp>
        <p:nvSpPr>
          <p:cNvPr id="171014" name="Text Box 6"/>
          <p:cNvSpPr txBox="1">
            <a:spLocks noChangeArrowheads="1"/>
          </p:cNvSpPr>
          <p:nvPr/>
        </p:nvSpPr>
        <p:spPr bwMode="auto">
          <a:xfrm>
            <a:off x="2700338" y="527050"/>
            <a:ext cx="3794125" cy="823913"/>
          </a:xfrm>
          <a:prstGeom prst="rect">
            <a:avLst/>
          </a:prstGeom>
          <a:noFill/>
          <a:ln w="9525">
            <a:noFill/>
            <a:miter lim="800000"/>
            <a:headEnd/>
            <a:tailEnd/>
          </a:ln>
        </p:spPr>
        <p:txBody>
          <a:bodyPr wrap="none">
            <a:spAutoFit/>
          </a:bodyPr>
          <a:lstStyle/>
          <a:p>
            <a:r>
              <a:rPr lang="en-US" altLang="en-US" sz="4800" b="1">
                <a:solidFill>
                  <a:schemeClr val="bg1"/>
                </a:solidFill>
                <a:latin typeface="Arial" pitchFamily="34" charset="0"/>
              </a:rPr>
              <a:t>Археология</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06723">
                                            <p:txEl>
                                              <p:pRg st="0" end="0"/>
                                            </p:txEl>
                                          </p:spTgt>
                                        </p:tgtEl>
                                        <p:attrNameLst>
                                          <p:attrName>style.visibility</p:attrName>
                                        </p:attrNameLst>
                                      </p:cBhvr>
                                      <p:to>
                                        <p:strVal val="visible"/>
                                      </p:to>
                                    </p:set>
                                    <p:animEffect transition="in" filter="fade">
                                      <p:cBhvr>
                                        <p:cTn id="7" dur="2000"/>
                                        <p:tgtEl>
                                          <p:spTgt spid="2206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6724"/>
                                        </p:tgtEl>
                                        <p:attrNameLst>
                                          <p:attrName>style.visibility</p:attrName>
                                        </p:attrNameLst>
                                      </p:cBhvr>
                                      <p:to>
                                        <p:strVal val="visible"/>
                                      </p:to>
                                    </p:set>
                                    <p:animEffect transition="in" filter="fade">
                                      <p:cBhvr>
                                        <p:cTn id="12" dur="2000"/>
                                        <p:tgtEl>
                                          <p:spTgt spid="220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672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58" name="Picture 2" descr="pilate - kramskoy"/>
          <p:cNvPicPr>
            <a:picLocks noChangeAspect="1" noChangeArrowheads="1"/>
          </p:cNvPicPr>
          <p:nvPr/>
        </p:nvPicPr>
        <p:blipFill>
          <a:blip r:embed="rId3" cstate="print"/>
          <a:srcRect/>
          <a:stretch>
            <a:fillRect/>
          </a:stretch>
        </p:blipFill>
        <p:spPr bwMode="auto">
          <a:xfrm>
            <a:off x="4741095" y="1341438"/>
            <a:ext cx="4007369" cy="5399930"/>
          </a:xfrm>
          <a:prstGeom prst="rect">
            <a:avLst/>
          </a:prstGeom>
          <a:noFill/>
          <a:ln w="9525">
            <a:noFill/>
            <a:miter lim="800000"/>
            <a:headEnd/>
            <a:tailEnd/>
          </a:ln>
        </p:spPr>
      </p:pic>
      <p:sp>
        <p:nvSpPr>
          <p:cNvPr id="1555460" name="Text Box 4"/>
          <p:cNvSpPr txBox="1">
            <a:spLocks noChangeArrowheads="1"/>
          </p:cNvSpPr>
          <p:nvPr/>
        </p:nvSpPr>
        <p:spPr bwMode="auto">
          <a:xfrm>
            <a:off x="107256" y="1619503"/>
            <a:ext cx="4464744" cy="3693319"/>
          </a:xfrm>
          <a:prstGeom prst="rect">
            <a:avLst/>
          </a:prstGeom>
          <a:noFill/>
          <a:ln w="76200">
            <a:solidFill>
              <a:srgbClr val="FFD60E"/>
            </a:solidFill>
            <a:miter lim="800000"/>
            <a:headEnd/>
            <a:tailEnd/>
          </a:ln>
        </p:spPr>
        <p:txBody>
          <a:bodyPr wrap="square">
            <a:spAutoFit/>
          </a:bodyPr>
          <a:lstStyle/>
          <a:p>
            <a:pPr>
              <a:spcBef>
                <a:spcPct val="50000"/>
              </a:spcBef>
            </a:pPr>
            <a:r>
              <a:rPr lang="ru-RU" altLang="en-US" sz="3200" b="1" dirty="0">
                <a:solidFill>
                  <a:srgbClr val="FFD60E"/>
                </a:solidFill>
                <a:latin typeface="Arial" pitchFamily="34" charset="0"/>
              </a:rPr>
              <a:t>«</a:t>
            </a:r>
            <a:r>
              <a:rPr lang="en-US" altLang="en-US" sz="3200" b="1" dirty="0">
                <a:solidFill>
                  <a:srgbClr val="FFD60E"/>
                </a:solidFill>
                <a:latin typeface="Arial" pitchFamily="34" charset="0"/>
              </a:rPr>
              <a:t>В </a:t>
            </a:r>
            <a:r>
              <a:rPr lang="en-US" altLang="en-US" sz="3200" b="1" dirty="0" err="1">
                <a:solidFill>
                  <a:srgbClr val="FFD60E"/>
                </a:solidFill>
                <a:latin typeface="Arial" pitchFamily="34" charset="0"/>
              </a:rPr>
              <a:t>пятнадцатый</a:t>
            </a:r>
            <a:r>
              <a:rPr lang="en-US" altLang="en-US" sz="3200" b="1" dirty="0">
                <a:solidFill>
                  <a:srgbClr val="FFD60E"/>
                </a:solidFill>
                <a:latin typeface="Arial" pitchFamily="34" charset="0"/>
              </a:rPr>
              <a:t> </a:t>
            </a:r>
            <a:r>
              <a:rPr lang="en-US" altLang="en-US" sz="3200" b="1" dirty="0" err="1">
                <a:solidFill>
                  <a:srgbClr val="FFD60E"/>
                </a:solidFill>
                <a:latin typeface="Arial" pitchFamily="34" charset="0"/>
              </a:rPr>
              <a:t>же</a:t>
            </a:r>
            <a:r>
              <a:rPr lang="en-US" altLang="en-US" sz="3200" b="1" dirty="0">
                <a:solidFill>
                  <a:srgbClr val="FFD60E"/>
                </a:solidFill>
                <a:latin typeface="Arial" pitchFamily="34" charset="0"/>
              </a:rPr>
              <a:t> </a:t>
            </a:r>
            <a:r>
              <a:rPr lang="en-US" altLang="en-US" sz="3200" b="1" dirty="0" err="1">
                <a:solidFill>
                  <a:srgbClr val="FFD60E"/>
                </a:solidFill>
                <a:latin typeface="Arial" pitchFamily="34" charset="0"/>
              </a:rPr>
              <a:t>год</a:t>
            </a:r>
            <a:r>
              <a:rPr lang="en-US" altLang="en-US" sz="3200" b="1" dirty="0">
                <a:solidFill>
                  <a:srgbClr val="FFD60E"/>
                </a:solidFill>
                <a:latin typeface="Arial" pitchFamily="34" charset="0"/>
              </a:rPr>
              <a:t> </a:t>
            </a:r>
            <a:r>
              <a:rPr lang="en-US" altLang="en-US" sz="3200" b="1" dirty="0" err="1">
                <a:solidFill>
                  <a:srgbClr val="FFD60E"/>
                </a:solidFill>
                <a:latin typeface="Arial" pitchFamily="34" charset="0"/>
              </a:rPr>
              <a:t>правления</a:t>
            </a:r>
            <a:r>
              <a:rPr lang="en-US" altLang="en-US" sz="3200" b="1" dirty="0">
                <a:solidFill>
                  <a:srgbClr val="FFD60E"/>
                </a:solidFill>
                <a:latin typeface="Arial" pitchFamily="34" charset="0"/>
              </a:rPr>
              <a:t> </a:t>
            </a:r>
            <a:r>
              <a:rPr lang="en-US" altLang="en-US" sz="3200" b="1" dirty="0" err="1">
                <a:solidFill>
                  <a:srgbClr val="FFD60E"/>
                </a:solidFill>
                <a:latin typeface="Arial" pitchFamily="34" charset="0"/>
              </a:rPr>
              <a:t>Тиверия</a:t>
            </a:r>
            <a:r>
              <a:rPr lang="en-US" altLang="en-US" sz="3200" b="1" dirty="0">
                <a:solidFill>
                  <a:srgbClr val="FFD60E"/>
                </a:solidFill>
                <a:latin typeface="Arial" pitchFamily="34" charset="0"/>
              </a:rPr>
              <a:t> </a:t>
            </a:r>
            <a:r>
              <a:rPr lang="en-US" altLang="en-US" sz="3200" b="1" dirty="0" err="1">
                <a:solidFill>
                  <a:srgbClr val="FFD60E"/>
                </a:solidFill>
                <a:latin typeface="Arial" pitchFamily="34" charset="0"/>
              </a:rPr>
              <a:t>кесаря</a:t>
            </a:r>
            <a:r>
              <a:rPr lang="en-US" altLang="en-US" sz="3200" b="1" dirty="0">
                <a:solidFill>
                  <a:srgbClr val="FFD60E"/>
                </a:solidFill>
                <a:latin typeface="Arial" pitchFamily="34" charset="0"/>
              </a:rPr>
              <a:t>, </a:t>
            </a:r>
            <a:r>
              <a:rPr lang="en-US" altLang="en-US" sz="3200" b="1" dirty="0" err="1">
                <a:solidFill>
                  <a:srgbClr val="FFD60E"/>
                </a:solidFill>
                <a:latin typeface="Arial" pitchFamily="34" charset="0"/>
              </a:rPr>
              <a:t>когда</a:t>
            </a:r>
            <a:r>
              <a:rPr lang="en-US" altLang="en-US" sz="3200" b="1" dirty="0">
                <a:solidFill>
                  <a:srgbClr val="FFD60E"/>
                </a:solidFill>
                <a:latin typeface="Arial" pitchFamily="34" charset="0"/>
              </a:rPr>
              <a:t> </a:t>
            </a:r>
            <a:r>
              <a:rPr lang="en-US" altLang="en-US" sz="3200" b="1" dirty="0" err="1">
                <a:solidFill>
                  <a:srgbClr val="FFD60E"/>
                </a:solidFill>
                <a:latin typeface="Arial" pitchFamily="34" charset="0"/>
              </a:rPr>
              <a:t>Понтий</a:t>
            </a:r>
            <a:r>
              <a:rPr lang="en-US" altLang="en-US" sz="3200" b="1" dirty="0">
                <a:solidFill>
                  <a:srgbClr val="FFD60E"/>
                </a:solidFill>
                <a:latin typeface="Arial" pitchFamily="34" charset="0"/>
              </a:rPr>
              <a:t> </a:t>
            </a:r>
            <a:r>
              <a:rPr lang="en-US" altLang="en-US" sz="3200" b="1" dirty="0" err="1">
                <a:solidFill>
                  <a:srgbClr val="FFD60E"/>
                </a:solidFill>
                <a:latin typeface="Arial" pitchFamily="34" charset="0"/>
              </a:rPr>
              <a:t>Пилат</a:t>
            </a:r>
            <a:r>
              <a:rPr lang="en-US" altLang="en-US" sz="3200" b="1" dirty="0">
                <a:solidFill>
                  <a:srgbClr val="FFD60E"/>
                </a:solidFill>
                <a:latin typeface="Arial" pitchFamily="34" charset="0"/>
              </a:rPr>
              <a:t> </a:t>
            </a:r>
            <a:r>
              <a:rPr lang="en-US" altLang="en-US" sz="3200" b="1" dirty="0" err="1">
                <a:solidFill>
                  <a:srgbClr val="FFD60E"/>
                </a:solidFill>
                <a:latin typeface="Arial" pitchFamily="34" charset="0"/>
              </a:rPr>
              <a:t>начальствовал</a:t>
            </a:r>
            <a:r>
              <a:rPr lang="en-US" altLang="en-US" sz="3200" b="1" dirty="0">
                <a:solidFill>
                  <a:srgbClr val="FFD60E"/>
                </a:solidFill>
                <a:latin typeface="Arial" pitchFamily="34" charset="0"/>
              </a:rPr>
              <a:t> в </a:t>
            </a:r>
            <a:r>
              <a:rPr lang="en-US" altLang="en-US" sz="3200" b="1" dirty="0" err="1">
                <a:solidFill>
                  <a:srgbClr val="FFD60E"/>
                </a:solidFill>
                <a:latin typeface="Arial" pitchFamily="34" charset="0"/>
              </a:rPr>
              <a:t>Иудее</a:t>
            </a:r>
            <a:r>
              <a:rPr lang="ru-RU" altLang="en-US" sz="3200" b="1" dirty="0">
                <a:solidFill>
                  <a:srgbClr val="FFD60E"/>
                </a:solidFill>
                <a:latin typeface="Arial" pitchFamily="34" charset="0"/>
              </a:rPr>
              <a:t>...»</a:t>
            </a:r>
            <a:r>
              <a:rPr lang="en-US" altLang="en-US" sz="3200" dirty="0">
                <a:solidFill>
                  <a:srgbClr val="FFD60E"/>
                </a:solidFill>
                <a:latin typeface="Arial" pitchFamily="34" charset="0"/>
                <a:cs typeface="Arial" pitchFamily="34" charset="0"/>
              </a:rPr>
              <a:t> </a:t>
            </a:r>
            <a:r>
              <a:rPr lang="en-US" altLang="en-US" sz="2800" dirty="0">
                <a:solidFill>
                  <a:schemeClr val="bg1"/>
                </a:solidFill>
                <a:latin typeface="Arial" pitchFamily="34" charset="0"/>
                <a:cs typeface="Arial" pitchFamily="34" charset="0"/>
              </a:rPr>
              <a:t>	   </a:t>
            </a:r>
            <a:endParaRPr lang="ru-RU" altLang="en-US" sz="2800" dirty="0">
              <a:solidFill>
                <a:schemeClr val="bg1"/>
              </a:solidFill>
              <a:latin typeface="Arial" pitchFamily="34" charset="0"/>
              <a:cs typeface="Arial" pitchFamily="34" charset="0"/>
            </a:endParaRPr>
          </a:p>
          <a:p>
            <a:pPr>
              <a:spcBef>
                <a:spcPct val="50000"/>
              </a:spcBef>
            </a:pPr>
            <a:r>
              <a:rPr lang="ru-RU" altLang="en-US" sz="2800" dirty="0">
                <a:solidFill>
                  <a:schemeClr val="bg1"/>
                </a:solidFill>
                <a:latin typeface="Arial" pitchFamily="34" charset="0"/>
                <a:cs typeface="Arial" pitchFamily="34" charset="0"/>
              </a:rPr>
              <a:t>	– </a:t>
            </a:r>
            <a:r>
              <a:rPr lang="ru-RU" altLang="en-US" sz="2800" b="1" dirty="0">
                <a:solidFill>
                  <a:schemeClr val="bg1"/>
                </a:solidFill>
                <a:latin typeface="Arial" pitchFamily="34" charset="0"/>
                <a:cs typeface="Arial" pitchFamily="34" charset="0"/>
              </a:rPr>
              <a:t>Лк.</a:t>
            </a:r>
            <a:r>
              <a:rPr lang="en-US" altLang="en-US" sz="2800" b="1" dirty="0">
                <a:solidFill>
                  <a:schemeClr val="bg1"/>
                </a:solidFill>
                <a:latin typeface="Arial" pitchFamily="34" charset="0"/>
                <a:cs typeface="Arial" pitchFamily="34" charset="0"/>
              </a:rPr>
              <a:t> 3:1</a:t>
            </a:r>
          </a:p>
        </p:txBody>
      </p:sp>
      <p:sp>
        <p:nvSpPr>
          <p:cNvPr id="173060" name="Text Box 6"/>
          <p:cNvSpPr txBox="1">
            <a:spLocks noChangeArrowheads="1"/>
          </p:cNvSpPr>
          <p:nvPr/>
        </p:nvSpPr>
        <p:spPr bwMode="auto">
          <a:xfrm>
            <a:off x="3995738" y="527050"/>
            <a:ext cx="3794125" cy="823913"/>
          </a:xfrm>
          <a:prstGeom prst="rect">
            <a:avLst/>
          </a:prstGeom>
          <a:noFill/>
          <a:ln w="9525">
            <a:noFill/>
            <a:miter lim="800000"/>
            <a:headEnd/>
            <a:tailEnd/>
          </a:ln>
        </p:spPr>
        <p:txBody>
          <a:bodyPr wrap="none">
            <a:spAutoFit/>
          </a:bodyPr>
          <a:lstStyle/>
          <a:p>
            <a:r>
              <a:rPr lang="en-US" altLang="en-US" sz="4800" b="1">
                <a:solidFill>
                  <a:schemeClr val="bg1"/>
                </a:solidFill>
                <a:latin typeface="Arial" pitchFamily="34" charset="0"/>
              </a:rPr>
              <a:t>Археология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55458"/>
                                        </p:tgtEl>
                                        <p:attrNameLst>
                                          <p:attrName>style.visibility</p:attrName>
                                        </p:attrNameLst>
                                      </p:cBhvr>
                                      <p:to>
                                        <p:strVal val="visible"/>
                                      </p:to>
                                    </p:set>
                                    <p:animEffect transition="in" filter="fade">
                                      <p:cBhvr>
                                        <p:cTn id="7" dur="500"/>
                                        <p:tgtEl>
                                          <p:spTgt spid="1555458"/>
                                        </p:tgtEl>
                                      </p:cBhvr>
                                    </p:animEffect>
                                  </p:childTnLst>
                                </p:cTn>
                              </p:par>
                              <p:par>
                                <p:cTn id="8" presetID="2" presetClass="entr" presetSubtype="12" fill="hold" grpId="0" nodeType="withEffect">
                                  <p:stCondLst>
                                    <p:cond delay="0"/>
                                  </p:stCondLst>
                                  <p:childTnLst>
                                    <p:set>
                                      <p:cBhvr>
                                        <p:cTn id="9" dur="1" fill="hold">
                                          <p:stCondLst>
                                            <p:cond delay="0"/>
                                          </p:stCondLst>
                                        </p:cTn>
                                        <p:tgtEl>
                                          <p:spTgt spid="1555460"/>
                                        </p:tgtEl>
                                        <p:attrNameLst>
                                          <p:attrName>style.visibility</p:attrName>
                                        </p:attrNameLst>
                                      </p:cBhvr>
                                      <p:to>
                                        <p:strVal val="visible"/>
                                      </p:to>
                                    </p:set>
                                    <p:anim calcmode="lin" valueType="num">
                                      <p:cBhvr additive="base">
                                        <p:cTn id="10" dur="1000" fill="hold"/>
                                        <p:tgtEl>
                                          <p:spTgt spid="1555460"/>
                                        </p:tgtEl>
                                        <p:attrNameLst>
                                          <p:attrName>ppt_x</p:attrName>
                                        </p:attrNameLst>
                                      </p:cBhvr>
                                      <p:tavLst>
                                        <p:tav tm="0">
                                          <p:val>
                                            <p:strVal val="0-#ppt_w/2"/>
                                          </p:val>
                                        </p:tav>
                                        <p:tav tm="100000">
                                          <p:val>
                                            <p:strVal val="#ppt_x"/>
                                          </p:val>
                                        </p:tav>
                                      </p:tavLst>
                                    </p:anim>
                                    <p:anim calcmode="lin" valueType="num">
                                      <p:cBhvr additive="base">
                                        <p:cTn id="11" dur="1000" fill="hold"/>
                                        <p:tgtEl>
                                          <p:spTgt spid="1555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6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Caesarea_Palaestina - Wikipedia"/>
          <p:cNvPicPr>
            <a:picLocks noChangeAspect="1" noChangeArrowheads="1"/>
          </p:cNvPicPr>
          <p:nvPr/>
        </p:nvPicPr>
        <p:blipFill>
          <a:blip r:embed="rId3" cstate="print"/>
          <a:srcRect/>
          <a:stretch>
            <a:fillRect/>
          </a:stretch>
        </p:blipFill>
        <p:spPr bwMode="auto">
          <a:xfrm>
            <a:off x="250825" y="1557338"/>
            <a:ext cx="8604250" cy="3181350"/>
          </a:xfrm>
          <a:prstGeom prst="rect">
            <a:avLst/>
          </a:prstGeom>
          <a:noFill/>
          <a:ln w="9525">
            <a:noFill/>
            <a:miter lim="800000"/>
            <a:headEnd/>
            <a:tailEnd/>
          </a:ln>
        </p:spPr>
      </p:pic>
      <p:sp>
        <p:nvSpPr>
          <p:cNvPr id="1557508" name="Text Box 4"/>
          <p:cNvSpPr txBox="1">
            <a:spLocks noChangeArrowheads="1"/>
          </p:cNvSpPr>
          <p:nvPr/>
        </p:nvSpPr>
        <p:spPr bwMode="auto">
          <a:xfrm>
            <a:off x="611188" y="4652963"/>
            <a:ext cx="8064500" cy="1877437"/>
          </a:xfrm>
          <a:prstGeom prst="rect">
            <a:avLst/>
          </a:prstGeom>
          <a:noFill/>
          <a:ln>
            <a:noFill/>
          </a:ln>
          <a:effectLst/>
        </p:spPr>
        <p:txBody>
          <a:bodyPr>
            <a:spAutoFit/>
          </a:bodyPr>
          <a:lstStyle/>
          <a:p>
            <a:pPr algn="ctr">
              <a:spcBef>
                <a:spcPct val="20000"/>
              </a:spcBef>
              <a:defRPr/>
            </a:pPr>
            <a:r>
              <a:rPr lang="ru-RU" sz="2900" b="1" dirty="0">
                <a:solidFill>
                  <a:srgbClr val="FFD60E"/>
                </a:solidFill>
                <a:effectLst>
                  <a:outerShdw blurRad="38100" dist="38100" dir="2700000" algn="tl">
                    <a:srgbClr val="000000"/>
                  </a:outerShdw>
                </a:effectLst>
                <a:latin typeface="Arial" pitchFamily="34" charset="0"/>
                <a:cs typeface="Arial" pitchFamily="34" charset="0"/>
              </a:rPr>
              <a:t>В 1961 году в древнем городе Кесария на Средиземном море археологом Милларом Бюрроузом был обнаружен строительный блок с замечательной надписью...</a:t>
            </a:r>
            <a:endParaRPr lang="en-US" sz="2900" dirty="0">
              <a:solidFill>
                <a:srgbClr val="FFD60E"/>
              </a:solidFill>
              <a:effectLst>
                <a:outerShdw blurRad="38100" dist="38100" dir="2700000" algn="tl">
                  <a:srgbClr val="000000"/>
                </a:outerShdw>
              </a:effectLst>
              <a:latin typeface="Arial" pitchFamily="34" charset="0"/>
              <a:cs typeface="Arial" pitchFamily="34" charset="0"/>
            </a:endParaRPr>
          </a:p>
        </p:txBody>
      </p:sp>
      <p:sp>
        <p:nvSpPr>
          <p:cNvPr id="174084" name="Text Box 6"/>
          <p:cNvSpPr txBox="1">
            <a:spLocks noChangeArrowheads="1"/>
          </p:cNvSpPr>
          <p:nvPr/>
        </p:nvSpPr>
        <p:spPr bwMode="auto">
          <a:xfrm>
            <a:off x="3995738" y="527050"/>
            <a:ext cx="3794125" cy="823913"/>
          </a:xfrm>
          <a:prstGeom prst="rect">
            <a:avLst/>
          </a:prstGeom>
          <a:noFill/>
          <a:ln w="9525">
            <a:noFill/>
            <a:miter lim="800000"/>
            <a:headEnd/>
            <a:tailEnd/>
          </a:ln>
        </p:spPr>
        <p:txBody>
          <a:bodyPr wrap="none">
            <a:spAutoFit/>
          </a:bodyPr>
          <a:lstStyle/>
          <a:p>
            <a:r>
              <a:rPr lang="en-US" altLang="en-US" sz="4800" b="1" dirty="0" err="1">
                <a:solidFill>
                  <a:schemeClr val="bg1"/>
                </a:solidFill>
                <a:latin typeface="Arial" pitchFamily="34" charset="0"/>
              </a:rPr>
              <a:t>Археология</a:t>
            </a:r>
            <a:endParaRPr lang="en-US" altLang="en-US" sz="4800" b="1" dirty="0">
              <a:solidFill>
                <a:schemeClr val="bg1"/>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57508"/>
                                        </p:tgtEl>
                                        <p:attrNameLst>
                                          <p:attrName>style.visibility</p:attrName>
                                        </p:attrNameLst>
                                      </p:cBhvr>
                                      <p:to>
                                        <p:strVal val="visible"/>
                                      </p:to>
                                    </p:set>
                                    <p:animEffect transition="in" filter="fade">
                                      <p:cBhvr>
                                        <p:cTn id="7" dur="2000"/>
                                        <p:tgtEl>
                                          <p:spTgt spid="155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0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10" descr="pilate - kramskoy"/>
          <p:cNvPicPr>
            <a:picLocks noChangeAspect="1" noChangeArrowheads="1"/>
          </p:cNvPicPr>
          <p:nvPr/>
        </p:nvPicPr>
        <p:blipFill>
          <a:blip r:embed="rId3" cstate="print"/>
          <a:srcRect/>
          <a:stretch>
            <a:fillRect/>
          </a:stretch>
        </p:blipFill>
        <p:spPr bwMode="auto">
          <a:xfrm>
            <a:off x="5082480" y="1341438"/>
            <a:ext cx="3954016" cy="5328037"/>
          </a:xfrm>
          <a:prstGeom prst="rect">
            <a:avLst/>
          </a:prstGeom>
          <a:noFill/>
          <a:ln w="9525">
            <a:noFill/>
            <a:miter lim="800000"/>
            <a:headEnd/>
            <a:tailEnd/>
          </a:ln>
        </p:spPr>
      </p:pic>
      <p:pic>
        <p:nvPicPr>
          <p:cNvPr id="1559561" name="Picture 9" descr="PilateInscr"/>
          <p:cNvPicPr>
            <a:picLocks noChangeAspect="1" noChangeArrowheads="1"/>
          </p:cNvPicPr>
          <p:nvPr/>
        </p:nvPicPr>
        <p:blipFill>
          <a:blip r:embed="rId4" cstate="print"/>
          <a:srcRect/>
          <a:stretch>
            <a:fillRect/>
          </a:stretch>
        </p:blipFill>
        <p:spPr bwMode="auto">
          <a:xfrm>
            <a:off x="4932040" y="1281112"/>
            <a:ext cx="4104456" cy="5446297"/>
          </a:xfrm>
          <a:prstGeom prst="rect">
            <a:avLst/>
          </a:prstGeom>
          <a:noFill/>
          <a:ln w="9525">
            <a:noFill/>
            <a:miter lim="800000"/>
            <a:headEnd/>
            <a:tailEnd/>
          </a:ln>
        </p:spPr>
      </p:pic>
      <p:sp>
        <p:nvSpPr>
          <p:cNvPr id="1559555" name="Rectangle 3"/>
          <p:cNvSpPr>
            <a:spLocks noChangeArrowheads="1"/>
          </p:cNvSpPr>
          <p:nvPr/>
        </p:nvSpPr>
        <p:spPr bwMode="auto">
          <a:xfrm>
            <a:off x="107504" y="4061390"/>
            <a:ext cx="4752528" cy="2246769"/>
          </a:xfrm>
          <a:prstGeom prst="rect">
            <a:avLst/>
          </a:prstGeom>
          <a:solidFill>
            <a:schemeClr val="tx1">
              <a:alpha val="30196"/>
            </a:schemeClr>
          </a:solidFill>
          <a:ln w="76200">
            <a:solidFill>
              <a:schemeClr val="bg1"/>
            </a:solidFill>
            <a:miter lim="800000"/>
            <a:headEnd/>
            <a:tailEnd/>
          </a:ln>
        </p:spPr>
        <p:txBody>
          <a:bodyPr wrap="square">
            <a:spAutoFit/>
          </a:bodyPr>
          <a:lstStyle/>
          <a:p>
            <a:r>
              <a:rPr lang="ru-RU" altLang="en-US" sz="2800" b="1" dirty="0">
                <a:solidFill>
                  <a:schemeClr val="bg1"/>
                </a:solidFill>
                <a:latin typeface="Arial" pitchFamily="34" charset="0"/>
                <a:cs typeface="Arial" pitchFamily="34" charset="0"/>
              </a:rPr>
              <a:t>«Понтий Пилат, наместник в Иудее, посвятил народу Кесарии храм в честь Тиберия»</a:t>
            </a:r>
            <a:endParaRPr lang="en-US" altLang="en-US" sz="2800" b="1" dirty="0">
              <a:solidFill>
                <a:schemeClr val="bg1"/>
              </a:solidFill>
              <a:latin typeface="Arial" pitchFamily="34" charset="0"/>
              <a:cs typeface="Arial" pitchFamily="34" charset="0"/>
            </a:endParaRPr>
          </a:p>
        </p:txBody>
      </p:sp>
      <p:sp>
        <p:nvSpPr>
          <p:cNvPr id="175109" name="Text Box 5"/>
          <p:cNvSpPr txBox="1">
            <a:spLocks noChangeArrowheads="1"/>
          </p:cNvSpPr>
          <p:nvPr/>
        </p:nvSpPr>
        <p:spPr bwMode="auto">
          <a:xfrm>
            <a:off x="107504" y="1557338"/>
            <a:ext cx="4752776" cy="2246769"/>
          </a:xfrm>
          <a:prstGeom prst="rect">
            <a:avLst/>
          </a:prstGeom>
          <a:noFill/>
          <a:ln w="76200">
            <a:solidFill>
              <a:srgbClr val="FFD60E"/>
            </a:solidFill>
            <a:miter lim="800000"/>
            <a:headEnd/>
            <a:tailEnd/>
          </a:ln>
        </p:spPr>
        <p:txBody>
          <a:bodyPr wrap="square">
            <a:spAutoFit/>
          </a:bodyPr>
          <a:lstStyle/>
          <a:p>
            <a:pPr>
              <a:spcBef>
                <a:spcPct val="50000"/>
              </a:spcBef>
            </a:pPr>
            <a:r>
              <a:rPr lang="ru-RU" altLang="en-US" sz="2800" b="1" dirty="0">
                <a:solidFill>
                  <a:srgbClr val="FFD60E"/>
                </a:solidFill>
                <a:latin typeface="Arial" pitchFamily="34" charset="0"/>
              </a:rPr>
              <a:t>«</a:t>
            </a:r>
            <a:r>
              <a:rPr lang="en-US" altLang="en-US" sz="2800" b="1" dirty="0">
                <a:solidFill>
                  <a:srgbClr val="FFD60E"/>
                </a:solidFill>
                <a:latin typeface="Arial" pitchFamily="34" charset="0"/>
              </a:rPr>
              <a:t>В пятнадцатый же год </a:t>
            </a:r>
            <a:r>
              <a:rPr lang="en-US" altLang="en-US" sz="2800" b="1" dirty="0" err="1">
                <a:solidFill>
                  <a:srgbClr val="FFD60E"/>
                </a:solidFill>
                <a:latin typeface="Arial" pitchFamily="34" charset="0"/>
              </a:rPr>
              <a:t>правления</a:t>
            </a:r>
            <a:r>
              <a:rPr lang="en-US" altLang="en-US" sz="2800" b="1" dirty="0">
                <a:solidFill>
                  <a:srgbClr val="FFD60E"/>
                </a:solidFill>
                <a:latin typeface="Arial" pitchFamily="34" charset="0"/>
              </a:rPr>
              <a:t> </a:t>
            </a:r>
            <a:r>
              <a:rPr lang="en-US" altLang="en-US" sz="2800" b="1" dirty="0" err="1">
                <a:solidFill>
                  <a:srgbClr val="FFD60E"/>
                </a:solidFill>
                <a:latin typeface="Arial" pitchFamily="34" charset="0"/>
              </a:rPr>
              <a:t>Тиверия</a:t>
            </a:r>
            <a:r>
              <a:rPr lang="en-US" altLang="en-US" sz="2800" b="1" dirty="0">
                <a:solidFill>
                  <a:srgbClr val="FFD60E"/>
                </a:solidFill>
                <a:latin typeface="Arial" pitchFamily="34" charset="0"/>
              </a:rPr>
              <a:t> </a:t>
            </a:r>
            <a:r>
              <a:rPr lang="en-US" altLang="en-US" sz="2800" b="1" dirty="0" err="1">
                <a:solidFill>
                  <a:srgbClr val="FFD60E"/>
                </a:solidFill>
                <a:latin typeface="Arial" pitchFamily="34" charset="0"/>
              </a:rPr>
              <a:t>кесаря</a:t>
            </a:r>
            <a:r>
              <a:rPr lang="en-US" altLang="en-US" sz="2800" b="1" dirty="0">
                <a:solidFill>
                  <a:srgbClr val="FFD60E"/>
                </a:solidFill>
                <a:latin typeface="Arial" pitchFamily="34" charset="0"/>
              </a:rPr>
              <a:t>, </a:t>
            </a:r>
            <a:r>
              <a:rPr lang="en-US" altLang="en-US" sz="2800" b="1" dirty="0" err="1">
                <a:solidFill>
                  <a:srgbClr val="FFD60E"/>
                </a:solidFill>
                <a:latin typeface="Arial" pitchFamily="34" charset="0"/>
              </a:rPr>
              <a:t>когда</a:t>
            </a:r>
            <a:r>
              <a:rPr lang="en-US" altLang="en-US" sz="2800" b="1" dirty="0">
                <a:solidFill>
                  <a:srgbClr val="FFD60E"/>
                </a:solidFill>
                <a:latin typeface="Arial" pitchFamily="34" charset="0"/>
              </a:rPr>
              <a:t> </a:t>
            </a:r>
            <a:r>
              <a:rPr lang="en-US" altLang="en-US" sz="2800" b="1" dirty="0" err="1">
                <a:solidFill>
                  <a:srgbClr val="FFD60E"/>
                </a:solidFill>
                <a:latin typeface="Arial" pitchFamily="34" charset="0"/>
              </a:rPr>
              <a:t>Понтий</a:t>
            </a:r>
            <a:r>
              <a:rPr lang="en-US" altLang="en-US" sz="2800" b="1" dirty="0">
                <a:solidFill>
                  <a:srgbClr val="FFD60E"/>
                </a:solidFill>
                <a:latin typeface="Arial" pitchFamily="34" charset="0"/>
              </a:rPr>
              <a:t> </a:t>
            </a:r>
            <a:r>
              <a:rPr lang="en-US" altLang="en-US" sz="2800" b="1" dirty="0" err="1">
                <a:solidFill>
                  <a:srgbClr val="FFD60E"/>
                </a:solidFill>
                <a:latin typeface="Arial" pitchFamily="34" charset="0"/>
              </a:rPr>
              <a:t>Пилат</a:t>
            </a:r>
            <a:r>
              <a:rPr lang="en-US" altLang="en-US" sz="2800" b="1" dirty="0">
                <a:solidFill>
                  <a:srgbClr val="FFD60E"/>
                </a:solidFill>
                <a:latin typeface="Arial" pitchFamily="34" charset="0"/>
              </a:rPr>
              <a:t> </a:t>
            </a:r>
            <a:r>
              <a:rPr lang="en-US" altLang="en-US" sz="2800" b="1" dirty="0" err="1">
                <a:solidFill>
                  <a:srgbClr val="FFD60E"/>
                </a:solidFill>
                <a:latin typeface="Arial" pitchFamily="34" charset="0"/>
              </a:rPr>
              <a:t>начальствовал</a:t>
            </a:r>
            <a:r>
              <a:rPr lang="en-US" altLang="en-US" sz="2800" b="1" dirty="0">
                <a:solidFill>
                  <a:srgbClr val="FFD60E"/>
                </a:solidFill>
                <a:latin typeface="Arial" pitchFamily="34" charset="0"/>
              </a:rPr>
              <a:t> в </a:t>
            </a:r>
            <a:r>
              <a:rPr lang="en-US" altLang="en-US" sz="2800" b="1" dirty="0" err="1">
                <a:solidFill>
                  <a:srgbClr val="FFD60E"/>
                </a:solidFill>
                <a:latin typeface="Arial" pitchFamily="34" charset="0"/>
              </a:rPr>
              <a:t>Иудее</a:t>
            </a:r>
            <a:r>
              <a:rPr lang="ru-RU" altLang="en-US" sz="2800" b="1" dirty="0">
                <a:solidFill>
                  <a:srgbClr val="FFD60E"/>
                </a:solidFill>
                <a:latin typeface="Arial" pitchFamily="34" charset="0"/>
              </a:rPr>
              <a:t>...»</a:t>
            </a:r>
            <a:r>
              <a:rPr lang="en-US" altLang="en-US" sz="2800" dirty="0">
                <a:solidFill>
                  <a:srgbClr val="FFD60E"/>
                </a:solidFill>
                <a:latin typeface="Arial" pitchFamily="34" charset="0"/>
                <a:cs typeface="Arial" pitchFamily="34" charset="0"/>
              </a:rPr>
              <a:t> </a:t>
            </a:r>
            <a:r>
              <a:rPr lang="en-US" altLang="en-US" dirty="0">
                <a:solidFill>
                  <a:schemeClr val="bg1"/>
                </a:solidFill>
                <a:latin typeface="Arial" pitchFamily="34" charset="0"/>
                <a:cs typeface="Arial" pitchFamily="34" charset="0"/>
              </a:rPr>
              <a:t>	   </a:t>
            </a:r>
            <a:r>
              <a:rPr lang="ru-RU" altLang="en-US" b="1" dirty="0">
                <a:solidFill>
                  <a:schemeClr val="bg1"/>
                </a:solidFill>
                <a:latin typeface="Arial" pitchFamily="34" charset="0"/>
                <a:cs typeface="Arial" pitchFamily="34" charset="0"/>
              </a:rPr>
              <a:t>Лк.</a:t>
            </a:r>
            <a:r>
              <a:rPr lang="en-US" altLang="en-US" b="1" dirty="0">
                <a:solidFill>
                  <a:schemeClr val="bg1"/>
                </a:solidFill>
                <a:latin typeface="Arial" pitchFamily="34" charset="0"/>
                <a:cs typeface="Arial" pitchFamily="34" charset="0"/>
              </a:rPr>
              <a:t> 3:1</a:t>
            </a:r>
          </a:p>
        </p:txBody>
      </p:sp>
      <p:sp>
        <p:nvSpPr>
          <p:cNvPr id="175110" name="Text Box 7"/>
          <p:cNvSpPr txBox="1">
            <a:spLocks noChangeArrowheads="1"/>
          </p:cNvSpPr>
          <p:nvPr/>
        </p:nvSpPr>
        <p:spPr bwMode="auto">
          <a:xfrm>
            <a:off x="3995738" y="527050"/>
            <a:ext cx="3794125" cy="823913"/>
          </a:xfrm>
          <a:prstGeom prst="rect">
            <a:avLst/>
          </a:prstGeom>
          <a:noFill/>
          <a:ln w="9525">
            <a:noFill/>
            <a:miter lim="800000"/>
            <a:headEnd/>
            <a:tailEnd/>
          </a:ln>
        </p:spPr>
        <p:txBody>
          <a:bodyPr wrap="none">
            <a:spAutoFit/>
          </a:bodyPr>
          <a:lstStyle/>
          <a:p>
            <a:r>
              <a:rPr lang="en-US" altLang="en-US" sz="4800" b="1">
                <a:solidFill>
                  <a:schemeClr val="bg1"/>
                </a:solidFill>
                <a:latin typeface="Arial" pitchFamily="34" charset="0"/>
              </a:rPr>
              <a:t>Археология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59561"/>
                                        </p:tgtEl>
                                        <p:attrNameLst>
                                          <p:attrName>style.visibility</p:attrName>
                                        </p:attrNameLst>
                                      </p:cBhvr>
                                      <p:to>
                                        <p:strVal val="visible"/>
                                      </p:to>
                                    </p:set>
                                    <p:animEffect transition="in" filter="fade">
                                      <p:cBhvr>
                                        <p:cTn id="7" dur="1000"/>
                                        <p:tgtEl>
                                          <p:spTgt spid="15595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59555"/>
                                        </p:tgtEl>
                                        <p:attrNameLst>
                                          <p:attrName>style.visibility</p:attrName>
                                        </p:attrNameLst>
                                      </p:cBhvr>
                                      <p:to>
                                        <p:strVal val="visible"/>
                                      </p:to>
                                    </p:set>
                                    <p:animEffect transition="in" filter="fade">
                                      <p:cBhvr>
                                        <p:cTn id="12" dur="2000"/>
                                        <p:tgtEl>
                                          <p:spTgt spid="155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5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2" name="Picture 8" descr="032012 Israel 050"/>
          <p:cNvPicPr>
            <a:picLocks noChangeAspect="1" noChangeArrowheads="1"/>
          </p:cNvPicPr>
          <p:nvPr/>
        </p:nvPicPr>
        <p:blipFill>
          <a:blip r:embed="rId3" cstate="print"/>
          <a:srcRect/>
          <a:stretch>
            <a:fillRect/>
          </a:stretch>
        </p:blipFill>
        <p:spPr bwMode="auto">
          <a:xfrm>
            <a:off x="4451235" y="1646238"/>
            <a:ext cx="4585262" cy="3438946"/>
          </a:xfrm>
          <a:prstGeom prst="rect">
            <a:avLst/>
          </a:prstGeom>
          <a:noFill/>
          <a:ln w="9525">
            <a:noFill/>
            <a:miter lim="800000"/>
            <a:headEnd/>
            <a:tailEnd/>
          </a:ln>
        </p:spPr>
      </p:pic>
      <p:sp>
        <p:nvSpPr>
          <p:cNvPr id="176131" name="Text Box 6"/>
          <p:cNvSpPr txBox="1">
            <a:spLocks noChangeArrowheads="1"/>
          </p:cNvSpPr>
          <p:nvPr/>
        </p:nvSpPr>
        <p:spPr bwMode="auto">
          <a:xfrm>
            <a:off x="2843213" y="476250"/>
            <a:ext cx="4752975" cy="823913"/>
          </a:xfrm>
          <a:prstGeom prst="rect">
            <a:avLst/>
          </a:prstGeom>
          <a:noFill/>
          <a:ln w="9525">
            <a:noFill/>
            <a:miter lim="800000"/>
            <a:headEnd/>
            <a:tailEnd/>
          </a:ln>
        </p:spPr>
        <p:txBody>
          <a:bodyPr>
            <a:spAutoFit/>
          </a:bodyPr>
          <a:lstStyle/>
          <a:p>
            <a:pPr>
              <a:spcBef>
                <a:spcPct val="50000"/>
              </a:spcBef>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sp>
        <p:nvSpPr>
          <p:cNvPr id="5" name="Text Box 9"/>
          <p:cNvSpPr txBox="1">
            <a:spLocks noChangeArrowheads="1"/>
          </p:cNvSpPr>
          <p:nvPr/>
        </p:nvSpPr>
        <p:spPr bwMode="auto">
          <a:xfrm>
            <a:off x="899592" y="5671264"/>
            <a:ext cx="7344816" cy="854080"/>
          </a:xfrm>
          <a:prstGeom prst="rect">
            <a:avLst/>
          </a:prstGeom>
          <a:solidFill>
            <a:schemeClr val="tx1">
              <a:alpha val="30196"/>
            </a:schemeClr>
          </a:solidFill>
          <a:ln w="76200">
            <a:solidFill>
              <a:srgbClr val="FFD60E"/>
            </a:solidFill>
            <a:miter lim="800000"/>
            <a:headEnd/>
            <a:tailEnd/>
          </a:ln>
        </p:spPr>
        <p:txBody>
          <a:bodyPr wrap="square">
            <a:spAutoFit/>
          </a:bodyPr>
          <a:lstStyle/>
          <a:p>
            <a:pPr>
              <a:spcBef>
                <a:spcPts val="0"/>
              </a:spcBef>
            </a:pPr>
            <a:r>
              <a:rPr lang="ru-RU" altLang="en-US" sz="2600" b="1" dirty="0">
                <a:solidFill>
                  <a:schemeClr val="bg1"/>
                </a:solidFill>
                <a:latin typeface="Arial" pitchFamily="34" charset="0"/>
                <a:cs typeface="Arial" pitchFamily="34" charset="0"/>
              </a:rPr>
              <a:t>«...при первосвященниках Анне и Каиафе»  </a:t>
            </a:r>
            <a:endParaRPr lang="en-US" altLang="en-US" sz="2600" b="1" dirty="0">
              <a:solidFill>
                <a:schemeClr val="bg1"/>
              </a:solidFill>
              <a:latin typeface="Arial" pitchFamily="34" charset="0"/>
              <a:cs typeface="Arial" pitchFamily="34" charset="0"/>
            </a:endParaRPr>
          </a:p>
          <a:p>
            <a:pPr>
              <a:spcBef>
                <a:spcPts val="0"/>
              </a:spcBef>
            </a:pPr>
            <a:r>
              <a:rPr lang="en-US" altLang="en-US" b="1" dirty="0">
                <a:solidFill>
                  <a:schemeClr val="bg1"/>
                </a:solidFill>
                <a:latin typeface="Arial" pitchFamily="34" charset="0"/>
                <a:cs typeface="Arial" pitchFamily="34" charset="0"/>
              </a:rPr>
              <a:t>		</a:t>
            </a:r>
            <a:r>
              <a:rPr lang="en-US" altLang="en-US" b="1" dirty="0">
                <a:solidFill>
                  <a:srgbClr val="FFD60E"/>
                </a:solidFill>
                <a:latin typeface="Arial" pitchFamily="34" charset="0"/>
                <a:cs typeface="Arial" pitchFamily="34" charset="0"/>
              </a:rPr>
              <a:t>– </a:t>
            </a:r>
            <a:r>
              <a:rPr lang="ru-RU" altLang="en-US" b="1" dirty="0">
                <a:solidFill>
                  <a:srgbClr val="FFD60E"/>
                </a:solidFill>
                <a:latin typeface="Arial" pitchFamily="34" charset="0"/>
                <a:cs typeface="Arial" pitchFamily="34" charset="0"/>
              </a:rPr>
              <a:t>Лк. 3:2</a:t>
            </a:r>
            <a:endParaRPr lang="en-US" altLang="en-US" b="1" dirty="0">
              <a:solidFill>
                <a:srgbClr val="FFD60E"/>
              </a:solidFill>
              <a:latin typeface="Arial" pitchFamily="34" charset="0"/>
              <a:cs typeface="Arial" pitchFamily="34" charset="0"/>
            </a:endParaRPr>
          </a:p>
        </p:txBody>
      </p:sp>
      <p:pic>
        <p:nvPicPr>
          <p:cNvPr id="113675" name="Picture 11" descr="Caiaphas - Giotto"/>
          <p:cNvPicPr>
            <a:picLocks noChangeAspect="1" noChangeArrowheads="1"/>
          </p:cNvPicPr>
          <p:nvPr/>
        </p:nvPicPr>
        <p:blipFill>
          <a:blip r:embed="rId4" cstate="print"/>
          <a:srcRect/>
          <a:stretch>
            <a:fillRect/>
          </a:stretch>
        </p:blipFill>
        <p:spPr bwMode="auto">
          <a:xfrm>
            <a:off x="4427984" y="1268983"/>
            <a:ext cx="4589660" cy="4148559"/>
          </a:xfrm>
          <a:prstGeom prst="rect">
            <a:avLst/>
          </a:prstGeom>
          <a:noFill/>
          <a:ln w="9525">
            <a:noFill/>
            <a:miter lim="800000"/>
            <a:headEnd/>
            <a:tailEnd/>
          </a:ln>
        </p:spPr>
      </p:pic>
      <p:sp>
        <p:nvSpPr>
          <p:cNvPr id="1563652" name="Text Box 4"/>
          <p:cNvSpPr txBox="1">
            <a:spLocks noChangeArrowheads="1"/>
          </p:cNvSpPr>
          <p:nvPr/>
        </p:nvSpPr>
        <p:spPr bwMode="auto">
          <a:xfrm>
            <a:off x="251520" y="1646681"/>
            <a:ext cx="4320480" cy="3582519"/>
          </a:xfrm>
          <a:prstGeom prst="rect">
            <a:avLst/>
          </a:prstGeom>
          <a:no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50000"/>
              </a:spcBef>
              <a:defRPr/>
            </a:pPr>
            <a:r>
              <a:rPr lang="ru-RU" altLang="en-US" sz="2800" b="1" dirty="0">
                <a:solidFill>
                  <a:srgbClr val="FFD60E"/>
                </a:solidFill>
                <a:effectLst>
                  <a:innerShdw blurRad="63500" dist="50800" dir="2700000">
                    <a:prstClr val="black">
                      <a:alpha val="50000"/>
                    </a:prstClr>
                  </a:innerShdw>
                </a:effectLst>
                <a:latin typeface="Arial" pitchFamily="34" charset="0"/>
                <a:cs typeface="Arial" pitchFamily="34" charset="0"/>
              </a:rPr>
              <a:t>Мраморная урна (оссуарий, костница, глускама), служившая в Израиле 1-го века для вторичного захоронения останков была обнаружена в Иерусалиме в 199</a:t>
            </a:r>
            <a:r>
              <a:rPr lang="en-US" altLang="en-US" sz="2800" b="1" dirty="0">
                <a:solidFill>
                  <a:srgbClr val="FFD60E"/>
                </a:solidFill>
                <a:effectLst>
                  <a:innerShdw blurRad="63500" dist="50800" dir="2700000">
                    <a:prstClr val="black">
                      <a:alpha val="50000"/>
                    </a:prstClr>
                  </a:innerShdw>
                </a:effectLst>
                <a:latin typeface="Arial" pitchFamily="34" charset="0"/>
                <a:cs typeface="Arial" pitchFamily="34" charset="0"/>
              </a:rPr>
              <a:t>4</a:t>
            </a:r>
            <a:r>
              <a:rPr lang="ru-RU" altLang="en-US" sz="2800" b="1" dirty="0">
                <a:solidFill>
                  <a:srgbClr val="FFD60E"/>
                </a:solidFill>
                <a:effectLst>
                  <a:innerShdw blurRad="63500" dist="50800" dir="2700000">
                    <a:prstClr val="black">
                      <a:alpha val="50000"/>
                    </a:prstClr>
                  </a:innerShdw>
                </a:effectLst>
                <a:latin typeface="Arial" pitchFamily="34" charset="0"/>
                <a:cs typeface="Arial" pitchFamily="34" charset="0"/>
              </a:rPr>
              <a:t> году.</a:t>
            </a:r>
            <a:endParaRPr lang="en-US" altLang="en-US" sz="2800" b="1" dirty="0">
              <a:solidFill>
                <a:srgbClr val="FFD60E"/>
              </a:solidFill>
              <a:effectLst>
                <a:innerShdw blurRad="63500" dist="50800" dir="2700000">
                  <a:prstClr val="black">
                    <a:alpha val="50000"/>
                  </a:prstClr>
                </a:inn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63652"/>
                                        </p:tgtEl>
                                        <p:attrNameLst>
                                          <p:attrName>style.visibility</p:attrName>
                                        </p:attrNameLst>
                                      </p:cBhvr>
                                      <p:to>
                                        <p:strVal val="visible"/>
                                      </p:to>
                                    </p:set>
                                    <p:animEffect transition="in" filter="fade">
                                      <p:cBhvr>
                                        <p:cTn id="12" dur="2000"/>
                                        <p:tgtEl>
                                          <p:spTgt spid="1563652"/>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113672"/>
                                        </p:tgtEl>
                                        <p:attrNameLst>
                                          <p:attrName>style.visibility</p:attrName>
                                        </p:attrNameLst>
                                      </p:cBhvr>
                                      <p:to>
                                        <p:strVal val="visible"/>
                                      </p:to>
                                    </p:set>
                                    <p:animEffect transition="in" filter="fade">
                                      <p:cBhvr>
                                        <p:cTn id="16" dur="1000"/>
                                        <p:tgtEl>
                                          <p:spTgt spid="113672"/>
                                        </p:tgtEl>
                                      </p:cBhvr>
                                    </p:animEffect>
                                  </p:childTnLst>
                                </p:cTn>
                              </p:par>
                              <p:par>
                                <p:cTn id="17" presetID="10" presetClass="exit" presetSubtype="0" fill="hold" nodeType="withEffect">
                                  <p:stCondLst>
                                    <p:cond delay="0"/>
                                  </p:stCondLst>
                                  <p:childTnLst>
                                    <p:animEffect transition="out" filter="fade">
                                      <p:cBhvr>
                                        <p:cTn id="18" dur="2000"/>
                                        <p:tgtEl>
                                          <p:spTgt spid="113675"/>
                                        </p:tgtEl>
                                      </p:cBhvr>
                                    </p:animEffect>
                                    <p:set>
                                      <p:cBhvr>
                                        <p:cTn id="19" dur="1" fill="hold">
                                          <p:stCondLst>
                                            <p:cond delay="1999"/>
                                          </p:stCondLst>
                                        </p:cTn>
                                        <p:tgtEl>
                                          <p:spTgt spid="1136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6365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caiaphasossuaryInscription"/>
          <p:cNvPicPr>
            <a:picLocks noChangeAspect="1" noChangeArrowheads="1"/>
          </p:cNvPicPr>
          <p:nvPr/>
        </p:nvPicPr>
        <p:blipFill>
          <a:blip r:embed="rId3" cstate="print"/>
          <a:srcRect/>
          <a:stretch>
            <a:fillRect/>
          </a:stretch>
        </p:blipFill>
        <p:spPr bwMode="auto">
          <a:xfrm>
            <a:off x="3481388" y="1406525"/>
            <a:ext cx="5484812" cy="4394200"/>
          </a:xfrm>
          <a:prstGeom prst="rect">
            <a:avLst/>
          </a:prstGeom>
          <a:noFill/>
          <a:ln w="9525">
            <a:noFill/>
            <a:miter lim="800000"/>
            <a:headEnd/>
            <a:tailEnd/>
          </a:ln>
        </p:spPr>
      </p:pic>
      <p:pic>
        <p:nvPicPr>
          <p:cNvPr id="2238467" name="Picture 3" descr="caiaphasossuary"/>
          <p:cNvPicPr>
            <a:picLocks noChangeAspect="1" noChangeArrowheads="1"/>
          </p:cNvPicPr>
          <p:nvPr/>
        </p:nvPicPr>
        <p:blipFill>
          <a:blip r:embed="rId4" cstate="print"/>
          <a:srcRect/>
          <a:stretch>
            <a:fillRect/>
          </a:stretch>
        </p:blipFill>
        <p:spPr bwMode="auto">
          <a:xfrm>
            <a:off x="3481388" y="1406525"/>
            <a:ext cx="5484812" cy="4394200"/>
          </a:xfrm>
          <a:prstGeom prst="rect">
            <a:avLst/>
          </a:prstGeom>
          <a:noFill/>
          <a:ln w="9525">
            <a:noFill/>
            <a:miter lim="800000"/>
            <a:headEnd/>
            <a:tailEnd/>
          </a:ln>
        </p:spPr>
      </p:pic>
      <p:sp>
        <p:nvSpPr>
          <p:cNvPr id="2238468" name="Rectangle 4"/>
          <p:cNvSpPr>
            <a:spLocks noChangeArrowheads="1"/>
          </p:cNvSpPr>
          <p:nvPr/>
        </p:nvSpPr>
        <p:spPr bwMode="auto">
          <a:xfrm>
            <a:off x="1187450" y="1844675"/>
            <a:ext cx="2606675"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ru-RU" altLang="en-US" sz="3600" i="1">
                <a:solidFill>
                  <a:schemeClr val="bg1"/>
                </a:solidFill>
                <a:latin typeface="Futura Md BT"/>
                <a:cs typeface="Arial" pitchFamily="34" charset="0"/>
              </a:rPr>
              <a:t>Иосиф </a:t>
            </a:r>
          </a:p>
          <a:p>
            <a:pPr>
              <a:defRPr/>
            </a:pPr>
            <a:r>
              <a:rPr lang="ru-RU" altLang="en-US" sz="3600" i="1">
                <a:solidFill>
                  <a:schemeClr val="bg1"/>
                </a:solidFill>
                <a:latin typeface="Futura Md BT"/>
                <a:cs typeface="Arial" pitchFamily="34" charset="0"/>
              </a:rPr>
              <a:t>Каиафа</a:t>
            </a:r>
            <a:endParaRPr lang="en-US" altLang="en-US" sz="3600" i="1">
              <a:solidFill>
                <a:schemeClr val="bg1"/>
              </a:solidFill>
              <a:latin typeface="Futura Md BT"/>
              <a:cs typeface="Arial" pitchFamily="34" charset="0"/>
            </a:endParaRPr>
          </a:p>
        </p:txBody>
      </p:sp>
      <p:sp>
        <p:nvSpPr>
          <p:cNvPr id="177157" name="Text Box 5"/>
          <p:cNvSpPr txBox="1">
            <a:spLocks noChangeArrowheads="1"/>
          </p:cNvSpPr>
          <p:nvPr/>
        </p:nvSpPr>
        <p:spPr bwMode="auto">
          <a:xfrm>
            <a:off x="323850" y="0"/>
            <a:ext cx="4572000" cy="1006475"/>
          </a:xfrm>
          <a:prstGeom prst="rect">
            <a:avLst/>
          </a:prstGeom>
          <a:noFill/>
          <a:ln w="9525">
            <a:noFill/>
            <a:miter lim="800000"/>
            <a:headEnd/>
            <a:tailEnd/>
          </a:ln>
        </p:spPr>
        <p:txBody>
          <a:bodyPr>
            <a:spAutoFit/>
          </a:bodyPr>
          <a:lstStyle/>
          <a:p>
            <a:pPr>
              <a:spcBef>
                <a:spcPct val="50000"/>
              </a:spcBef>
            </a:pPr>
            <a:endParaRPr lang="en-US" altLang="en-US" sz="6000">
              <a:latin typeface="Futura Md BT"/>
              <a:cs typeface="Arial" pitchFamily="34" charset="0"/>
            </a:endParaRPr>
          </a:p>
        </p:txBody>
      </p:sp>
      <p:sp>
        <p:nvSpPr>
          <p:cNvPr id="177158" name="Text Box 6"/>
          <p:cNvSpPr txBox="1">
            <a:spLocks noChangeArrowheads="1"/>
          </p:cNvSpPr>
          <p:nvPr/>
        </p:nvSpPr>
        <p:spPr bwMode="auto">
          <a:xfrm>
            <a:off x="323850" y="808038"/>
            <a:ext cx="4000500" cy="1006475"/>
          </a:xfrm>
          <a:prstGeom prst="rect">
            <a:avLst/>
          </a:prstGeom>
          <a:noFill/>
          <a:ln w="9525">
            <a:noFill/>
            <a:miter lim="800000"/>
            <a:headEnd/>
            <a:tailEnd/>
          </a:ln>
        </p:spPr>
        <p:txBody>
          <a:bodyPr>
            <a:spAutoFit/>
          </a:bodyPr>
          <a:lstStyle/>
          <a:p>
            <a:pPr>
              <a:spcBef>
                <a:spcPct val="50000"/>
              </a:spcBef>
            </a:pPr>
            <a:endParaRPr lang="en-US" altLang="en-US" sz="6000">
              <a:latin typeface="Futura Md BT"/>
              <a:cs typeface="Arial" pitchFamily="34" charset="0"/>
            </a:endParaRPr>
          </a:p>
        </p:txBody>
      </p:sp>
      <p:sp>
        <p:nvSpPr>
          <p:cNvPr id="177159" name="Text Box 7"/>
          <p:cNvSpPr txBox="1">
            <a:spLocks noChangeArrowheads="1"/>
          </p:cNvSpPr>
          <p:nvPr/>
        </p:nvSpPr>
        <p:spPr bwMode="auto">
          <a:xfrm>
            <a:off x="2843213" y="476250"/>
            <a:ext cx="4752975" cy="823913"/>
          </a:xfrm>
          <a:prstGeom prst="rect">
            <a:avLst/>
          </a:prstGeom>
          <a:noFill/>
          <a:ln w="9525">
            <a:noFill/>
            <a:miter lim="800000"/>
            <a:headEnd/>
            <a:tailEnd/>
          </a:ln>
        </p:spPr>
        <p:txBody>
          <a:bodyPr>
            <a:spAutoFit/>
          </a:bodyPr>
          <a:lstStyle/>
          <a:p>
            <a:pPr>
              <a:spcBef>
                <a:spcPct val="50000"/>
              </a:spcBef>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sp>
        <p:nvSpPr>
          <p:cNvPr id="2238472" name="Oval 8"/>
          <p:cNvSpPr>
            <a:spLocks noChangeArrowheads="1"/>
          </p:cNvSpPr>
          <p:nvPr/>
        </p:nvSpPr>
        <p:spPr bwMode="auto">
          <a:xfrm rot="912658">
            <a:off x="3708400" y="3111500"/>
            <a:ext cx="1655763" cy="863600"/>
          </a:xfrm>
          <a:prstGeom prst="ellipse">
            <a:avLst/>
          </a:prstGeom>
          <a:noFill/>
          <a:ln w="50800">
            <a:solidFill>
              <a:schemeClr val="bg1"/>
            </a:solidFill>
            <a:round/>
            <a:headEnd/>
            <a:tailEnd/>
          </a:ln>
          <a:effectLst>
            <a:outerShdw dist="35921" dir="2700000" algn="ctr" rotWithShape="0">
              <a:schemeClr val="bg2"/>
            </a:outerShdw>
          </a:effectLst>
        </p:spPr>
        <p:txBody>
          <a:bodyPr wrap="none" anchor="ctr"/>
          <a:lstStyle/>
          <a:p>
            <a:pPr algn="ctr">
              <a:defRPr/>
            </a:pPr>
            <a:endParaRPr lang="en-US" altLang="en-US"/>
          </a:p>
        </p:txBody>
      </p:sp>
      <p:sp>
        <p:nvSpPr>
          <p:cNvPr id="10" name="Text Box 9"/>
          <p:cNvSpPr txBox="1">
            <a:spLocks noChangeArrowheads="1"/>
          </p:cNvSpPr>
          <p:nvPr/>
        </p:nvSpPr>
        <p:spPr bwMode="auto">
          <a:xfrm>
            <a:off x="899592" y="5671264"/>
            <a:ext cx="7344816" cy="854080"/>
          </a:xfrm>
          <a:prstGeom prst="rect">
            <a:avLst/>
          </a:prstGeom>
          <a:solidFill>
            <a:schemeClr val="tx1">
              <a:alpha val="30196"/>
            </a:schemeClr>
          </a:solidFill>
          <a:ln w="76200">
            <a:solidFill>
              <a:srgbClr val="FFD60E"/>
            </a:solidFill>
            <a:miter lim="800000"/>
            <a:headEnd/>
            <a:tailEnd/>
          </a:ln>
        </p:spPr>
        <p:txBody>
          <a:bodyPr wrap="square">
            <a:spAutoFit/>
          </a:bodyPr>
          <a:lstStyle/>
          <a:p>
            <a:pPr>
              <a:spcBef>
                <a:spcPts val="0"/>
              </a:spcBef>
            </a:pPr>
            <a:r>
              <a:rPr lang="ru-RU" altLang="en-US" sz="2600" b="1" dirty="0">
                <a:solidFill>
                  <a:schemeClr val="bg1"/>
                </a:solidFill>
                <a:latin typeface="Arial" pitchFamily="34" charset="0"/>
                <a:cs typeface="Arial" pitchFamily="34" charset="0"/>
              </a:rPr>
              <a:t>«...при первосвященниках Анне и Каиафе»  </a:t>
            </a:r>
            <a:endParaRPr lang="en-US" altLang="en-US" sz="2600" b="1" dirty="0">
              <a:solidFill>
                <a:schemeClr val="bg1"/>
              </a:solidFill>
              <a:latin typeface="Arial" pitchFamily="34" charset="0"/>
              <a:cs typeface="Arial" pitchFamily="34" charset="0"/>
            </a:endParaRPr>
          </a:p>
          <a:p>
            <a:pPr>
              <a:spcBef>
                <a:spcPts val="0"/>
              </a:spcBef>
            </a:pPr>
            <a:r>
              <a:rPr lang="en-US" altLang="en-US" b="1" dirty="0">
                <a:solidFill>
                  <a:schemeClr val="bg1"/>
                </a:solidFill>
                <a:latin typeface="Arial" pitchFamily="34" charset="0"/>
                <a:cs typeface="Arial" pitchFamily="34" charset="0"/>
              </a:rPr>
              <a:t>		</a:t>
            </a:r>
            <a:r>
              <a:rPr lang="en-US" altLang="en-US" b="1" dirty="0">
                <a:solidFill>
                  <a:srgbClr val="FFD60E"/>
                </a:solidFill>
                <a:latin typeface="Arial" pitchFamily="34" charset="0"/>
                <a:cs typeface="Arial" pitchFamily="34" charset="0"/>
              </a:rPr>
              <a:t>– </a:t>
            </a:r>
            <a:r>
              <a:rPr lang="ru-RU" altLang="en-US" b="1" dirty="0">
                <a:solidFill>
                  <a:srgbClr val="FFD60E"/>
                </a:solidFill>
                <a:latin typeface="Arial" pitchFamily="34" charset="0"/>
                <a:cs typeface="Arial" pitchFamily="34" charset="0"/>
              </a:rPr>
              <a:t>Лк. 3:2</a:t>
            </a:r>
            <a:endParaRPr lang="en-US" altLang="en-US" b="1" dirty="0">
              <a:solidFill>
                <a:srgbClr val="FFD60E"/>
              </a:solidFill>
              <a:latin typeface="Arial" pitchFamily="34" charset="0"/>
              <a:cs typeface="Arial"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38472"/>
                                        </p:tgtEl>
                                        <p:attrNameLst>
                                          <p:attrName>style.visibility</p:attrName>
                                        </p:attrNameLst>
                                      </p:cBhvr>
                                      <p:to>
                                        <p:strVal val="visible"/>
                                      </p:to>
                                    </p:set>
                                    <p:anim calcmode="lin" valueType="num">
                                      <p:cBhvr>
                                        <p:cTn id="7" dur="1000" fill="hold"/>
                                        <p:tgtEl>
                                          <p:spTgt spid="2238472"/>
                                        </p:tgtEl>
                                        <p:attrNameLst>
                                          <p:attrName>ppt_w</p:attrName>
                                        </p:attrNameLst>
                                      </p:cBhvr>
                                      <p:tavLst>
                                        <p:tav tm="0">
                                          <p:val>
                                            <p:fltVal val="0"/>
                                          </p:val>
                                        </p:tav>
                                        <p:tav tm="100000">
                                          <p:val>
                                            <p:strVal val="#ppt_w"/>
                                          </p:val>
                                        </p:tav>
                                      </p:tavLst>
                                    </p:anim>
                                    <p:anim calcmode="lin" valueType="num">
                                      <p:cBhvr>
                                        <p:cTn id="8" dur="1000" fill="hold"/>
                                        <p:tgtEl>
                                          <p:spTgt spid="2238472"/>
                                        </p:tgtEl>
                                        <p:attrNameLst>
                                          <p:attrName>ppt_h</p:attrName>
                                        </p:attrNameLst>
                                      </p:cBhvr>
                                      <p:tavLst>
                                        <p:tav tm="0">
                                          <p:val>
                                            <p:fltVal val="0"/>
                                          </p:val>
                                        </p:tav>
                                        <p:tav tm="100000">
                                          <p:val>
                                            <p:strVal val="#ppt_h"/>
                                          </p:val>
                                        </p:tav>
                                      </p:tavLst>
                                    </p:anim>
                                    <p:anim calcmode="lin" valueType="num">
                                      <p:cBhvr>
                                        <p:cTn id="9" dur="1000" fill="hold"/>
                                        <p:tgtEl>
                                          <p:spTgt spid="2238472"/>
                                        </p:tgtEl>
                                        <p:attrNameLst>
                                          <p:attrName>ppt_x</p:attrName>
                                        </p:attrNameLst>
                                      </p:cBhvr>
                                      <p:tavLst>
                                        <p:tav tm="0">
                                          <p:val>
                                            <p:fltVal val="0.5"/>
                                          </p:val>
                                        </p:tav>
                                        <p:tav tm="100000">
                                          <p:val>
                                            <p:strVal val="#ppt_x"/>
                                          </p:val>
                                        </p:tav>
                                      </p:tavLst>
                                    </p:anim>
                                    <p:anim calcmode="lin" valueType="num">
                                      <p:cBhvr>
                                        <p:cTn id="10" dur="1000" fill="hold"/>
                                        <p:tgtEl>
                                          <p:spTgt spid="22384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10" presetClass="exit" presetSubtype="0" fill="hold" nodeType="afterEffect">
                                  <p:stCondLst>
                                    <p:cond delay="0"/>
                                  </p:stCondLst>
                                  <p:childTnLst>
                                    <p:animEffect transition="out" filter="fade">
                                      <p:cBhvr>
                                        <p:cTn id="13" dur="1000"/>
                                        <p:tgtEl>
                                          <p:spTgt spid="2238467"/>
                                        </p:tgtEl>
                                      </p:cBhvr>
                                    </p:animEffect>
                                    <p:set>
                                      <p:cBhvr>
                                        <p:cTn id="14" dur="1" fill="hold">
                                          <p:stCondLst>
                                            <p:cond delay="999"/>
                                          </p:stCondLst>
                                        </p:cTn>
                                        <p:tgtEl>
                                          <p:spTgt spid="2238467"/>
                                        </p:tgtEl>
                                        <p:attrNameLst>
                                          <p:attrName>style.visibility</p:attrName>
                                        </p:attrNameLst>
                                      </p:cBhvr>
                                      <p:to>
                                        <p:strVal val="hidden"/>
                                      </p:to>
                                    </p:set>
                                  </p:childTnLst>
                                </p:cTn>
                              </p:par>
                              <p:par>
                                <p:cTn id="15" presetID="23" presetClass="entr" presetSubtype="528" fill="hold" grpId="0" nodeType="withEffect">
                                  <p:stCondLst>
                                    <p:cond delay="0"/>
                                  </p:stCondLst>
                                  <p:childTnLst>
                                    <p:set>
                                      <p:cBhvr>
                                        <p:cTn id="16" dur="1" fill="hold">
                                          <p:stCondLst>
                                            <p:cond delay="0"/>
                                          </p:stCondLst>
                                        </p:cTn>
                                        <p:tgtEl>
                                          <p:spTgt spid="2238468"/>
                                        </p:tgtEl>
                                        <p:attrNameLst>
                                          <p:attrName>style.visibility</p:attrName>
                                        </p:attrNameLst>
                                      </p:cBhvr>
                                      <p:to>
                                        <p:strVal val="visible"/>
                                      </p:to>
                                    </p:set>
                                    <p:anim calcmode="lin" valueType="num">
                                      <p:cBhvr>
                                        <p:cTn id="17" dur="1000" fill="hold"/>
                                        <p:tgtEl>
                                          <p:spTgt spid="2238468"/>
                                        </p:tgtEl>
                                        <p:attrNameLst>
                                          <p:attrName>ppt_w</p:attrName>
                                        </p:attrNameLst>
                                      </p:cBhvr>
                                      <p:tavLst>
                                        <p:tav tm="0">
                                          <p:val>
                                            <p:fltVal val="0"/>
                                          </p:val>
                                        </p:tav>
                                        <p:tav tm="100000">
                                          <p:val>
                                            <p:strVal val="#ppt_w"/>
                                          </p:val>
                                        </p:tav>
                                      </p:tavLst>
                                    </p:anim>
                                    <p:anim calcmode="lin" valueType="num">
                                      <p:cBhvr>
                                        <p:cTn id="18" dur="1000" fill="hold"/>
                                        <p:tgtEl>
                                          <p:spTgt spid="2238468"/>
                                        </p:tgtEl>
                                        <p:attrNameLst>
                                          <p:attrName>ppt_h</p:attrName>
                                        </p:attrNameLst>
                                      </p:cBhvr>
                                      <p:tavLst>
                                        <p:tav tm="0">
                                          <p:val>
                                            <p:fltVal val="0"/>
                                          </p:val>
                                        </p:tav>
                                        <p:tav tm="100000">
                                          <p:val>
                                            <p:strVal val="#ppt_h"/>
                                          </p:val>
                                        </p:tav>
                                      </p:tavLst>
                                    </p:anim>
                                    <p:anim calcmode="lin" valueType="num">
                                      <p:cBhvr>
                                        <p:cTn id="19" dur="1000" fill="hold"/>
                                        <p:tgtEl>
                                          <p:spTgt spid="2238468"/>
                                        </p:tgtEl>
                                        <p:attrNameLst>
                                          <p:attrName>ppt_x</p:attrName>
                                        </p:attrNameLst>
                                      </p:cBhvr>
                                      <p:tavLst>
                                        <p:tav tm="0">
                                          <p:val>
                                            <p:fltVal val="0.5"/>
                                          </p:val>
                                        </p:tav>
                                        <p:tav tm="100000">
                                          <p:val>
                                            <p:strVal val="#ppt_x"/>
                                          </p:val>
                                        </p:tav>
                                      </p:tavLst>
                                    </p:anim>
                                    <p:anim calcmode="lin" valueType="num">
                                      <p:cBhvr>
                                        <p:cTn id="20" dur="1000" fill="hold"/>
                                        <p:tgtEl>
                                          <p:spTgt spid="22384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8468" grpId="0" autoUpdateAnimBg="0"/>
      <p:bldP spid="223847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7746" name="Picture 2" descr="JamesOssuary - Wikipedia"/>
          <p:cNvPicPr>
            <a:picLocks noChangeAspect="1" noChangeArrowheads="1"/>
          </p:cNvPicPr>
          <p:nvPr/>
        </p:nvPicPr>
        <p:blipFill>
          <a:blip r:embed="rId3" cstate="print"/>
          <a:srcRect/>
          <a:stretch>
            <a:fillRect/>
          </a:stretch>
        </p:blipFill>
        <p:spPr bwMode="auto">
          <a:xfrm>
            <a:off x="2987675" y="1334004"/>
            <a:ext cx="5904805" cy="4785809"/>
          </a:xfrm>
          <a:prstGeom prst="rect">
            <a:avLst/>
          </a:prstGeom>
          <a:noFill/>
          <a:ln w="9525">
            <a:noFill/>
            <a:miter lim="800000"/>
            <a:headEnd/>
            <a:tailEnd/>
          </a:ln>
        </p:spPr>
      </p:pic>
      <p:sp>
        <p:nvSpPr>
          <p:cNvPr id="1567749" name="Oval 5"/>
          <p:cNvSpPr>
            <a:spLocks noChangeArrowheads="1"/>
          </p:cNvSpPr>
          <p:nvPr/>
        </p:nvSpPr>
        <p:spPr bwMode="auto">
          <a:xfrm rot="720000">
            <a:off x="4211638" y="3502025"/>
            <a:ext cx="3024187" cy="719138"/>
          </a:xfrm>
          <a:prstGeom prst="ellipse">
            <a:avLst/>
          </a:prstGeom>
          <a:noFill/>
          <a:ln w="76200">
            <a:solidFill>
              <a:srgbClr val="FFD60E"/>
            </a:solidFill>
            <a:round/>
            <a:headEnd/>
            <a:tailEnd/>
          </a:ln>
        </p:spPr>
        <p:txBody>
          <a:bodyPr wrap="none" anchor="ctr"/>
          <a:lstStyle/>
          <a:p>
            <a:endParaRPr lang="en-US" altLang="en-US"/>
          </a:p>
        </p:txBody>
      </p:sp>
      <p:sp>
        <p:nvSpPr>
          <p:cNvPr id="178180" name="Text Box 6"/>
          <p:cNvSpPr txBox="1">
            <a:spLocks noChangeArrowheads="1"/>
          </p:cNvSpPr>
          <p:nvPr/>
        </p:nvSpPr>
        <p:spPr bwMode="auto">
          <a:xfrm>
            <a:off x="2843213" y="476250"/>
            <a:ext cx="4752975" cy="823913"/>
          </a:xfrm>
          <a:prstGeom prst="rect">
            <a:avLst/>
          </a:prstGeom>
          <a:noFill/>
          <a:ln w="9525">
            <a:noFill/>
            <a:miter lim="800000"/>
            <a:headEnd/>
            <a:tailEnd/>
          </a:ln>
        </p:spPr>
        <p:txBody>
          <a:bodyPr>
            <a:spAutoFit/>
          </a:bodyPr>
          <a:lstStyle/>
          <a:p>
            <a:pPr>
              <a:spcBef>
                <a:spcPct val="50000"/>
              </a:spcBef>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sp>
        <p:nvSpPr>
          <p:cNvPr id="1567752" name="Text Box 8"/>
          <p:cNvSpPr txBox="1">
            <a:spLocks noChangeArrowheads="1"/>
          </p:cNvSpPr>
          <p:nvPr/>
        </p:nvSpPr>
        <p:spPr bwMode="auto">
          <a:xfrm>
            <a:off x="683568" y="6084585"/>
            <a:ext cx="7560320"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spcBef>
                <a:spcPct val="10000"/>
              </a:spcBef>
              <a:defRPr/>
            </a:pPr>
            <a:r>
              <a:rPr lang="ru-RU" altLang="en-US" sz="3200" b="1" i="1" dirty="0">
                <a:solidFill>
                  <a:srgbClr val="FFD60E"/>
                </a:solidFill>
                <a:latin typeface="Arial" pitchFamily="34" charset="0"/>
                <a:cs typeface="Arial" pitchFamily="34" charset="0"/>
              </a:rPr>
              <a:t>Иаков, сын Иосифов, брат Иисусов</a:t>
            </a:r>
            <a:endParaRPr lang="en-US" altLang="en-US" sz="3200" i="1" dirty="0">
              <a:solidFill>
                <a:srgbClr val="FFD60E"/>
              </a:solidFill>
              <a:latin typeface="Arial" pitchFamily="34" charset="0"/>
              <a:cs typeface="Arial" pitchFamily="34" charset="0"/>
            </a:endParaRPr>
          </a:p>
        </p:txBody>
      </p:sp>
      <p:pic>
        <p:nvPicPr>
          <p:cNvPr id="1567753" name="Picture 9" descr="JamesOssuaryInscription - Wikipedia_highlight01"/>
          <p:cNvPicPr>
            <a:picLocks noChangeAspect="1" noChangeArrowheads="1"/>
          </p:cNvPicPr>
          <p:nvPr/>
        </p:nvPicPr>
        <p:blipFill>
          <a:blip r:embed="rId4" cstate="print"/>
          <a:srcRect/>
          <a:stretch>
            <a:fillRect/>
          </a:stretch>
        </p:blipFill>
        <p:spPr bwMode="auto">
          <a:xfrm>
            <a:off x="566738" y="2330450"/>
            <a:ext cx="5300662" cy="2393950"/>
          </a:xfrm>
          <a:prstGeom prst="rect">
            <a:avLst/>
          </a:prstGeom>
          <a:noFill/>
          <a:ln w="57150">
            <a:solidFill>
              <a:schemeClr val="tx1"/>
            </a:solidFill>
            <a:miter lim="800000"/>
            <a:headEnd/>
            <a:tailEnd/>
          </a:ln>
        </p:spPr>
      </p:pic>
      <p:pic>
        <p:nvPicPr>
          <p:cNvPr id="1567754" name="Picture 10" descr="JamesOssuaryInscription - Wikipedia_highlight02"/>
          <p:cNvPicPr>
            <a:picLocks noChangeAspect="1" noChangeArrowheads="1"/>
          </p:cNvPicPr>
          <p:nvPr/>
        </p:nvPicPr>
        <p:blipFill>
          <a:blip r:embed="rId5" cstate="print"/>
          <a:srcRect/>
          <a:stretch>
            <a:fillRect/>
          </a:stretch>
        </p:blipFill>
        <p:spPr bwMode="auto">
          <a:xfrm>
            <a:off x="213118" y="2314574"/>
            <a:ext cx="5654282" cy="2554585"/>
          </a:xfrm>
          <a:prstGeom prst="rect">
            <a:avLst/>
          </a:prstGeom>
          <a:noFill/>
          <a:ln w="5715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67746"/>
                                        </p:tgtEl>
                                        <p:attrNameLst>
                                          <p:attrName>style.visibility</p:attrName>
                                        </p:attrNameLst>
                                      </p:cBhvr>
                                      <p:to>
                                        <p:strVal val="visible"/>
                                      </p:to>
                                    </p:set>
                                    <p:animEffect transition="in" filter="fade">
                                      <p:cBhvr>
                                        <p:cTn id="7" dur="500"/>
                                        <p:tgtEl>
                                          <p:spTgt spid="1567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67749"/>
                                        </p:tgtEl>
                                        <p:attrNameLst>
                                          <p:attrName>style.visibility</p:attrName>
                                        </p:attrNameLst>
                                      </p:cBhvr>
                                      <p:to>
                                        <p:strVal val="visible"/>
                                      </p:to>
                                    </p:set>
                                    <p:animEffect transition="in" filter="fade">
                                      <p:cBhvr>
                                        <p:cTn id="12" dur="1000"/>
                                        <p:tgtEl>
                                          <p:spTgt spid="1567749"/>
                                        </p:tgtEl>
                                      </p:cBhvr>
                                    </p:animEffect>
                                  </p:childTnLst>
                                </p:cTn>
                              </p:par>
                            </p:childTnLst>
                          </p:cTn>
                        </p:par>
                        <p:par>
                          <p:cTn id="13" fill="hold" nodeType="afterGroup">
                            <p:stCondLst>
                              <p:cond delay="1000"/>
                            </p:stCondLst>
                            <p:childTnLst>
                              <p:par>
                                <p:cTn id="14" presetID="2" presetClass="entr" presetSubtype="6" fill="hold" nodeType="afterEffect">
                                  <p:stCondLst>
                                    <p:cond delay="0"/>
                                  </p:stCondLst>
                                  <p:childTnLst>
                                    <p:set>
                                      <p:cBhvr>
                                        <p:cTn id="15" dur="1" fill="hold">
                                          <p:stCondLst>
                                            <p:cond delay="0"/>
                                          </p:stCondLst>
                                        </p:cTn>
                                        <p:tgtEl>
                                          <p:spTgt spid="1567753"/>
                                        </p:tgtEl>
                                        <p:attrNameLst>
                                          <p:attrName>style.visibility</p:attrName>
                                        </p:attrNameLst>
                                      </p:cBhvr>
                                      <p:to>
                                        <p:strVal val="visible"/>
                                      </p:to>
                                    </p:set>
                                    <p:anim calcmode="lin" valueType="num">
                                      <p:cBhvr additive="base">
                                        <p:cTn id="16" dur="500" fill="hold"/>
                                        <p:tgtEl>
                                          <p:spTgt spid="1567753"/>
                                        </p:tgtEl>
                                        <p:attrNameLst>
                                          <p:attrName>ppt_x</p:attrName>
                                        </p:attrNameLst>
                                      </p:cBhvr>
                                      <p:tavLst>
                                        <p:tav tm="0">
                                          <p:val>
                                            <p:strVal val="1+#ppt_w/2"/>
                                          </p:val>
                                        </p:tav>
                                        <p:tav tm="100000">
                                          <p:val>
                                            <p:strVal val="#ppt_x"/>
                                          </p:val>
                                        </p:tav>
                                      </p:tavLst>
                                    </p:anim>
                                    <p:anim calcmode="lin" valueType="num">
                                      <p:cBhvr additive="base">
                                        <p:cTn id="17" dur="500" fill="hold"/>
                                        <p:tgtEl>
                                          <p:spTgt spid="1567753"/>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500"/>
                            </p:stCondLst>
                            <p:childTnLst>
                              <p:par>
                                <p:cTn id="19" presetID="10" presetClass="entr" presetSubtype="0" fill="hold" nodeType="afterEffect">
                                  <p:stCondLst>
                                    <p:cond delay="0"/>
                                  </p:stCondLst>
                                  <p:childTnLst>
                                    <p:set>
                                      <p:cBhvr>
                                        <p:cTn id="20" dur="1" fill="hold">
                                          <p:stCondLst>
                                            <p:cond delay="0"/>
                                          </p:stCondLst>
                                        </p:cTn>
                                        <p:tgtEl>
                                          <p:spTgt spid="1567754"/>
                                        </p:tgtEl>
                                        <p:attrNameLst>
                                          <p:attrName>style.visibility</p:attrName>
                                        </p:attrNameLst>
                                      </p:cBhvr>
                                      <p:to>
                                        <p:strVal val="visible"/>
                                      </p:to>
                                    </p:set>
                                    <p:animEffect transition="in" filter="fade">
                                      <p:cBhvr>
                                        <p:cTn id="21" dur="500"/>
                                        <p:tgtEl>
                                          <p:spTgt spid="1567754"/>
                                        </p:tgtEl>
                                      </p:cBhvr>
                                    </p:animEffect>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567752"/>
                                        </p:tgtEl>
                                        <p:attrNameLst>
                                          <p:attrName>style.visibility</p:attrName>
                                        </p:attrNameLst>
                                      </p:cBhvr>
                                      <p:to>
                                        <p:strVal val="visible"/>
                                      </p:to>
                                    </p:set>
                                    <p:animEffect transition="in" filter="fade">
                                      <p:cBhvr>
                                        <p:cTn id="25" dur="2000"/>
                                        <p:tgtEl>
                                          <p:spTgt spid="1567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749" grpId="0" animBg="1"/>
      <p:bldP spid="156775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9"/>
          <p:cNvSpPr txBox="1">
            <a:spLocks noChangeArrowheads="1"/>
          </p:cNvSpPr>
          <p:nvPr/>
        </p:nvSpPr>
        <p:spPr bwMode="auto">
          <a:xfrm>
            <a:off x="3254375" y="733425"/>
            <a:ext cx="4270375"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20000"/>
              </a:spcBef>
              <a:defRPr/>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pic>
        <p:nvPicPr>
          <p:cNvPr id="179203" name="Picture 9" descr="Saint_James_the_Just - icon"/>
          <p:cNvPicPr>
            <a:picLocks noChangeAspect="1" noChangeArrowheads="1"/>
          </p:cNvPicPr>
          <p:nvPr/>
        </p:nvPicPr>
        <p:blipFill>
          <a:blip r:embed="rId3" cstate="print"/>
          <a:srcRect/>
          <a:stretch>
            <a:fillRect/>
          </a:stretch>
        </p:blipFill>
        <p:spPr bwMode="auto">
          <a:xfrm>
            <a:off x="6584305" y="1556792"/>
            <a:ext cx="2452191" cy="2968805"/>
          </a:xfrm>
          <a:prstGeom prst="rect">
            <a:avLst/>
          </a:prstGeom>
          <a:noFill/>
          <a:ln w="9525">
            <a:noFill/>
            <a:miter lim="800000"/>
            <a:headEnd/>
            <a:tailEnd/>
          </a:ln>
        </p:spPr>
      </p:pic>
      <p:pic>
        <p:nvPicPr>
          <p:cNvPr id="179204" name="Picture 8" descr="JamesOssuary - Wikipedia_screen"/>
          <p:cNvPicPr>
            <a:picLocks noChangeAspect="1" noChangeArrowheads="1"/>
          </p:cNvPicPr>
          <p:nvPr/>
        </p:nvPicPr>
        <p:blipFill>
          <a:blip r:embed="rId4" cstate="print"/>
          <a:srcRect/>
          <a:stretch>
            <a:fillRect/>
          </a:stretch>
        </p:blipFill>
        <p:spPr bwMode="auto">
          <a:xfrm>
            <a:off x="7308304" y="4293096"/>
            <a:ext cx="1740269" cy="1224136"/>
          </a:xfrm>
          <a:prstGeom prst="rect">
            <a:avLst/>
          </a:prstGeom>
          <a:noFill/>
          <a:ln w="9525">
            <a:noFill/>
            <a:miter lim="800000"/>
            <a:headEnd/>
            <a:tailEnd/>
          </a:ln>
        </p:spPr>
      </p:pic>
      <p:sp>
        <p:nvSpPr>
          <p:cNvPr id="1829891" name="Text Box 3"/>
          <p:cNvSpPr txBox="1">
            <a:spLocks noChangeArrowheads="1"/>
          </p:cNvSpPr>
          <p:nvPr/>
        </p:nvSpPr>
        <p:spPr bwMode="auto">
          <a:xfrm>
            <a:off x="107504" y="4144491"/>
            <a:ext cx="7056784" cy="1228725"/>
          </a:xfrm>
          <a:prstGeom prst="rect">
            <a:avLst/>
          </a:prstGeom>
          <a:noFill/>
          <a:ln w="41275">
            <a:solidFill>
              <a:srgbClr val="FFD60E"/>
            </a:solidFill>
            <a:miter lim="800000"/>
            <a:headEnd/>
            <a:tailEnd/>
          </a:ln>
          <a:effectLst/>
        </p:spPr>
        <p:txBody>
          <a:bodyPr wrap="square">
            <a:spAutoFit/>
          </a:bodyPr>
          <a:lstStyle/>
          <a:p>
            <a:pPr>
              <a:spcBef>
                <a:spcPct val="50000"/>
              </a:spcBef>
              <a:defRPr/>
            </a:pPr>
            <a:r>
              <a:rPr lang="ru-RU" b="1" dirty="0">
                <a:solidFill>
                  <a:srgbClr val="FFD60E"/>
                </a:solidFill>
                <a:effectLst>
                  <a:innerShdw blurRad="63500" dist="50800" dir="8100000">
                    <a:prstClr val="black">
                      <a:alpha val="50000"/>
                    </a:prstClr>
                  </a:innerShdw>
                </a:effectLst>
                <a:latin typeface="Arial" pitchFamily="34" charset="0"/>
                <a:cs typeface="Arial" pitchFamily="34" charset="0"/>
              </a:rPr>
              <a:t>«Не плотников ли Он сын? не Его ли Мать называется Мария, и братья Его Иаков и Иосий, и Симон, и Иуда?»</a:t>
            </a:r>
            <a:r>
              <a:rPr lang="en-US" b="1" dirty="0">
                <a:solidFill>
                  <a:srgbClr val="FFD60E"/>
                </a:solidFill>
                <a:effectLst>
                  <a:innerShdw blurRad="63500" dist="50800" dir="8100000">
                    <a:prstClr val="black">
                      <a:alpha val="50000"/>
                    </a:prstClr>
                  </a:innerShdw>
                </a:effectLst>
                <a:latin typeface="Arial" pitchFamily="34" charset="0"/>
                <a:cs typeface="Arial" pitchFamily="34" charset="0"/>
              </a:rPr>
              <a:t>   </a:t>
            </a:r>
            <a:r>
              <a:rPr lang="en-US" b="1" dirty="0">
                <a:solidFill>
                  <a:schemeClr val="bg1"/>
                </a:solidFill>
                <a:effectLst>
                  <a:innerShdw blurRad="63500" dist="50800" dir="8100000">
                    <a:prstClr val="black">
                      <a:alpha val="50000"/>
                    </a:prstClr>
                  </a:innerShdw>
                </a:effectLst>
                <a:latin typeface="Arial" pitchFamily="34" charset="0"/>
                <a:cs typeface="Arial" pitchFamily="34" charset="0"/>
              </a:rPr>
              <a:t>– </a:t>
            </a:r>
            <a:r>
              <a:rPr lang="ru-RU" sz="2000" b="1" dirty="0">
                <a:solidFill>
                  <a:schemeClr val="bg1"/>
                </a:solidFill>
                <a:effectLst>
                  <a:innerShdw blurRad="63500" dist="50800" dir="8100000">
                    <a:prstClr val="black">
                      <a:alpha val="50000"/>
                    </a:prstClr>
                  </a:innerShdw>
                </a:effectLst>
                <a:latin typeface="Arial" pitchFamily="34" charset="0"/>
                <a:cs typeface="Arial" pitchFamily="34" charset="0"/>
              </a:rPr>
              <a:t>Мф.</a:t>
            </a:r>
            <a:r>
              <a:rPr lang="en-US" sz="2000" b="1" dirty="0">
                <a:solidFill>
                  <a:schemeClr val="bg1"/>
                </a:solidFill>
                <a:effectLst>
                  <a:innerShdw blurRad="63500" dist="50800" dir="8100000">
                    <a:prstClr val="black">
                      <a:alpha val="50000"/>
                    </a:prstClr>
                  </a:innerShdw>
                </a:effectLst>
                <a:latin typeface="Arial" pitchFamily="34" charset="0"/>
                <a:cs typeface="Arial" pitchFamily="34" charset="0"/>
              </a:rPr>
              <a:t> 13:55</a:t>
            </a:r>
          </a:p>
        </p:txBody>
      </p:sp>
      <p:sp>
        <p:nvSpPr>
          <p:cNvPr id="1829893" name="Text Box 5"/>
          <p:cNvSpPr txBox="1">
            <a:spLocks noChangeArrowheads="1"/>
          </p:cNvSpPr>
          <p:nvPr/>
        </p:nvSpPr>
        <p:spPr bwMode="auto">
          <a:xfrm>
            <a:off x="107504" y="1794009"/>
            <a:ext cx="6408712" cy="2139047"/>
          </a:xfrm>
          <a:prstGeom prst="rect">
            <a:avLst/>
          </a:prstGeom>
          <a:no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5000"/>
              </a:lnSpc>
              <a:spcBef>
                <a:spcPct val="50000"/>
              </a:spcBef>
              <a:defRPr/>
            </a:pPr>
            <a:r>
              <a:rPr lang="ru-RU" altLang="en-US" sz="2800" b="1" dirty="0">
                <a:solidFill>
                  <a:schemeClr val="bg1"/>
                </a:solidFill>
                <a:effectLst>
                  <a:outerShdw blurRad="38100" dist="38100" dir="2700000" algn="tl">
                    <a:srgbClr val="000000"/>
                  </a:outerShdw>
                </a:effectLst>
                <a:latin typeface="Arial" panose="020B0604020202020204" pitchFamily="34" charset="0"/>
              </a:rPr>
              <a:t>Эта известняковая погребальная урна, датированная 63 годом по Р.Х., является самым ранним археологическим свидетельством о Христе и членах Его семьи.</a:t>
            </a:r>
            <a:endParaRPr lang="en-US" altLang="en-US" sz="2800" b="1" dirty="0">
              <a:solidFill>
                <a:schemeClr val="bg1"/>
              </a:solidFill>
              <a:effectLst>
                <a:outerShdw blurRad="38100" dist="38100" dir="2700000" algn="tl">
                  <a:srgbClr val="000000"/>
                </a:outerShdw>
              </a:effectLst>
              <a:latin typeface="Arial" panose="020B0604020202020204" pitchFamily="34" charset="0"/>
            </a:endParaRPr>
          </a:p>
        </p:txBody>
      </p:sp>
      <p:sp>
        <p:nvSpPr>
          <p:cNvPr id="7" name="Text Box 3"/>
          <p:cNvSpPr txBox="1">
            <a:spLocks noChangeArrowheads="1"/>
          </p:cNvSpPr>
          <p:nvPr/>
        </p:nvSpPr>
        <p:spPr bwMode="auto">
          <a:xfrm>
            <a:off x="107504" y="5541039"/>
            <a:ext cx="7056784" cy="1200329"/>
          </a:xfrm>
          <a:prstGeom prst="rect">
            <a:avLst/>
          </a:prstGeom>
          <a:noFill/>
          <a:ln w="41275">
            <a:solidFill>
              <a:srgbClr val="FFD60E"/>
            </a:solidFill>
            <a:miter lim="800000"/>
            <a:headEnd/>
            <a:tailEnd/>
          </a:ln>
          <a:effectLst/>
        </p:spPr>
        <p:txBody>
          <a:bodyPr wrap="square">
            <a:spAutoFit/>
          </a:bodyPr>
          <a:lstStyle/>
          <a:p>
            <a:pPr>
              <a:spcBef>
                <a:spcPts val="0"/>
              </a:spcBef>
              <a:defRPr/>
            </a:pPr>
            <a:r>
              <a:rPr lang="ru-RU" b="1" dirty="0">
                <a:solidFill>
                  <a:srgbClr val="FFD60E"/>
                </a:solidFill>
                <a:effectLst>
                  <a:innerShdw blurRad="63500" dist="50800" dir="8100000">
                    <a:prstClr val="black">
                      <a:alpha val="50000"/>
                    </a:prstClr>
                  </a:innerShdw>
                </a:effectLst>
                <a:latin typeface="Arial" pitchFamily="34" charset="0"/>
                <a:cs typeface="Arial" pitchFamily="34" charset="0"/>
              </a:rPr>
              <a:t>«Человек по имени Иаков, брат Иисуса, которого называли Христом»</a:t>
            </a:r>
            <a:r>
              <a:rPr lang="en-US" b="1" dirty="0">
                <a:solidFill>
                  <a:srgbClr val="FFD60E"/>
                </a:solidFill>
                <a:effectLst>
                  <a:innerShdw blurRad="63500" dist="50800" dir="8100000">
                    <a:prstClr val="black">
                      <a:alpha val="50000"/>
                    </a:prstClr>
                  </a:innerShdw>
                </a:effectLst>
                <a:latin typeface="Arial" pitchFamily="34" charset="0"/>
                <a:cs typeface="Arial" pitchFamily="34" charset="0"/>
              </a:rPr>
              <a:t>	 </a:t>
            </a:r>
            <a:endParaRPr lang="ru-RU" b="1" dirty="0">
              <a:solidFill>
                <a:srgbClr val="FFD60E"/>
              </a:solidFill>
              <a:effectLst>
                <a:innerShdw blurRad="63500" dist="50800" dir="8100000">
                  <a:prstClr val="black">
                    <a:alpha val="50000"/>
                  </a:prstClr>
                </a:innerShdw>
              </a:effectLst>
              <a:latin typeface="Arial" pitchFamily="34" charset="0"/>
              <a:cs typeface="Arial" pitchFamily="34" charset="0"/>
            </a:endParaRPr>
          </a:p>
          <a:p>
            <a:pPr>
              <a:spcBef>
                <a:spcPts val="0"/>
              </a:spcBef>
              <a:defRPr/>
            </a:pPr>
            <a:r>
              <a:rPr lang="ru-RU" b="1" dirty="0">
                <a:solidFill>
                  <a:srgbClr val="FFD60E"/>
                </a:solidFill>
                <a:effectLst>
                  <a:outerShdw blurRad="38100" dist="38100" dir="2700000" algn="tl">
                    <a:srgbClr val="000000"/>
                  </a:outerShdw>
                </a:effectLst>
                <a:latin typeface="Arial" pitchFamily="34" charset="0"/>
                <a:cs typeface="Arial" pitchFamily="34" charset="0"/>
              </a:rPr>
              <a:t>	</a:t>
            </a:r>
            <a:r>
              <a:rPr lang="en-US" b="1" dirty="0">
                <a:solidFill>
                  <a:schemeClr val="bg1"/>
                </a:solidFill>
                <a:effectLst>
                  <a:outerShdw blurRad="38100" dist="38100" dir="2700000" algn="tl">
                    <a:srgbClr val="000000"/>
                  </a:outerShdw>
                </a:effectLst>
                <a:latin typeface="Arial" pitchFamily="34" charset="0"/>
                <a:cs typeface="Arial" pitchFamily="34" charset="0"/>
              </a:rPr>
              <a:t>– </a:t>
            </a:r>
            <a:r>
              <a:rPr lang="ru-RU" sz="2000" b="1" dirty="0">
                <a:solidFill>
                  <a:schemeClr val="bg1"/>
                </a:solidFill>
                <a:effectLst>
                  <a:outerShdw blurRad="38100" dist="38100" dir="2700000" algn="tl">
                    <a:srgbClr val="000000"/>
                  </a:outerShdw>
                </a:effectLst>
                <a:latin typeface="Arial" pitchFamily="34" charset="0"/>
                <a:cs typeface="Arial" pitchFamily="34" charset="0"/>
              </a:rPr>
              <a:t>Иосиф Флавий, Иудейские древности</a:t>
            </a:r>
            <a:endParaRPr lang="en-US" sz="2000" b="1" dirty="0">
              <a:solidFill>
                <a:schemeClr val="bg1"/>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29893"/>
                                        </p:tgtEl>
                                        <p:attrNameLst>
                                          <p:attrName>style.visibility</p:attrName>
                                        </p:attrNameLst>
                                      </p:cBhvr>
                                      <p:to>
                                        <p:strVal val="visible"/>
                                      </p:to>
                                    </p:set>
                                    <p:animEffect transition="in" filter="fade">
                                      <p:cBhvr>
                                        <p:cTn id="7" dur="2000"/>
                                        <p:tgtEl>
                                          <p:spTgt spid="1829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829891"/>
                                        </p:tgtEl>
                                        <p:attrNameLst>
                                          <p:attrName>style.visibility</p:attrName>
                                        </p:attrNameLst>
                                      </p:cBhvr>
                                      <p:to>
                                        <p:strVal val="visible"/>
                                      </p:to>
                                    </p:set>
                                    <p:anim calcmode="lin" valueType="num">
                                      <p:cBhvr>
                                        <p:cTn id="12" dur="500" fill="hold"/>
                                        <p:tgtEl>
                                          <p:spTgt spid="1829891"/>
                                        </p:tgtEl>
                                        <p:attrNameLst>
                                          <p:attrName>ppt_w</p:attrName>
                                        </p:attrNameLst>
                                      </p:cBhvr>
                                      <p:tavLst>
                                        <p:tav tm="0">
                                          <p:val>
                                            <p:fltVal val="0"/>
                                          </p:val>
                                        </p:tav>
                                        <p:tav tm="100000">
                                          <p:val>
                                            <p:strVal val="#ppt_w"/>
                                          </p:val>
                                        </p:tav>
                                      </p:tavLst>
                                    </p:anim>
                                    <p:anim calcmode="lin" valueType="num">
                                      <p:cBhvr>
                                        <p:cTn id="13" dur="500" fill="hold"/>
                                        <p:tgtEl>
                                          <p:spTgt spid="182989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9891" grpId="0" animBg="1"/>
      <p:bldP spid="1829893"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4"/>
          <p:cNvSpPr txBox="1">
            <a:spLocks noChangeArrowheads="1"/>
          </p:cNvSpPr>
          <p:nvPr/>
        </p:nvSpPr>
        <p:spPr bwMode="auto">
          <a:xfrm>
            <a:off x="2843213" y="476250"/>
            <a:ext cx="4752975" cy="823913"/>
          </a:xfrm>
          <a:prstGeom prst="rect">
            <a:avLst/>
          </a:prstGeom>
          <a:noFill/>
          <a:ln w="9525">
            <a:noFill/>
            <a:miter lim="800000"/>
            <a:headEnd/>
            <a:tailEnd/>
          </a:ln>
        </p:spPr>
        <p:txBody>
          <a:bodyPr>
            <a:spAutoFit/>
          </a:bodyPr>
          <a:lstStyle/>
          <a:p>
            <a:pPr>
              <a:spcBef>
                <a:spcPct val="50000"/>
              </a:spcBef>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pic>
        <p:nvPicPr>
          <p:cNvPr id="5" name="Picture 3"/>
          <p:cNvPicPr>
            <a:picLocks noChangeAspect="1" noChangeArrowheads="1"/>
          </p:cNvPicPr>
          <p:nvPr/>
        </p:nvPicPr>
        <p:blipFill>
          <a:blip r:embed="rId3" cstate="print"/>
          <a:srcRect/>
          <a:stretch>
            <a:fillRect/>
          </a:stretch>
        </p:blipFill>
        <p:spPr bwMode="auto">
          <a:xfrm>
            <a:off x="430213" y="1795463"/>
            <a:ext cx="7310437" cy="4668837"/>
          </a:xfrm>
          <a:prstGeom prst="rect">
            <a:avLst/>
          </a:prstGeom>
          <a:noFill/>
          <a:ln w="9525">
            <a:noFill/>
            <a:miter lim="800000"/>
            <a:headEnd/>
            <a:tailEnd/>
          </a:ln>
        </p:spPr>
      </p:pic>
      <p:pic>
        <p:nvPicPr>
          <p:cNvPr id="2" name="Picture 2" descr="Ebla - Wikipedia"/>
          <p:cNvPicPr>
            <a:picLocks noChangeAspect="1" noChangeArrowheads="1"/>
          </p:cNvPicPr>
          <p:nvPr/>
        </p:nvPicPr>
        <p:blipFill>
          <a:blip r:embed="rId4" cstate="print"/>
          <a:srcRect/>
          <a:stretch>
            <a:fillRect/>
          </a:stretch>
        </p:blipFill>
        <p:spPr bwMode="auto">
          <a:xfrm>
            <a:off x="4356100" y="1790700"/>
            <a:ext cx="4460875" cy="3346450"/>
          </a:xfrm>
          <a:prstGeom prst="rect">
            <a:avLst/>
          </a:prstGeom>
          <a:noFill/>
          <a:ln w="9525">
            <a:noFill/>
            <a:miter lim="800000"/>
            <a:headEnd/>
            <a:tailEnd/>
          </a:ln>
        </p:spPr>
      </p:pic>
      <p:sp>
        <p:nvSpPr>
          <p:cNvPr id="1572867" name="Text Box 3"/>
          <p:cNvSpPr txBox="1">
            <a:spLocks noChangeArrowheads="1"/>
          </p:cNvSpPr>
          <p:nvPr/>
        </p:nvSpPr>
        <p:spPr bwMode="auto">
          <a:xfrm>
            <a:off x="467544" y="3501008"/>
            <a:ext cx="8424936" cy="3046988"/>
          </a:xfrm>
          <a:prstGeom prst="rect">
            <a:avLst/>
          </a:prstGeom>
          <a:noFill/>
          <a:ln>
            <a:noFill/>
          </a:ln>
          <a:effectLst/>
        </p:spPr>
        <p:txBody>
          <a:bodyPr wrap="square">
            <a:spAutoFit/>
          </a:bodyPr>
          <a:lstStyle/>
          <a:p>
            <a:pPr>
              <a:spcBef>
                <a:spcPct val="50000"/>
              </a:spcBef>
              <a:defRPr/>
            </a:pPr>
            <a:r>
              <a:rPr lang="ru-RU" sz="3200" b="1" dirty="0">
                <a:solidFill>
                  <a:schemeClr val="bg1"/>
                </a:solidFill>
                <a:effectLst>
                  <a:outerShdw blurRad="38100" dist="38100" dir="2700000" algn="tl">
                    <a:srgbClr val="000000"/>
                  </a:outerShdw>
                </a:effectLst>
                <a:latin typeface="Arial" pitchFamily="34" charset="0"/>
              </a:rPr>
              <a:t>Археологические раскопки в древнем городе Эбла в северной части Сирии обнаружили более 20000 глиняных табличек, относящихся к 2000-2500 годам до Р.Х., т.е., к периоду жизни патриарха Авраама.</a:t>
            </a:r>
            <a:endParaRPr lang="en-US" sz="3200" b="1" dirty="0">
              <a:solidFill>
                <a:schemeClr val="bg1"/>
              </a:solidFill>
              <a:effectLst>
                <a:outerShdw blurRad="38100" dist="38100" dir="2700000" algn="tl">
                  <a:srgbClr val="000000"/>
                </a:outerShdw>
              </a:effectLst>
              <a:latin typeface="Arial" pitchFamily="34" charset="0"/>
            </a:endParaRPr>
          </a:p>
        </p:txBody>
      </p:sp>
      <p:pic>
        <p:nvPicPr>
          <p:cNvPr id="117769" name="Picture 9" descr="Sodom and Gomorrah - Mstera icon fragment"/>
          <p:cNvPicPr>
            <a:picLocks noChangeAspect="1" noChangeArrowheads="1"/>
          </p:cNvPicPr>
          <p:nvPr/>
        </p:nvPicPr>
        <p:blipFill>
          <a:blip r:embed="rId5" cstate="print"/>
          <a:srcRect/>
          <a:stretch>
            <a:fillRect/>
          </a:stretch>
        </p:blipFill>
        <p:spPr bwMode="auto">
          <a:xfrm>
            <a:off x="2555875" y="1763713"/>
            <a:ext cx="4824413" cy="4737100"/>
          </a:xfrm>
          <a:prstGeom prst="rect">
            <a:avLst/>
          </a:prstGeom>
          <a:noFill/>
          <a:ln w="9525">
            <a:noFill/>
            <a:miter lim="800000"/>
            <a:headEnd/>
            <a:tailEnd/>
          </a:ln>
        </p:spPr>
      </p:pic>
      <p:sp>
        <p:nvSpPr>
          <p:cNvPr id="180231" name="Text Box 10"/>
          <p:cNvSpPr txBox="1">
            <a:spLocks noChangeArrowheads="1"/>
          </p:cNvSpPr>
          <p:nvPr/>
        </p:nvSpPr>
        <p:spPr bwMode="auto">
          <a:xfrm>
            <a:off x="3059113" y="1236663"/>
            <a:ext cx="3314700" cy="519112"/>
          </a:xfrm>
          <a:prstGeom prst="rect">
            <a:avLst/>
          </a:prstGeom>
          <a:noFill/>
          <a:ln w="9525">
            <a:noFill/>
            <a:miter lim="800000"/>
            <a:headEnd/>
            <a:tailEnd/>
          </a:ln>
        </p:spPr>
        <p:txBody>
          <a:bodyPr wrap="none">
            <a:spAutoFit/>
          </a:bodyPr>
          <a:lstStyle/>
          <a:p>
            <a:r>
              <a:rPr lang="ru-RU" altLang="en-US" sz="2800" b="1">
                <a:solidFill>
                  <a:srgbClr val="FFD60E"/>
                </a:solidFill>
                <a:latin typeface="Arial" pitchFamily="34" charset="0"/>
              </a:rPr>
              <a:t>Содом и Гоморра</a:t>
            </a:r>
            <a:endParaRPr lang="en-US" altLang="en-US" sz="2800" b="1">
              <a:solidFill>
                <a:srgbClr val="FFD60E"/>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nodeType="afterGroup">
                            <p:stCondLst>
                              <p:cond delay="2000"/>
                            </p:stCondLst>
                            <p:childTnLst>
                              <p:par>
                                <p:cTn id="9" presetID="10" presetClass="entr" presetSubtype="0" fill="hold" nodeType="afterEffect">
                                  <p:stCondLst>
                                    <p:cond delay="7000"/>
                                  </p:stCondLst>
                                  <p:childTnLst>
                                    <p:set>
                                      <p:cBhvr>
                                        <p:cTn id="10" dur="1" fill="hold">
                                          <p:stCondLst>
                                            <p:cond delay="0"/>
                                          </p:stCondLst>
                                        </p:cTn>
                                        <p:tgtEl>
                                          <p:spTgt spid="117769"/>
                                        </p:tgtEl>
                                        <p:attrNameLst>
                                          <p:attrName>style.visibility</p:attrName>
                                        </p:attrNameLst>
                                      </p:cBhvr>
                                      <p:to>
                                        <p:strVal val="visible"/>
                                      </p:to>
                                    </p:set>
                                    <p:animEffect transition="in" filter="fade">
                                      <p:cBhvr>
                                        <p:cTn id="11" dur="5000"/>
                                        <p:tgtEl>
                                          <p:spTgt spid="117769"/>
                                        </p:tgtEl>
                                      </p:cBhvr>
                                    </p:animEffect>
                                  </p:childTnLst>
                                </p:cTn>
                              </p:par>
                              <p:par>
                                <p:cTn id="12" presetID="10" presetClass="exit" presetSubtype="0" fill="hold" nodeType="withEffect">
                                  <p:stCondLst>
                                    <p:cond delay="7000"/>
                                  </p:stCondLst>
                                  <p:childTnLst>
                                    <p:animEffect transition="out" filter="fade">
                                      <p:cBhvr>
                                        <p:cTn id="13" dur="5000"/>
                                        <p:tgtEl>
                                          <p:spTgt spid="5"/>
                                        </p:tgtEl>
                                      </p:cBhvr>
                                    </p:animEffect>
                                    <p:set>
                                      <p:cBhvr>
                                        <p:cTn id="14" dur="1" fill="hold">
                                          <p:stCondLst>
                                            <p:cond delay="4999"/>
                                          </p:stCondLst>
                                        </p:cTn>
                                        <p:tgtEl>
                                          <p:spTgt spid="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72867"/>
                                        </p:tgtEl>
                                        <p:attrNameLst>
                                          <p:attrName>style.visibility</p:attrName>
                                        </p:attrNameLst>
                                      </p:cBhvr>
                                      <p:to>
                                        <p:strVal val="visible"/>
                                      </p:to>
                                    </p:set>
                                    <p:animEffect transition="in" filter="fade">
                                      <p:cBhvr>
                                        <p:cTn id="23" dur="1000"/>
                                        <p:tgtEl>
                                          <p:spTgt spid="1572867"/>
                                        </p:tgtEl>
                                      </p:cBhvr>
                                    </p:animEffect>
                                  </p:childTnLst>
                                </p:cTn>
                              </p:par>
                              <p:par>
                                <p:cTn id="24" presetID="10" presetClass="exit" presetSubtype="0" fill="hold" nodeType="withEffect">
                                  <p:stCondLst>
                                    <p:cond delay="0"/>
                                  </p:stCondLst>
                                  <p:childTnLst>
                                    <p:animEffect transition="out" filter="fade">
                                      <p:cBhvr>
                                        <p:cTn id="25" dur="2000"/>
                                        <p:tgtEl>
                                          <p:spTgt spid="117769"/>
                                        </p:tgtEl>
                                      </p:cBhvr>
                                    </p:animEffect>
                                    <p:set>
                                      <p:cBhvr>
                                        <p:cTn id="26" dur="1" fill="hold">
                                          <p:stCondLst>
                                            <p:cond delay="1999"/>
                                          </p:stCondLst>
                                        </p:cTn>
                                        <p:tgtEl>
                                          <p:spTgt spid="1177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286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4919" name="Picture 7" descr="Ebla_clay_tablet - Wikipedia"/>
          <p:cNvPicPr>
            <a:picLocks noChangeAspect="1" noChangeArrowheads="1"/>
          </p:cNvPicPr>
          <p:nvPr/>
        </p:nvPicPr>
        <p:blipFill>
          <a:blip r:embed="rId3" cstate="print"/>
          <a:srcRect/>
          <a:stretch>
            <a:fillRect/>
          </a:stretch>
        </p:blipFill>
        <p:spPr bwMode="auto">
          <a:xfrm>
            <a:off x="3924300" y="1481138"/>
            <a:ext cx="4895850" cy="4756150"/>
          </a:xfrm>
          <a:prstGeom prst="rect">
            <a:avLst/>
          </a:prstGeom>
          <a:noFill/>
          <a:ln w="9525">
            <a:noFill/>
            <a:miter lim="800000"/>
            <a:headEnd/>
            <a:tailEnd/>
          </a:ln>
        </p:spPr>
      </p:pic>
      <p:sp>
        <p:nvSpPr>
          <p:cNvPr id="336899" name="Text Box 3"/>
          <p:cNvSpPr txBox="1">
            <a:spLocks noChangeArrowheads="1"/>
          </p:cNvSpPr>
          <p:nvPr/>
        </p:nvSpPr>
        <p:spPr bwMode="auto">
          <a:xfrm>
            <a:off x="3254375" y="733425"/>
            <a:ext cx="4270375"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20000"/>
              </a:spcBef>
              <a:defRPr/>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sp>
        <p:nvSpPr>
          <p:cNvPr id="1574916" name="Text Box 4"/>
          <p:cNvSpPr txBox="1">
            <a:spLocks noChangeArrowheads="1"/>
          </p:cNvSpPr>
          <p:nvPr/>
        </p:nvSpPr>
        <p:spPr bwMode="auto">
          <a:xfrm>
            <a:off x="395288" y="3606800"/>
            <a:ext cx="4537075" cy="2062103"/>
          </a:xfrm>
          <a:prstGeom prst="rect">
            <a:avLst/>
          </a:prstGeom>
          <a:solidFill>
            <a:schemeClr val="tx1">
              <a:alpha val="30196"/>
            </a:schemeClr>
          </a:solidFill>
          <a:ln w="38100">
            <a:solidFill>
              <a:schemeClr val="bg1"/>
            </a:solidFill>
            <a:miter lim="800000"/>
            <a:headEnd/>
            <a:tailEnd/>
          </a:ln>
        </p:spPr>
        <p:txBody>
          <a:bodyPr>
            <a:spAutoFit/>
          </a:bodyPr>
          <a:lstStyle/>
          <a:p>
            <a:pPr>
              <a:spcBef>
                <a:spcPct val="50000"/>
              </a:spcBef>
            </a:pPr>
            <a:r>
              <a:rPr lang="ru-RU" altLang="en-US" sz="3200" b="1" dirty="0">
                <a:solidFill>
                  <a:schemeClr val="bg1"/>
                </a:solidFill>
                <a:latin typeface="Arial" pitchFamily="34" charset="0"/>
                <a:cs typeface="Arial" pitchFamily="34" charset="0"/>
              </a:rPr>
              <a:t>Глиняные таблички служили в древние времена материалом для письма.</a:t>
            </a:r>
            <a:endParaRPr lang="en-US" altLang="en-US" sz="3200" b="1"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74919"/>
                                        </p:tgtEl>
                                        <p:attrNameLst>
                                          <p:attrName>style.visibility</p:attrName>
                                        </p:attrNameLst>
                                      </p:cBhvr>
                                      <p:to>
                                        <p:strVal val="visible"/>
                                      </p:to>
                                    </p:set>
                                    <p:animEffect transition="in" filter="fade">
                                      <p:cBhvr>
                                        <p:cTn id="7" dur="500"/>
                                        <p:tgtEl>
                                          <p:spTgt spid="157491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74916"/>
                                        </p:tgtEl>
                                        <p:attrNameLst>
                                          <p:attrName>style.visibility</p:attrName>
                                        </p:attrNameLst>
                                      </p:cBhvr>
                                      <p:to>
                                        <p:strVal val="visible"/>
                                      </p:to>
                                    </p:set>
                                    <p:animEffect transition="in" filter="fade">
                                      <p:cBhvr>
                                        <p:cTn id="11" dur="2000"/>
                                        <p:tgtEl>
                                          <p:spTgt spid="157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49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9" descr="Ebla_clay_tablet - Wikipedia"/>
          <p:cNvPicPr>
            <a:picLocks noChangeAspect="1" noChangeArrowheads="1"/>
          </p:cNvPicPr>
          <p:nvPr/>
        </p:nvPicPr>
        <p:blipFill>
          <a:blip r:embed="rId3" cstate="print"/>
          <a:srcRect/>
          <a:stretch>
            <a:fillRect/>
          </a:stretch>
        </p:blipFill>
        <p:spPr bwMode="auto">
          <a:xfrm>
            <a:off x="3924300" y="1481138"/>
            <a:ext cx="4895850" cy="4756150"/>
          </a:xfrm>
          <a:prstGeom prst="rect">
            <a:avLst/>
          </a:prstGeom>
          <a:noFill/>
          <a:ln w="9525">
            <a:noFill/>
            <a:miter lim="800000"/>
            <a:headEnd/>
            <a:tailEnd/>
          </a:ln>
        </p:spPr>
      </p:pic>
      <p:sp>
        <p:nvSpPr>
          <p:cNvPr id="1575939" name="Text Box 3"/>
          <p:cNvSpPr txBox="1">
            <a:spLocks noChangeArrowheads="1"/>
          </p:cNvSpPr>
          <p:nvPr/>
        </p:nvSpPr>
        <p:spPr bwMode="auto">
          <a:xfrm>
            <a:off x="179512" y="4221088"/>
            <a:ext cx="8856984" cy="2677656"/>
          </a:xfrm>
          <a:prstGeom prst="rect">
            <a:avLst/>
          </a:prstGeom>
          <a:solidFill>
            <a:schemeClr val="tx1">
              <a:alpha val="59999"/>
            </a:schemeClr>
          </a:solidFill>
          <a:ln w="44450">
            <a:solidFill>
              <a:srgbClr val="FFD60E"/>
            </a:solidFill>
            <a:miter lim="800000"/>
            <a:headEnd/>
            <a:tailEnd/>
          </a:ln>
        </p:spPr>
        <p:txBody>
          <a:bodyPr wrap="square">
            <a:spAutoFit/>
          </a:bodyPr>
          <a:lstStyle/>
          <a:p>
            <a:pPr>
              <a:spcBef>
                <a:spcPct val="50000"/>
              </a:spcBef>
            </a:pPr>
            <a:r>
              <a:rPr lang="ru-RU" altLang="en-US" sz="2800" b="1" dirty="0">
                <a:solidFill>
                  <a:srgbClr val="FFD60E"/>
                </a:solidFill>
                <a:latin typeface="Arial" pitchFamily="34" charset="0"/>
                <a:cs typeface="Arial" pitchFamily="34" charset="0"/>
              </a:rPr>
              <a:t>«И сказал Господь: вопль Содомский и Гоморрский, велик он, и грех их, тяжёл он весьма... И пролил Господь на Содом и Гоморру дождём серу и огнь от Господа с неба, и ниспроверг города сии и всю окрестность сию...»  </a:t>
            </a:r>
            <a:r>
              <a:rPr lang="ru-RU" altLang="en-US" sz="2800" b="1" dirty="0">
                <a:solidFill>
                  <a:schemeClr val="bg1"/>
                </a:solidFill>
                <a:latin typeface="Arial" pitchFamily="34" charset="0"/>
                <a:cs typeface="Arial" pitchFamily="34" charset="0"/>
              </a:rPr>
              <a:t>– Быт. </a:t>
            </a:r>
            <a:r>
              <a:rPr lang="en-US" altLang="en-US" sz="2800" b="1" dirty="0">
                <a:solidFill>
                  <a:schemeClr val="bg1"/>
                </a:solidFill>
                <a:latin typeface="Arial" pitchFamily="34" charset="0"/>
                <a:cs typeface="Arial" pitchFamily="34" charset="0"/>
              </a:rPr>
              <a:t>18</a:t>
            </a:r>
            <a:r>
              <a:rPr lang="ru-RU" altLang="en-US" sz="2800" b="1" dirty="0">
                <a:solidFill>
                  <a:schemeClr val="bg1"/>
                </a:solidFill>
                <a:latin typeface="Arial" pitchFamily="34" charset="0"/>
                <a:cs typeface="Arial" pitchFamily="34" charset="0"/>
              </a:rPr>
              <a:t>-19</a:t>
            </a:r>
            <a:endParaRPr lang="en-US" altLang="en-US" sz="2800" b="1" dirty="0">
              <a:solidFill>
                <a:schemeClr val="bg1"/>
              </a:solidFill>
              <a:latin typeface="Arial" pitchFamily="34" charset="0"/>
              <a:cs typeface="Arial" pitchFamily="34" charset="0"/>
            </a:endParaRPr>
          </a:p>
        </p:txBody>
      </p:sp>
      <p:sp>
        <p:nvSpPr>
          <p:cNvPr id="1575940" name="Text Box 4"/>
          <p:cNvSpPr txBox="1">
            <a:spLocks noChangeArrowheads="1"/>
          </p:cNvSpPr>
          <p:nvPr/>
        </p:nvSpPr>
        <p:spPr bwMode="auto">
          <a:xfrm>
            <a:off x="395288" y="1628775"/>
            <a:ext cx="6121400" cy="1597025"/>
          </a:xfrm>
          <a:prstGeom prst="rect">
            <a:avLst/>
          </a:prstGeom>
          <a:solidFill>
            <a:schemeClr val="tx1">
              <a:alpha val="39999"/>
            </a:schemeClr>
          </a:solidFill>
          <a:ln w="44450" algn="ctr">
            <a:solidFill>
              <a:schemeClr val="bg1"/>
            </a:solidFill>
            <a:miter lim="800000"/>
            <a:headEnd/>
            <a:tailEnd/>
          </a:ln>
        </p:spPr>
        <p:txBody>
          <a:bodyPr>
            <a:spAutoFit/>
          </a:bodyPr>
          <a:lstStyle/>
          <a:p>
            <a:pPr>
              <a:spcBef>
                <a:spcPct val="50000"/>
              </a:spcBef>
            </a:pPr>
            <a:r>
              <a:rPr lang="ru-RU" altLang="en-US" b="1">
                <a:solidFill>
                  <a:schemeClr val="bg1"/>
                </a:solidFill>
                <a:latin typeface="Arial" pitchFamily="34" charset="0"/>
                <a:cs typeface="Arial" pitchFamily="34" charset="0"/>
              </a:rPr>
              <a:t>В этих глиняных табличках из «царства Эблы» содержались упоминания о древних торговых городах, включая... </a:t>
            </a:r>
            <a:endParaRPr lang="en-US" altLang="en-US" b="1">
              <a:solidFill>
                <a:schemeClr val="bg1"/>
              </a:solidFill>
              <a:latin typeface="Arial" pitchFamily="34" charset="0"/>
              <a:cs typeface="Arial" pitchFamily="34" charset="0"/>
            </a:endParaRPr>
          </a:p>
        </p:txBody>
      </p:sp>
      <p:sp>
        <p:nvSpPr>
          <p:cNvPr id="1575942" name="Text Box 6"/>
          <p:cNvSpPr txBox="1">
            <a:spLocks noChangeArrowheads="1"/>
          </p:cNvSpPr>
          <p:nvPr/>
        </p:nvSpPr>
        <p:spPr bwMode="auto">
          <a:xfrm>
            <a:off x="3433763" y="2752725"/>
            <a:ext cx="2862262" cy="822325"/>
          </a:xfrm>
          <a:prstGeom prst="rect">
            <a:avLst/>
          </a:prstGeom>
          <a:noFill/>
          <a:ln w="9525">
            <a:noFill/>
            <a:miter lim="800000"/>
            <a:headEnd/>
            <a:tailEnd/>
          </a:ln>
        </p:spPr>
        <p:txBody>
          <a:bodyPr wrap="none">
            <a:spAutoFit/>
          </a:bodyPr>
          <a:lstStyle/>
          <a:p>
            <a:pPr>
              <a:spcBef>
                <a:spcPct val="50000"/>
              </a:spcBef>
            </a:pPr>
            <a:r>
              <a:rPr lang="en-US" altLang="en-US" b="1">
                <a:solidFill>
                  <a:srgbClr val="FFD60E"/>
                </a:solidFill>
                <a:latin typeface="Arial" pitchFamily="34" charset="0"/>
                <a:cs typeface="Arial" pitchFamily="34" charset="0"/>
              </a:rPr>
              <a:t>Содом и Гоморру</a:t>
            </a:r>
          </a:p>
          <a:p>
            <a:endParaRPr lang="en-US" altLang="en-US"/>
          </a:p>
        </p:txBody>
      </p:sp>
      <p:sp>
        <p:nvSpPr>
          <p:cNvPr id="182278" name="Text Box 7"/>
          <p:cNvSpPr txBox="1">
            <a:spLocks noChangeArrowheads="1"/>
          </p:cNvSpPr>
          <p:nvPr/>
        </p:nvSpPr>
        <p:spPr bwMode="auto">
          <a:xfrm>
            <a:off x="2392363" y="3449638"/>
            <a:ext cx="184150" cy="457200"/>
          </a:xfrm>
          <a:prstGeom prst="rect">
            <a:avLst/>
          </a:prstGeom>
          <a:noFill/>
          <a:ln w="9525">
            <a:noFill/>
            <a:miter lim="800000"/>
            <a:headEnd/>
            <a:tailEnd/>
          </a:ln>
        </p:spPr>
        <p:txBody>
          <a:bodyPr wrap="none">
            <a:spAutoFit/>
          </a:bodyPr>
          <a:lstStyle/>
          <a:p>
            <a:endParaRPr lang="en-US" altLang="en-US"/>
          </a:p>
        </p:txBody>
      </p:sp>
      <p:sp>
        <p:nvSpPr>
          <p:cNvPr id="1575944" name="Text Box 8"/>
          <p:cNvSpPr txBox="1">
            <a:spLocks noChangeArrowheads="1"/>
          </p:cNvSpPr>
          <p:nvPr/>
        </p:nvSpPr>
        <p:spPr bwMode="auto">
          <a:xfrm>
            <a:off x="4211638" y="3336280"/>
            <a:ext cx="4321175" cy="812800"/>
          </a:xfrm>
          <a:prstGeom prst="rect">
            <a:avLst/>
          </a:prstGeom>
          <a:solidFill>
            <a:schemeClr val="bg2">
              <a:alpha val="56078"/>
            </a:schemeClr>
          </a:solidFill>
          <a:ln w="50800">
            <a:solidFill>
              <a:schemeClr val="tx1"/>
            </a:solidFill>
            <a:miter lim="800000"/>
            <a:headEnd/>
            <a:tailEnd/>
          </a:ln>
        </p:spPr>
        <p:txBody>
          <a:bodyPr wrap="none">
            <a:spAutoFit/>
          </a:bodyPr>
          <a:lstStyle/>
          <a:p>
            <a:r>
              <a:rPr lang="ru-RU" altLang="en-US" sz="4400" b="1" dirty="0">
                <a:latin typeface="Arial" pitchFamily="34" charset="0"/>
                <a:cs typeface="Arial" pitchFamily="34" charset="0"/>
              </a:rPr>
              <a:t>2500 г.г. до Р.Х</a:t>
            </a:r>
            <a:endParaRPr lang="en-US" altLang="en-US" sz="4400" b="1" dirty="0">
              <a:latin typeface="Arial" pitchFamily="34" charset="0"/>
              <a:cs typeface="Arial" pitchFamily="34" charset="0"/>
            </a:endParaRPr>
          </a:p>
        </p:txBody>
      </p:sp>
      <p:sp>
        <p:nvSpPr>
          <p:cNvPr id="338952" name="Text Box 10"/>
          <p:cNvSpPr txBox="1">
            <a:spLocks noChangeArrowheads="1"/>
          </p:cNvSpPr>
          <p:nvPr/>
        </p:nvSpPr>
        <p:spPr bwMode="auto">
          <a:xfrm>
            <a:off x="3254375" y="733425"/>
            <a:ext cx="4270375"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20000"/>
              </a:spcBef>
              <a:defRPr/>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575940"/>
                                        </p:tgtEl>
                                        <p:attrNameLst>
                                          <p:attrName>style.visibility</p:attrName>
                                        </p:attrNameLst>
                                      </p:cBhvr>
                                      <p:to>
                                        <p:strVal val="visible"/>
                                      </p:to>
                                    </p:set>
                                    <p:anim calcmode="lin" valueType="num">
                                      <p:cBhvr>
                                        <p:cTn id="7" dur="500" fill="hold"/>
                                        <p:tgtEl>
                                          <p:spTgt spid="1575940"/>
                                        </p:tgtEl>
                                        <p:attrNameLst>
                                          <p:attrName>ppt_x</p:attrName>
                                        </p:attrNameLst>
                                      </p:cBhvr>
                                      <p:tavLst>
                                        <p:tav tm="0">
                                          <p:val>
                                            <p:strVal val="#ppt_x"/>
                                          </p:val>
                                        </p:tav>
                                        <p:tav tm="100000">
                                          <p:val>
                                            <p:strVal val="#ppt_x"/>
                                          </p:val>
                                        </p:tav>
                                      </p:tavLst>
                                    </p:anim>
                                    <p:anim calcmode="lin" valueType="num">
                                      <p:cBhvr>
                                        <p:cTn id="8" dur="500" fill="hold"/>
                                        <p:tgtEl>
                                          <p:spTgt spid="1575940"/>
                                        </p:tgtEl>
                                        <p:attrNameLst>
                                          <p:attrName>ppt_y</p:attrName>
                                        </p:attrNameLst>
                                      </p:cBhvr>
                                      <p:tavLst>
                                        <p:tav tm="0">
                                          <p:val>
                                            <p:strVal val="#ppt_y-#ppt_h/2"/>
                                          </p:val>
                                        </p:tav>
                                        <p:tav tm="100000">
                                          <p:val>
                                            <p:strVal val="#ppt_y"/>
                                          </p:val>
                                        </p:tav>
                                      </p:tavLst>
                                    </p:anim>
                                    <p:anim calcmode="lin" valueType="num">
                                      <p:cBhvr>
                                        <p:cTn id="9" dur="500" fill="hold"/>
                                        <p:tgtEl>
                                          <p:spTgt spid="1575940"/>
                                        </p:tgtEl>
                                        <p:attrNameLst>
                                          <p:attrName>ppt_w</p:attrName>
                                        </p:attrNameLst>
                                      </p:cBhvr>
                                      <p:tavLst>
                                        <p:tav tm="0">
                                          <p:val>
                                            <p:strVal val="#ppt_w"/>
                                          </p:val>
                                        </p:tav>
                                        <p:tav tm="100000">
                                          <p:val>
                                            <p:strVal val="#ppt_w"/>
                                          </p:val>
                                        </p:tav>
                                      </p:tavLst>
                                    </p:anim>
                                    <p:anim calcmode="lin" valueType="num">
                                      <p:cBhvr>
                                        <p:cTn id="10" dur="500" fill="hold"/>
                                        <p:tgtEl>
                                          <p:spTgt spid="1575940"/>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75942"/>
                                        </p:tgtEl>
                                        <p:attrNameLst>
                                          <p:attrName>style.visibility</p:attrName>
                                        </p:attrNameLst>
                                      </p:cBhvr>
                                      <p:to>
                                        <p:strVal val="visible"/>
                                      </p:to>
                                    </p:set>
                                    <p:animEffect transition="in" filter="fade">
                                      <p:cBhvr>
                                        <p:cTn id="15" dur="2000"/>
                                        <p:tgtEl>
                                          <p:spTgt spid="15759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75944"/>
                                        </p:tgtEl>
                                        <p:attrNameLst>
                                          <p:attrName>style.visibility</p:attrName>
                                        </p:attrNameLst>
                                      </p:cBhvr>
                                      <p:to>
                                        <p:strVal val="visible"/>
                                      </p:to>
                                    </p:set>
                                    <p:animEffect transition="in" filter="fade">
                                      <p:cBhvr>
                                        <p:cTn id="20" dur="1000"/>
                                        <p:tgtEl>
                                          <p:spTgt spid="15759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575939"/>
                                        </p:tgtEl>
                                        <p:attrNameLst>
                                          <p:attrName>style.visibility</p:attrName>
                                        </p:attrNameLst>
                                      </p:cBhvr>
                                      <p:to>
                                        <p:strVal val="visible"/>
                                      </p:to>
                                    </p:set>
                                    <p:anim calcmode="lin" valueType="num">
                                      <p:cBhvr>
                                        <p:cTn id="25" dur="1000" fill="hold"/>
                                        <p:tgtEl>
                                          <p:spTgt spid="1575939"/>
                                        </p:tgtEl>
                                        <p:attrNameLst>
                                          <p:attrName>ppt_w</p:attrName>
                                        </p:attrNameLst>
                                      </p:cBhvr>
                                      <p:tavLst>
                                        <p:tav tm="0">
                                          <p:val>
                                            <p:strVal val="#ppt_w*0.70"/>
                                          </p:val>
                                        </p:tav>
                                        <p:tav tm="100000">
                                          <p:val>
                                            <p:strVal val="#ppt_w"/>
                                          </p:val>
                                        </p:tav>
                                      </p:tavLst>
                                    </p:anim>
                                    <p:anim calcmode="lin" valueType="num">
                                      <p:cBhvr>
                                        <p:cTn id="26" dur="1000" fill="hold"/>
                                        <p:tgtEl>
                                          <p:spTgt spid="1575939"/>
                                        </p:tgtEl>
                                        <p:attrNameLst>
                                          <p:attrName>ppt_h</p:attrName>
                                        </p:attrNameLst>
                                      </p:cBhvr>
                                      <p:tavLst>
                                        <p:tav tm="0">
                                          <p:val>
                                            <p:strVal val="#ppt_h"/>
                                          </p:val>
                                        </p:tav>
                                        <p:tav tm="100000">
                                          <p:val>
                                            <p:strVal val="#ppt_h"/>
                                          </p:val>
                                        </p:tav>
                                      </p:tavLst>
                                    </p:anim>
                                    <p:animEffect transition="in" filter="fade">
                                      <p:cBhvr>
                                        <p:cTn id="27" dur="1000"/>
                                        <p:tgtEl>
                                          <p:spTgt spid="1575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939" grpId="0" animBg="1"/>
      <p:bldP spid="1575940" grpId="0" animBg="1"/>
      <p:bldP spid="1575942" grpId="0"/>
      <p:bldP spid="157594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8" name="Text Box 7"/>
          <p:cNvSpPr txBox="1">
            <a:spLocks noChangeArrowheads="1"/>
          </p:cNvSpPr>
          <p:nvPr/>
        </p:nvSpPr>
        <p:spPr bwMode="auto">
          <a:xfrm>
            <a:off x="2392363" y="3449638"/>
            <a:ext cx="184150" cy="457200"/>
          </a:xfrm>
          <a:prstGeom prst="rect">
            <a:avLst/>
          </a:prstGeom>
          <a:noFill/>
          <a:ln w="9525">
            <a:noFill/>
            <a:miter lim="800000"/>
            <a:headEnd/>
            <a:tailEnd/>
          </a:ln>
        </p:spPr>
        <p:txBody>
          <a:bodyPr wrap="none">
            <a:spAutoFit/>
          </a:bodyPr>
          <a:lstStyle/>
          <a:p>
            <a:endParaRPr lang="en-US" altLang="en-US"/>
          </a:p>
        </p:txBody>
      </p:sp>
      <p:sp>
        <p:nvSpPr>
          <p:cNvPr id="338952" name="Text Box 10"/>
          <p:cNvSpPr txBox="1">
            <a:spLocks noChangeArrowheads="1"/>
          </p:cNvSpPr>
          <p:nvPr/>
        </p:nvSpPr>
        <p:spPr bwMode="auto">
          <a:xfrm>
            <a:off x="3254375" y="733425"/>
            <a:ext cx="4270375"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20000"/>
              </a:spcBef>
              <a:defRPr/>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pic>
        <p:nvPicPr>
          <p:cNvPr id="7" name="Picture 3"/>
          <p:cNvPicPr>
            <a:picLocks noChangeAspect="1" noChangeArrowheads="1"/>
          </p:cNvPicPr>
          <p:nvPr/>
        </p:nvPicPr>
        <p:blipFill>
          <a:blip r:embed="rId3" cstate="print"/>
          <a:srcRect/>
          <a:stretch>
            <a:fillRect/>
          </a:stretch>
        </p:blipFill>
        <p:spPr bwMode="auto">
          <a:xfrm>
            <a:off x="430213" y="1795463"/>
            <a:ext cx="7310437" cy="46688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xit" presetSubtype="0" fill="hold" nodeType="withEffect">
                                  <p:stCondLst>
                                    <p:cond delay="7000"/>
                                  </p:stCondLst>
                                  <p:childTnLst>
                                    <p:animEffect transition="out" filter="fade">
                                      <p:cBhvr>
                                        <p:cTn id="9" dur="5000"/>
                                        <p:tgtEl>
                                          <p:spTgt spid="7"/>
                                        </p:tgtEl>
                                      </p:cBhvr>
                                    </p:animEffect>
                                    <p:set>
                                      <p:cBhvr>
                                        <p:cTn id="10"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1" name="Picture 3"/>
          <p:cNvPicPr>
            <a:picLocks noChangeAspect="1" noChangeArrowheads="1"/>
          </p:cNvPicPr>
          <p:nvPr/>
        </p:nvPicPr>
        <p:blipFill>
          <a:blip r:embed="rId3" cstate="print"/>
          <a:srcRect/>
          <a:stretch>
            <a:fillRect/>
          </a:stretch>
        </p:blipFill>
        <p:spPr bwMode="auto">
          <a:xfrm>
            <a:off x="430213" y="1841500"/>
            <a:ext cx="5078412" cy="3243263"/>
          </a:xfrm>
          <a:prstGeom prst="rect">
            <a:avLst/>
          </a:prstGeom>
          <a:noFill/>
          <a:ln w="9525">
            <a:noFill/>
            <a:miter lim="800000"/>
            <a:headEnd/>
            <a:tailEnd/>
          </a:ln>
        </p:spPr>
      </p:pic>
      <p:sp>
        <p:nvSpPr>
          <p:cNvPr id="183299" name="Text Box 7"/>
          <p:cNvSpPr txBox="1">
            <a:spLocks noChangeArrowheads="1"/>
          </p:cNvSpPr>
          <p:nvPr/>
        </p:nvSpPr>
        <p:spPr bwMode="auto">
          <a:xfrm>
            <a:off x="2392363" y="3449638"/>
            <a:ext cx="184150" cy="457200"/>
          </a:xfrm>
          <a:prstGeom prst="rect">
            <a:avLst/>
          </a:prstGeom>
          <a:noFill/>
          <a:ln w="9525">
            <a:noFill/>
            <a:miter lim="800000"/>
            <a:headEnd/>
            <a:tailEnd/>
          </a:ln>
        </p:spPr>
        <p:txBody>
          <a:bodyPr wrap="none">
            <a:spAutoFit/>
          </a:bodyPr>
          <a:lstStyle/>
          <a:p>
            <a:endParaRPr lang="en-US" altLang="en-US"/>
          </a:p>
        </p:txBody>
      </p:sp>
      <p:sp>
        <p:nvSpPr>
          <p:cNvPr id="340996" name="Text Box 10"/>
          <p:cNvSpPr txBox="1">
            <a:spLocks noChangeArrowheads="1"/>
          </p:cNvSpPr>
          <p:nvPr/>
        </p:nvSpPr>
        <p:spPr bwMode="auto">
          <a:xfrm>
            <a:off x="3254375" y="733425"/>
            <a:ext cx="4270375"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20000"/>
              </a:spcBef>
              <a:defRPr/>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pic>
        <p:nvPicPr>
          <p:cNvPr id="120842" name="Picture 10" descr="Dead Sea - Dmitriy Ilyin"/>
          <p:cNvPicPr>
            <a:picLocks noChangeAspect="1" noChangeArrowheads="1"/>
          </p:cNvPicPr>
          <p:nvPr/>
        </p:nvPicPr>
        <p:blipFill>
          <a:blip r:embed="rId4" cstate="print"/>
          <a:srcRect/>
          <a:stretch>
            <a:fillRect/>
          </a:stretch>
        </p:blipFill>
        <p:spPr bwMode="auto">
          <a:xfrm>
            <a:off x="442876" y="1628800"/>
            <a:ext cx="5065228" cy="3800450"/>
          </a:xfrm>
          <a:prstGeom prst="rect">
            <a:avLst/>
          </a:prstGeom>
          <a:noFill/>
          <a:ln w="9525">
            <a:noFill/>
            <a:miter lim="800000"/>
            <a:headEnd/>
            <a:tailEnd/>
          </a:ln>
        </p:spPr>
      </p:pic>
      <p:sp>
        <p:nvSpPr>
          <p:cNvPr id="2" name="Rectangle 1"/>
          <p:cNvSpPr>
            <a:spLocks noChangeArrowheads="1"/>
          </p:cNvSpPr>
          <p:nvPr/>
        </p:nvSpPr>
        <p:spPr bwMode="auto">
          <a:xfrm>
            <a:off x="3275855" y="1543432"/>
            <a:ext cx="5616625" cy="2677656"/>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defRPr/>
            </a:pPr>
            <a:r>
              <a:rPr lang="ru-RU"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«...теперь же, после уничтожения города содомитян, вся эта долина обратилась</a:t>
            </a:r>
            <a:r>
              <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в озеро, носящее название </a:t>
            </a:r>
            <a:r>
              <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ru-RU"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Асфальтового</a:t>
            </a:r>
            <a:r>
              <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ru-RU"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p>
          <a:p>
            <a:pPr>
              <a:defRPr/>
            </a:pPr>
            <a:r>
              <a:rPr lang="ru-RU"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sz="2800" b="1" dirty="0">
                <a:solidFill>
                  <a:schemeClr val="bg1"/>
                </a:solidFill>
              </a:rPr>
              <a:t>–</a:t>
            </a:r>
            <a:r>
              <a:rPr lang="ru-RU" altLang="en-US" sz="2800" dirty="0"/>
              <a:t> </a:t>
            </a:r>
            <a:r>
              <a:rPr lang="ru-RU"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Иосиф Флавий</a:t>
            </a:r>
          </a:p>
        </p:txBody>
      </p:sp>
      <p:sp>
        <p:nvSpPr>
          <p:cNvPr id="8" name="Text Box 3"/>
          <p:cNvSpPr txBox="1">
            <a:spLocks noChangeArrowheads="1"/>
          </p:cNvSpPr>
          <p:nvPr/>
        </p:nvSpPr>
        <p:spPr bwMode="auto">
          <a:xfrm>
            <a:off x="179512" y="4221088"/>
            <a:ext cx="8856984" cy="2677656"/>
          </a:xfrm>
          <a:prstGeom prst="rect">
            <a:avLst/>
          </a:prstGeom>
          <a:solidFill>
            <a:schemeClr val="tx1">
              <a:alpha val="59999"/>
            </a:schemeClr>
          </a:solidFill>
          <a:ln w="44450">
            <a:solidFill>
              <a:srgbClr val="FFD60E"/>
            </a:solidFill>
            <a:miter lim="800000"/>
            <a:headEnd/>
            <a:tailEnd/>
          </a:ln>
        </p:spPr>
        <p:txBody>
          <a:bodyPr wrap="square">
            <a:spAutoFit/>
          </a:bodyPr>
          <a:lstStyle/>
          <a:p>
            <a:pPr>
              <a:spcBef>
                <a:spcPct val="50000"/>
              </a:spcBef>
            </a:pPr>
            <a:r>
              <a:rPr lang="ru-RU" altLang="en-US" sz="2800" b="1" dirty="0">
                <a:solidFill>
                  <a:srgbClr val="FFD60E"/>
                </a:solidFill>
                <a:latin typeface="Arial" pitchFamily="34" charset="0"/>
                <a:cs typeface="Arial" pitchFamily="34" charset="0"/>
              </a:rPr>
              <a:t>«И сказал Господь: вопль Содомский и Гоморрский, велик он, и грех их, тяжёл он весьма... И пролил Господь на Содом и Гоморру дождём серу и огнь от Господа с неба, и ниспроверг города сии и всю окрестность сию...»  </a:t>
            </a:r>
            <a:r>
              <a:rPr lang="ru-RU" altLang="en-US" sz="2800" b="1" dirty="0">
                <a:solidFill>
                  <a:schemeClr val="bg1"/>
                </a:solidFill>
                <a:latin typeface="Arial" pitchFamily="34" charset="0"/>
                <a:cs typeface="Arial" pitchFamily="34" charset="0"/>
              </a:rPr>
              <a:t>– Быт. </a:t>
            </a:r>
            <a:r>
              <a:rPr lang="en-US" altLang="en-US" sz="2800" b="1" dirty="0">
                <a:solidFill>
                  <a:schemeClr val="bg1"/>
                </a:solidFill>
                <a:latin typeface="Arial" pitchFamily="34" charset="0"/>
                <a:cs typeface="Arial" pitchFamily="34" charset="0"/>
              </a:rPr>
              <a:t>18</a:t>
            </a:r>
            <a:r>
              <a:rPr lang="ru-RU" altLang="en-US" sz="2800" b="1" dirty="0">
                <a:solidFill>
                  <a:schemeClr val="bg1"/>
                </a:solidFill>
                <a:latin typeface="Arial" pitchFamily="34" charset="0"/>
                <a:cs typeface="Arial" pitchFamily="34" charset="0"/>
              </a:rPr>
              <a:t>-19</a:t>
            </a:r>
            <a:endParaRPr lang="en-US" altLang="en-US" sz="2800" b="1"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78211"/>
                                        </p:tgtEl>
                                        <p:attrNameLst>
                                          <p:attrName>style.visibility</p:attrName>
                                        </p:attrNameLst>
                                      </p:cBhvr>
                                      <p:to>
                                        <p:strVal val="visible"/>
                                      </p:to>
                                    </p:set>
                                    <p:animEffect transition="in" filter="fade">
                                      <p:cBhvr>
                                        <p:cTn id="7" dur="500"/>
                                        <p:tgtEl>
                                          <p:spTgt spid="478211"/>
                                        </p:tgtEl>
                                      </p:cBhvr>
                                    </p:animEffect>
                                  </p:childTnLst>
                                </p:cTn>
                              </p:par>
                            </p:childTnLst>
                          </p:cTn>
                        </p:par>
                        <p:par>
                          <p:cTn id="8" fill="hold" nodeType="withGroup">
                            <p:stCondLst>
                              <p:cond delay="500"/>
                            </p:stCondLst>
                            <p:childTnLst>
                              <p:par>
                                <p:cTn id="9" presetID="10" presetClass="entr" presetSubtype="0" fill="hold" nodeType="afterEffect">
                                  <p:stCondLst>
                                    <p:cond delay="2000"/>
                                  </p:stCondLst>
                                  <p:childTnLst>
                                    <p:set>
                                      <p:cBhvr>
                                        <p:cTn id="10" dur="1" fill="hold">
                                          <p:stCondLst>
                                            <p:cond delay="0"/>
                                          </p:stCondLst>
                                        </p:cTn>
                                        <p:tgtEl>
                                          <p:spTgt spid="120842"/>
                                        </p:tgtEl>
                                        <p:attrNameLst>
                                          <p:attrName>style.visibility</p:attrName>
                                        </p:attrNameLst>
                                      </p:cBhvr>
                                      <p:to>
                                        <p:strVal val="visible"/>
                                      </p:to>
                                    </p:set>
                                    <p:animEffect transition="in" filter="fade">
                                      <p:cBhvr>
                                        <p:cTn id="11" dur="5000"/>
                                        <p:tgtEl>
                                          <p:spTgt spid="1208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7" name="Picture 3" descr="C:\Users\ovoskresensky\AAA\PowerPoint\images-licenses\Cross 14th century icon - nail.jpg"/>
          <p:cNvPicPr>
            <a:picLocks noChangeAspect="1" noChangeArrowheads="1"/>
          </p:cNvPicPr>
          <p:nvPr/>
        </p:nvPicPr>
        <p:blipFill>
          <a:blip r:embed="rId3" cstate="print"/>
          <a:srcRect/>
          <a:stretch>
            <a:fillRect/>
          </a:stretch>
        </p:blipFill>
        <p:spPr bwMode="auto">
          <a:xfrm>
            <a:off x="323527" y="2420888"/>
            <a:ext cx="4524023" cy="2736304"/>
          </a:xfrm>
          <a:prstGeom prst="rect">
            <a:avLst/>
          </a:prstGeom>
          <a:noFill/>
        </p:spPr>
      </p:pic>
      <p:sp>
        <p:nvSpPr>
          <p:cNvPr id="345091" name="Text Box 11"/>
          <p:cNvSpPr txBox="1">
            <a:spLocks noChangeArrowheads="1"/>
          </p:cNvSpPr>
          <p:nvPr/>
        </p:nvSpPr>
        <p:spPr bwMode="auto">
          <a:xfrm>
            <a:off x="3254375" y="733425"/>
            <a:ext cx="4270375"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20000"/>
              </a:spcBef>
              <a:defRPr/>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sp>
        <p:nvSpPr>
          <p:cNvPr id="1577988" name="Text Box 4"/>
          <p:cNvSpPr txBox="1">
            <a:spLocks noChangeArrowheads="1"/>
          </p:cNvSpPr>
          <p:nvPr/>
        </p:nvSpPr>
        <p:spPr bwMode="auto">
          <a:xfrm>
            <a:off x="3708846" y="1412776"/>
            <a:ext cx="5327650" cy="4832092"/>
          </a:xfrm>
          <a:prstGeom prst="rect">
            <a:avLst/>
          </a:prstGeom>
          <a:noFill/>
          <a:ln>
            <a:noFill/>
          </a:ln>
          <a:effectLst/>
        </p:spPr>
        <p:txBody>
          <a:bodyPr>
            <a:spAutoFit/>
          </a:bodyPr>
          <a:lstStyle/>
          <a:p>
            <a:pPr>
              <a:spcBef>
                <a:spcPct val="50000"/>
              </a:spcBef>
              <a:defRPr/>
            </a:pPr>
            <a:r>
              <a:rPr lang="ru-RU" sz="2800" b="1" dirty="0">
                <a:solidFill>
                  <a:srgbClr val="FFD60E"/>
                </a:solidFill>
                <a:effectLst>
                  <a:outerShdw blurRad="38100" dist="38100" dir="2700000" algn="tl">
                    <a:srgbClr val="000000"/>
                  </a:outerShdw>
                </a:effectLst>
                <a:latin typeface="Arial" pitchFamily="34" charset="0"/>
                <a:cs typeface="Arial" pitchFamily="34" charset="0"/>
              </a:rPr>
              <a:t>Существовавшая в Древнем Риме и Иудее первого столетия практика распятия преступников была подвергнута тщательному исследованию. Это было вызвано единственным в своём роде археологическим открытием в 1968 году останков жертвы распятия </a:t>
            </a:r>
            <a:r>
              <a:rPr lang="en-US" sz="2800" b="1" dirty="0">
                <a:solidFill>
                  <a:srgbClr val="FFD60E"/>
                </a:solidFill>
                <a:effectLst>
                  <a:outerShdw blurRad="38100" dist="38100" dir="2700000" algn="tl">
                    <a:srgbClr val="000000"/>
                  </a:outerShdw>
                </a:effectLst>
                <a:latin typeface="Arial" pitchFamily="34" charset="0"/>
                <a:cs typeface="Arial" pitchFamily="34" charset="0"/>
              </a:rPr>
              <a:t>I</a:t>
            </a:r>
            <a:r>
              <a:rPr lang="ru-RU" sz="2800" b="1" dirty="0">
                <a:solidFill>
                  <a:srgbClr val="FFD60E"/>
                </a:solidFill>
                <a:effectLst>
                  <a:outerShdw blurRad="38100" dist="38100" dir="2700000" algn="tl">
                    <a:srgbClr val="000000"/>
                  </a:outerShdw>
                </a:effectLst>
                <a:latin typeface="Arial" pitchFamily="34" charset="0"/>
                <a:cs typeface="Arial" pitchFamily="34" charset="0"/>
              </a:rPr>
              <a:t> в. по Р.Х. </a:t>
            </a:r>
            <a:endParaRPr lang="en-US" sz="2800" b="1" dirty="0">
              <a:solidFill>
                <a:srgbClr val="FFD60E"/>
              </a:solidFill>
              <a:effectLst>
                <a:outerShdw blurRad="38100" dist="38100" dir="2700000" algn="tl">
                  <a:srgbClr val="000000"/>
                </a:outerShdw>
              </a:effectLst>
              <a:latin typeface="Arial" pitchFamily="34" charset="0"/>
              <a:cs typeface="Arial" pitchFamily="34" charset="0"/>
            </a:endParaRPr>
          </a:p>
        </p:txBody>
      </p:sp>
      <p:pic>
        <p:nvPicPr>
          <p:cNvPr id="492546" name="Picture 2" descr="C:\Users\ovoskresensky\AAA\PowerPoint\images-licenses\Cross 14th century icon.jpg"/>
          <p:cNvPicPr>
            <a:picLocks noChangeAspect="1" noChangeArrowheads="1"/>
          </p:cNvPicPr>
          <p:nvPr/>
        </p:nvPicPr>
        <p:blipFill>
          <a:blip r:embed="rId4" cstate="print"/>
          <a:srcRect/>
          <a:stretch>
            <a:fillRect/>
          </a:stretch>
        </p:blipFill>
        <p:spPr bwMode="auto">
          <a:xfrm>
            <a:off x="323529" y="1599420"/>
            <a:ext cx="3384376" cy="427785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77988"/>
                                        </p:tgtEl>
                                        <p:attrNameLst>
                                          <p:attrName>style.visibility</p:attrName>
                                        </p:attrNameLst>
                                      </p:cBhvr>
                                      <p:to>
                                        <p:strVal val="visible"/>
                                      </p:to>
                                    </p:set>
                                    <p:animEffect transition="in" filter="fade">
                                      <p:cBhvr>
                                        <p:cTn id="7" dur="2000"/>
                                        <p:tgtEl>
                                          <p:spTgt spid="1577988"/>
                                        </p:tgtEl>
                                      </p:cBhvr>
                                    </p:animEffect>
                                  </p:childTnLst>
                                </p:cTn>
                              </p:par>
                              <p:par>
                                <p:cTn id="8" presetID="10" presetClass="entr" presetSubtype="0" fill="hold" nodeType="withEffect">
                                  <p:stCondLst>
                                    <p:cond delay="0"/>
                                  </p:stCondLst>
                                  <p:childTnLst>
                                    <p:set>
                                      <p:cBhvr>
                                        <p:cTn id="9" dur="1" fill="hold">
                                          <p:stCondLst>
                                            <p:cond delay="0"/>
                                          </p:stCondLst>
                                        </p:cTn>
                                        <p:tgtEl>
                                          <p:spTgt spid="492546"/>
                                        </p:tgtEl>
                                        <p:attrNameLst>
                                          <p:attrName>style.visibility</p:attrName>
                                        </p:attrNameLst>
                                      </p:cBhvr>
                                      <p:to>
                                        <p:strVal val="visible"/>
                                      </p:to>
                                    </p:set>
                                    <p:animEffect transition="in" filter="fade">
                                      <p:cBhvr>
                                        <p:cTn id="10" dur="2000"/>
                                        <p:tgtEl>
                                          <p:spTgt spid="49254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492547"/>
                                        </p:tgtEl>
                                        <p:attrNameLst>
                                          <p:attrName>style.visibility</p:attrName>
                                        </p:attrNameLst>
                                      </p:cBhvr>
                                      <p:to>
                                        <p:strVal val="visible"/>
                                      </p:to>
                                    </p:set>
                                    <p:animEffect transition="in" filter="box(out)">
                                      <p:cBhvr>
                                        <p:cTn id="15" dur="2000"/>
                                        <p:tgtEl>
                                          <p:spTgt spid="492547"/>
                                        </p:tgtEl>
                                      </p:cBhvr>
                                    </p:animEffect>
                                  </p:childTnLst>
                                </p:cTn>
                              </p:par>
                              <p:par>
                                <p:cTn id="16" presetID="10" presetClass="exit" presetSubtype="0" fill="hold" nodeType="withEffect">
                                  <p:stCondLst>
                                    <p:cond delay="0"/>
                                  </p:stCondLst>
                                  <p:childTnLst>
                                    <p:animEffect transition="out" filter="fade">
                                      <p:cBhvr>
                                        <p:cTn id="17" dur="1000"/>
                                        <p:tgtEl>
                                          <p:spTgt spid="492546"/>
                                        </p:tgtEl>
                                      </p:cBhvr>
                                    </p:animEffect>
                                    <p:set>
                                      <p:cBhvr>
                                        <p:cTn id="18" dur="1" fill="hold">
                                          <p:stCondLst>
                                            <p:cond delay="999"/>
                                          </p:stCondLst>
                                        </p:cTn>
                                        <p:tgtEl>
                                          <p:spTgt spid="4925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98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0048" name="Picture 16" descr="ART26271_cropped animation01"/>
          <p:cNvPicPr>
            <a:picLocks noChangeAspect="1" noChangeArrowheads="1"/>
          </p:cNvPicPr>
          <p:nvPr/>
        </p:nvPicPr>
        <p:blipFill>
          <a:blip r:embed="rId3" cstate="print"/>
          <a:srcRect/>
          <a:stretch>
            <a:fillRect/>
          </a:stretch>
        </p:blipFill>
        <p:spPr bwMode="auto">
          <a:xfrm>
            <a:off x="827088" y="1330325"/>
            <a:ext cx="7623175" cy="5194300"/>
          </a:xfrm>
          <a:prstGeom prst="rect">
            <a:avLst/>
          </a:prstGeom>
          <a:noFill/>
          <a:ln w="9525">
            <a:noFill/>
            <a:miter lim="800000"/>
            <a:headEnd/>
            <a:tailEnd/>
          </a:ln>
        </p:spPr>
      </p:pic>
      <p:pic>
        <p:nvPicPr>
          <p:cNvPr id="1580049" name="Picture 17" descr="ART26271_cropped animation02"/>
          <p:cNvPicPr>
            <a:picLocks noChangeAspect="1" noChangeArrowheads="1"/>
          </p:cNvPicPr>
          <p:nvPr/>
        </p:nvPicPr>
        <p:blipFill>
          <a:blip r:embed="rId4" cstate="print"/>
          <a:srcRect/>
          <a:stretch>
            <a:fillRect/>
          </a:stretch>
        </p:blipFill>
        <p:spPr bwMode="auto">
          <a:xfrm>
            <a:off x="827088" y="1333500"/>
            <a:ext cx="7623175" cy="5194300"/>
          </a:xfrm>
          <a:prstGeom prst="rect">
            <a:avLst/>
          </a:prstGeom>
          <a:noFill/>
          <a:ln w="9525">
            <a:noFill/>
            <a:miter lim="800000"/>
            <a:headEnd/>
            <a:tailEnd/>
          </a:ln>
        </p:spPr>
      </p:pic>
      <p:sp>
        <p:nvSpPr>
          <p:cNvPr id="1580038" name="Oval 6"/>
          <p:cNvSpPr>
            <a:spLocks noChangeArrowheads="1"/>
          </p:cNvSpPr>
          <p:nvPr/>
        </p:nvSpPr>
        <p:spPr bwMode="auto">
          <a:xfrm>
            <a:off x="900113" y="2054225"/>
            <a:ext cx="1871662" cy="1879600"/>
          </a:xfrm>
          <a:prstGeom prst="ellipse">
            <a:avLst/>
          </a:prstGeom>
          <a:noFill/>
          <a:ln w="76200">
            <a:solidFill>
              <a:srgbClr val="FFD60E"/>
            </a:solidFill>
            <a:round/>
            <a:headEnd/>
            <a:tailEnd/>
          </a:ln>
        </p:spPr>
        <p:txBody>
          <a:bodyPr wrap="none" anchor="ctr"/>
          <a:lstStyle/>
          <a:p>
            <a:pPr algn="ctr" eaLnBrk="1" hangingPunct="1"/>
            <a:endParaRPr lang="en-US" altLang="en-US" sz="1800">
              <a:solidFill>
                <a:srgbClr val="FFD60E"/>
              </a:solidFill>
              <a:latin typeface="Arial" pitchFamily="34" charset="0"/>
              <a:cs typeface="Arial" pitchFamily="34" charset="0"/>
            </a:endParaRPr>
          </a:p>
        </p:txBody>
      </p:sp>
      <p:sp>
        <p:nvSpPr>
          <p:cNvPr id="1580040" name="Text Box 8"/>
          <p:cNvSpPr txBox="1">
            <a:spLocks noChangeArrowheads="1"/>
          </p:cNvSpPr>
          <p:nvPr/>
        </p:nvSpPr>
        <p:spPr bwMode="auto">
          <a:xfrm>
            <a:off x="3492500" y="1700213"/>
            <a:ext cx="4824413" cy="563562"/>
          </a:xfrm>
          <a:prstGeom prst="rect">
            <a:avLst/>
          </a:prstGeom>
          <a:solidFill>
            <a:schemeClr val="tx1">
              <a:alpha val="30196"/>
            </a:schemeClr>
          </a:solidFill>
          <a:ln w="44450">
            <a:solidFill>
              <a:schemeClr val="bg1"/>
            </a:solidFill>
            <a:miter lim="800000"/>
            <a:headEnd/>
            <a:tailEnd/>
          </a:ln>
        </p:spPr>
        <p:txBody>
          <a:bodyPr>
            <a:spAutoFit/>
          </a:bodyPr>
          <a:lstStyle/>
          <a:p>
            <a:pPr algn="r">
              <a:spcBef>
                <a:spcPct val="50000"/>
              </a:spcBef>
            </a:pPr>
            <a:r>
              <a:rPr lang="ru-RU" altLang="en-US" sz="2800" b="1">
                <a:solidFill>
                  <a:schemeClr val="bg1"/>
                </a:solidFill>
                <a:latin typeface="Arial" pitchFamily="34" charset="0"/>
                <a:cs typeface="Arial" pitchFamily="34" charset="0"/>
              </a:rPr>
              <a:t>Кости лодыжки и ступни</a:t>
            </a:r>
            <a:endParaRPr lang="en-US" altLang="en-US" sz="3200" b="1">
              <a:solidFill>
                <a:schemeClr val="bg1"/>
              </a:solidFill>
              <a:latin typeface="Futura Md BT"/>
              <a:cs typeface="Arial" pitchFamily="34" charset="0"/>
            </a:endParaRPr>
          </a:p>
        </p:txBody>
      </p:sp>
      <p:sp>
        <p:nvSpPr>
          <p:cNvPr id="1580041" name="Text Box 9"/>
          <p:cNvSpPr txBox="1">
            <a:spLocks noChangeArrowheads="1"/>
          </p:cNvSpPr>
          <p:nvPr/>
        </p:nvSpPr>
        <p:spPr bwMode="auto">
          <a:xfrm>
            <a:off x="1114425" y="2827338"/>
            <a:ext cx="1728788" cy="822325"/>
          </a:xfrm>
          <a:prstGeom prst="rect">
            <a:avLst/>
          </a:prstGeom>
          <a:noFill/>
          <a:ln w="9525">
            <a:noFill/>
            <a:miter lim="800000"/>
            <a:headEnd/>
            <a:tailEnd/>
          </a:ln>
        </p:spPr>
        <p:txBody>
          <a:bodyPr>
            <a:spAutoFit/>
          </a:bodyPr>
          <a:lstStyle/>
          <a:p>
            <a:pPr>
              <a:spcBef>
                <a:spcPct val="50000"/>
              </a:spcBef>
            </a:pPr>
            <a:r>
              <a:rPr lang="ru-RU" altLang="en-US" b="1">
                <a:solidFill>
                  <a:schemeClr val="bg1"/>
                </a:solidFill>
                <a:latin typeface="Arial" pitchFamily="34" charset="0"/>
                <a:cs typeface="Arial" pitchFamily="34" charset="0"/>
              </a:rPr>
              <a:t>Шляпка гвоздя</a:t>
            </a:r>
            <a:endParaRPr lang="en-US" altLang="en-US" b="1">
              <a:solidFill>
                <a:schemeClr val="bg1"/>
              </a:solidFill>
              <a:latin typeface="Arial" pitchFamily="34" charset="0"/>
              <a:cs typeface="Arial" pitchFamily="34" charset="0"/>
            </a:endParaRPr>
          </a:p>
        </p:txBody>
      </p:sp>
      <p:sp>
        <p:nvSpPr>
          <p:cNvPr id="1580042" name="Text Box 10"/>
          <p:cNvSpPr txBox="1">
            <a:spLocks noChangeArrowheads="1"/>
          </p:cNvSpPr>
          <p:nvPr/>
        </p:nvSpPr>
        <p:spPr bwMode="auto">
          <a:xfrm>
            <a:off x="7019925" y="4910138"/>
            <a:ext cx="1439863" cy="822325"/>
          </a:xfrm>
          <a:prstGeom prst="rect">
            <a:avLst/>
          </a:prstGeom>
          <a:noFill/>
          <a:ln w="9525">
            <a:noFill/>
            <a:miter lim="800000"/>
            <a:headEnd/>
            <a:tailEnd/>
          </a:ln>
        </p:spPr>
        <p:txBody>
          <a:bodyPr>
            <a:spAutoFit/>
          </a:bodyPr>
          <a:lstStyle/>
          <a:p>
            <a:pPr>
              <a:spcBef>
                <a:spcPct val="50000"/>
              </a:spcBef>
            </a:pPr>
            <a:r>
              <a:rPr lang="ru-RU" altLang="en-US" b="1">
                <a:solidFill>
                  <a:schemeClr val="bg1"/>
                </a:solidFill>
                <a:latin typeface="Arial" pitchFamily="34" charset="0"/>
                <a:cs typeface="Arial" pitchFamily="34" charset="0"/>
              </a:rPr>
              <a:t>Острие гвоздя</a:t>
            </a:r>
            <a:endParaRPr lang="en-US" altLang="en-US" b="1">
              <a:solidFill>
                <a:schemeClr val="bg1"/>
              </a:solidFill>
              <a:latin typeface="Arial" pitchFamily="34" charset="0"/>
              <a:cs typeface="Arial" pitchFamily="34" charset="0"/>
            </a:endParaRPr>
          </a:p>
        </p:txBody>
      </p:sp>
      <p:sp>
        <p:nvSpPr>
          <p:cNvPr id="1580043" name="Text Box 11"/>
          <p:cNvSpPr txBox="1">
            <a:spLocks noChangeArrowheads="1"/>
          </p:cNvSpPr>
          <p:nvPr/>
        </p:nvSpPr>
        <p:spPr bwMode="auto">
          <a:xfrm>
            <a:off x="985838" y="4681538"/>
            <a:ext cx="4378325" cy="1785104"/>
          </a:xfrm>
          <a:prstGeom prst="rect">
            <a:avLst/>
          </a:prstGeom>
          <a:solidFill>
            <a:schemeClr val="tx1">
              <a:alpha val="30196"/>
            </a:schemeClr>
          </a:solidFill>
          <a:ln w="44450">
            <a:solidFill>
              <a:srgbClr val="FFD60E"/>
            </a:solidFill>
            <a:miter lim="800000"/>
            <a:headEnd/>
            <a:tailEnd/>
          </a:ln>
        </p:spPr>
        <p:txBody>
          <a:bodyPr>
            <a:spAutoFit/>
          </a:bodyPr>
          <a:lstStyle/>
          <a:p>
            <a:pPr>
              <a:lnSpc>
                <a:spcPct val="110000"/>
              </a:lnSpc>
              <a:spcBef>
                <a:spcPct val="50000"/>
              </a:spcBef>
            </a:pPr>
            <a:r>
              <a:rPr lang="ru-RU" altLang="en-US" b="1" dirty="0">
                <a:solidFill>
                  <a:srgbClr val="FFD60E"/>
                </a:solidFill>
                <a:latin typeface="Arial" pitchFamily="34" charset="0"/>
                <a:cs typeface="Arial" pitchFamily="34" charset="0"/>
              </a:rPr>
              <a:t>«И когда пришли на место, называемое Лобное, там распяли Его...»</a:t>
            </a:r>
            <a:r>
              <a:rPr lang="en-US" altLang="en-US" b="1" dirty="0">
                <a:solidFill>
                  <a:srgbClr val="FFD60E"/>
                </a:solidFill>
                <a:latin typeface="Arial" pitchFamily="34" charset="0"/>
                <a:cs typeface="Arial" pitchFamily="34" charset="0"/>
              </a:rPr>
              <a:t> </a:t>
            </a:r>
            <a:br>
              <a:rPr lang="en-US" altLang="en-US" b="1" dirty="0">
                <a:solidFill>
                  <a:srgbClr val="FFD60E"/>
                </a:solidFill>
                <a:latin typeface="Arial" pitchFamily="34" charset="0"/>
                <a:cs typeface="Arial" pitchFamily="34" charset="0"/>
              </a:rPr>
            </a:br>
            <a:r>
              <a:rPr lang="en-US" altLang="en-US" b="1" dirty="0">
                <a:solidFill>
                  <a:srgbClr val="FFD60E"/>
                </a:solidFill>
                <a:latin typeface="Arial" pitchFamily="34" charset="0"/>
                <a:cs typeface="Arial" pitchFamily="34" charset="0"/>
              </a:rPr>
              <a:t>[30-33</a:t>
            </a:r>
            <a:r>
              <a:rPr lang="ru-RU" altLang="en-US" b="1" dirty="0">
                <a:solidFill>
                  <a:srgbClr val="FFD60E"/>
                </a:solidFill>
                <a:latin typeface="Arial" pitchFamily="34" charset="0"/>
                <a:cs typeface="Arial" pitchFamily="34" charset="0"/>
              </a:rPr>
              <a:t>г.г. по Р.Х</a:t>
            </a:r>
            <a:r>
              <a:rPr lang="en-US" altLang="en-US" b="1" dirty="0">
                <a:solidFill>
                  <a:srgbClr val="FFD60E"/>
                </a:solidFill>
                <a:latin typeface="Arial" pitchFamily="34" charset="0"/>
                <a:cs typeface="Arial" pitchFamily="34" charset="0"/>
              </a:rPr>
              <a:t>]</a:t>
            </a:r>
            <a:r>
              <a:rPr lang="en-US" altLang="en-US" sz="2800" b="1" dirty="0">
                <a:solidFill>
                  <a:srgbClr val="FFD60E"/>
                </a:solidFill>
                <a:latin typeface="Arial" pitchFamily="34" charset="0"/>
                <a:cs typeface="Arial" pitchFamily="34" charset="0"/>
              </a:rPr>
              <a:t>    </a:t>
            </a:r>
            <a:r>
              <a:rPr lang="ru-RU" altLang="en-US" sz="2800" b="1" dirty="0">
                <a:solidFill>
                  <a:schemeClr val="bg1"/>
                </a:solidFill>
                <a:latin typeface="Arial" pitchFamily="34" charset="0"/>
                <a:cs typeface="Arial" pitchFamily="34" charset="0"/>
              </a:rPr>
              <a:t>– </a:t>
            </a:r>
            <a:r>
              <a:rPr lang="ru-RU" altLang="en-US" sz="2000" b="1" dirty="0">
                <a:solidFill>
                  <a:schemeClr val="bg1"/>
                </a:solidFill>
                <a:latin typeface="Arial" pitchFamily="34" charset="0"/>
                <a:cs typeface="Arial" pitchFamily="34" charset="0"/>
              </a:rPr>
              <a:t>Лк.</a:t>
            </a:r>
            <a:r>
              <a:rPr lang="en-US" altLang="en-US" sz="2000" b="1" dirty="0">
                <a:solidFill>
                  <a:schemeClr val="bg1"/>
                </a:solidFill>
                <a:latin typeface="Arial" pitchFamily="34" charset="0"/>
                <a:cs typeface="Arial" pitchFamily="34" charset="0"/>
              </a:rPr>
              <a:t> 23:33</a:t>
            </a:r>
          </a:p>
        </p:txBody>
      </p:sp>
      <p:sp>
        <p:nvSpPr>
          <p:cNvPr id="1580045" name="Line 13"/>
          <p:cNvSpPr>
            <a:spLocks noChangeShapeType="1"/>
          </p:cNvSpPr>
          <p:nvPr/>
        </p:nvSpPr>
        <p:spPr bwMode="auto">
          <a:xfrm>
            <a:off x="2555875" y="3213100"/>
            <a:ext cx="4464050" cy="931863"/>
          </a:xfrm>
          <a:prstGeom prst="line">
            <a:avLst/>
          </a:prstGeom>
          <a:noFill/>
          <a:ln w="76200">
            <a:solidFill>
              <a:schemeClr val="bg1"/>
            </a:solidFill>
            <a:prstDash val="sysDot"/>
            <a:round/>
            <a:headEnd/>
            <a:tailEnd/>
          </a:ln>
        </p:spPr>
        <p:txBody>
          <a:bodyPr/>
          <a:lstStyle/>
          <a:p>
            <a:endParaRPr lang="en-US"/>
          </a:p>
        </p:txBody>
      </p:sp>
      <p:sp>
        <p:nvSpPr>
          <p:cNvPr id="1580046" name="Text Box 14"/>
          <p:cNvSpPr txBox="1">
            <a:spLocks noChangeArrowheads="1"/>
          </p:cNvSpPr>
          <p:nvPr/>
        </p:nvSpPr>
        <p:spPr bwMode="auto">
          <a:xfrm>
            <a:off x="2700338" y="3684588"/>
            <a:ext cx="4081462" cy="823912"/>
          </a:xfrm>
          <a:prstGeom prst="rect">
            <a:avLst/>
          </a:prstGeom>
          <a:noFill/>
          <a:ln>
            <a:noFill/>
          </a:ln>
          <a:effectLst>
            <a:outerShdw dist="45791" dir="3378596" algn="ctr" rotWithShape="0">
              <a:schemeClr val="tx1"/>
            </a:outerShdw>
          </a:effectLst>
        </p:spPr>
        <p:txBody>
          <a:bodyPr>
            <a:spAutoFit/>
          </a:bodyPr>
          <a:lstStyle/>
          <a:p>
            <a:pPr algn="ctr">
              <a:spcBef>
                <a:spcPct val="50000"/>
              </a:spcBef>
              <a:defRPr/>
            </a:pPr>
            <a:r>
              <a:rPr lang="en-US" sz="4800" b="1">
                <a:solidFill>
                  <a:srgbClr val="FFD60E"/>
                </a:solidFill>
                <a:latin typeface="Futura Md BT"/>
                <a:cs typeface="Arial" pitchFamily="34" charset="0"/>
              </a:rPr>
              <a:t>42</a:t>
            </a:r>
            <a:r>
              <a:rPr lang="ru-RU" sz="4800" b="1">
                <a:solidFill>
                  <a:srgbClr val="FFD60E"/>
                </a:solidFill>
                <a:latin typeface="Futura Md BT"/>
                <a:cs typeface="Arial" pitchFamily="34" charset="0"/>
              </a:rPr>
              <a:t> г. по Р.Х. </a:t>
            </a:r>
            <a:endParaRPr lang="en-US" sz="4800" b="1">
              <a:solidFill>
                <a:srgbClr val="FFD60E"/>
              </a:solidFill>
              <a:effectLst>
                <a:outerShdw blurRad="38100" dist="38100" dir="2700000" algn="tl">
                  <a:srgbClr val="000000"/>
                </a:outerShdw>
              </a:effectLst>
              <a:latin typeface="Futura Md BT"/>
              <a:cs typeface="Arial" pitchFamily="34" charset="0"/>
            </a:endParaRPr>
          </a:p>
        </p:txBody>
      </p:sp>
      <p:sp>
        <p:nvSpPr>
          <p:cNvPr id="1580047" name="Oval 15"/>
          <p:cNvSpPr>
            <a:spLocks noChangeArrowheads="1"/>
          </p:cNvSpPr>
          <p:nvPr/>
        </p:nvSpPr>
        <p:spPr bwMode="auto">
          <a:xfrm>
            <a:off x="6661150" y="3997325"/>
            <a:ext cx="1871663" cy="1879600"/>
          </a:xfrm>
          <a:prstGeom prst="ellipse">
            <a:avLst/>
          </a:prstGeom>
          <a:noFill/>
          <a:ln w="76200">
            <a:solidFill>
              <a:srgbClr val="FFD60E"/>
            </a:solidFill>
            <a:round/>
            <a:headEnd/>
            <a:tailEnd/>
          </a:ln>
        </p:spPr>
        <p:txBody>
          <a:bodyPr wrap="none" anchor="ctr"/>
          <a:lstStyle/>
          <a:p>
            <a:pPr algn="ctr" eaLnBrk="1" hangingPunct="1"/>
            <a:endParaRPr lang="en-US" altLang="en-US" sz="1800">
              <a:solidFill>
                <a:srgbClr val="FFD60E"/>
              </a:solidFill>
              <a:latin typeface="Arial" pitchFamily="34" charset="0"/>
              <a:cs typeface="Arial" pitchFamily="34" charset="0"/>
            </a:endParaRPr>
          </a:p>
        </p:txBody>
      </p:sp>
      <p:sp>
        <p:nvSpPr>
          <p:cNvPr id="347148" name="Text Box 18"/>
          <p:cNvSpPr txBox="1">
            <a:spLocks noChangeArrowheads="1"/>
          </p:cNvSpPr>
          <p:nvPr/>
        </p:nvSpPr>
        <p:spPr bwMode="auto">
          <a:xfrm>
            <a:off x="3254375" y="620713"/>
            <a:ext cx="4270375" cy="82391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20000"/>
              </a:spcBef>
              <a:defRPr/>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80040"/>
                                        </p:tgtEl>
                                        <p:attrNameLst>
                                          <p:attrName>style.visibility</p:attrName>
                                        </p:attrNameLst>
                                      </p:cBhvr>
                                      <p:to>
                                        <p:strVal val="visible"/>
                                      </p:to>
                                    </p:set>
                                    <p:animEffect transition="in" filter="fade">
                                      <p:cBhvr>
                                        <p:cTn id="7" dur="1000"/>
                                        <p:tgtEl>
                                          <p:spTgt spid="1580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80038"/>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580049"/>
                                        </p:tgtEl>
                                        <p:attrNameLst>
                                          <p:attrName>style.visibility</p:attrName>
                                        </p:attrNameLst>
                                      </p:cBhvr>
                                      <p:to>
                                        <p:strVal val="visible"/>
                                      </p:to>
                                    </p:set>
                                    <p:animEffect transition="in" filter="fade">
                                      <p:cBhvr>
                                        <p:cTn id="14" dur="500"/>
                                        <p:tgtEl>
                                          <p:spTgt spid="158004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580041"/>
                                        </p:tgtEl>
                                        <p:attrNameLst>
                                          <p:attrName>style.visibility</p:attrName>
                                        </p:attrNameLst>
                                      </p:cBhvr>
                                      <p:to>
                                        <p:strVal val="visible"/>
                                      </p:to>
                                    </p:set>
                                    <p:animEffect transition="in" filter="dissolve">
                                      <p:cBhvr>
                                        <p:cTn id="17" dur="500"/>
                                        <p:tgtEl>
                                          <p:spTgt spid="1580041"/>
                                        </p:tgtEl>
                                      </p:cBhvr>
                                    </p:animEffect>
                                  </p:childTnLst>
                                </p:cTn>
                              </p:par>
                            </p:childTnLst>
                          </p:cTn>
                        </p:par>
                        <p:par>
                          <p:cTn id="18" fill="hold" nodeType="afterGroup">
                            <p:stCondLst>
                              <p:cond delay="500"/>
                            </p:stCondLst>
                            <p:childTnLst>
                              <p:par>
                                <p:cTn id="19" presetID="10" presetClass="exit" presetSubtype="0" fill="hold" nodeType="afterEffect">
                                  <p:stCondLst>
                                    <p:cond delay="0"/>
                                  </p:stCondLst>
                                  <p:childTnLst>
                                    <p:animEffect transition="out" filter="fade">
                                      <p:cBhvr>
                                        <p:cTn id="20" dur="500"/>
                                        <p:tgtEl>
                                          <p:spTgt spid="1580048"/>
                                        </p:tgtEl>
                                      </p:cBhvr>
                                    </p:animEffect>
                                    <p:set>
                                      <p:cBhvr>
                                        <p:cTn id="21" dur="1" fill="hold">
                                          <p:stCondLst>
                                            <p:cond delay="499"/>
                                          </p:stCondLst>
                                        </p:cTn>
                                        <p:tgtEl>
                                          <p:spTgt spid="1580048"/>
                                        </p:tgtEl>
                                        <p:attrNameLst>
                                          <p:attrName>style.visibility</p:attrName>
                                        </p:attrNameLst>
                                      </p:cBhvr>
                                      <p:to>
                                        <p:strVal val="hidden"/>
                                      </p:to>
                                    </p:set>
                                  </p:childTnLst>
                                </p:cTn>
                              </p:par>
                            </p:childTnLst>
                          </p:cTn>
                        </p:par>
                        <p:par>
                          <p:cTn id="22" fill="hold" nodeType="afterGroup">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580045"/>
                                        </p:tgtEl>
                                        <p:attrNameLst>
                                          <p:attrName>style.visibility</p:attrName>
                                        </p:attrNameLst>
                                      </p:cBhvr>
                                      <p:to>
                                        <p:strVal val="visible"/>
                                      </p:to>
                                    </p:set>
                                    <p:animEffect transition="in" filter="wipe(left)">
                                      <p:cBhvr>
                                        <p:cTn id="25" dur="1000"/>
                                        <p:tgtEl>
                                          <p:spTgt spid="158004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580042"/>
                                        </p:tgtEl>
                                        <p:attrNameLst>
                                          <p:attrName>style.visibility</p:attrName>
                                        </p:attrNameLst>
                                      </p:cBhvr>
                                      <p:to>
                                        <p:strVal val="visible"/>
                                      </p:to>
                                    </p:set>
                                    <p:animEffect transition="in" filter="dissolve">
                                      <p:cBhvr>
                                        <p:cTn id="30" dur="500"/>
                                        <p:tgtEl>
                                          <p:spTgt spid="158004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580047"/>
                                        </p:tgtEl>
                                        <p:attrNameLst>
                                          <p:attrName>style.visibility</p:attrName>
                                        </p:attrNameLst>
                                      </p:cBhvr>
                                      <p:to>
                                        <p:strVal val="visible"/>
                                      </p:to>
                                    </p:set>
                                    <p:animEffect transition="in" filter="dissolve">
                                      <p:cBhvr>
                                        <p:cTn id="33" dur="500"/>
                                        <p:tgtEl>
                                          <p:spTgt spid="158004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528" fill="hold" grpId="0" nodeType="clickEffect">
                                  <p:stCondLst>
                                    <p:cond delay="0"/>
                                  </p:stCondLst>
                                  <p:childTnLst>
                                    <p:set>
                                      <p:cBhvr>
                                        <p:cTn id="37" dur="1" fill="hold">
                                          <p:stCondLst>
                                            <p:cond delay="0"/>
                                          </p:stCondLst>
                                        </p:cTn>
                                        <p:tgtEl>
                                          <p:spTgt spid="1580046"/>
                                        </p:tgtEl>
                                        <p:attrNameLst>
                                          <p:attrName>style.visibility</p:attrName>
                                        </p:attrNameLst>
                                      </p:cBhvr>
                                      <p:to>
                                        <p:strVal val="visible"/>
                                      </p:to>
                                    </p:set>
                                    <p:anim calcmode="lin" valueType="num">
                                      <p:cBhvr>
                                        <p:cTn id="38" dur="1000" fill="hold"/>
                                        <p:tgtEl>
                                          <p:spTgt spid="1580046"/>
                                        </p:tgtEl>
                                        <p:attrNameLst>
                                          <p:attrName>ppt_w</p:attrName>
                                        </p:attrNameLst>
                                      </p:cBhvr>
                                      <p:tavLst>
                                        <p:tav tm="0">
                                          <p:val>
                                            <p:fltVal val="0"/>
                                          </p:val>
                                        </p:tav>
                                        <p:tav tm="100000">
                                          <p:val>
                                            <p:strVal val="#ppt_w"/>
                                          </p:val>
                                        </p:tav>
                                      </p:tavLst>
                                    </p:anim>
                                    <p:anim calcmode="lin" valueType="num">
                                      <p:cBhvr>
                                        <p:cTn id="39" dur="1000" fill="hold"/>
                                        <p:tgtEl>
                                          <p:spTgt spid="1580046"/>
                                        </p:tgtEl>
                                        <p:attrNameLst>
                                          <p:attrName>ppt_h</p:attrName>
                                        </p:attrNameLst>
                                      </p:cBhvr>
                                      <p:tavLst>
                                        <p:tav tm="0">
                                          <p:val>
                                            <p:fltVal val="0"/>
                                          </p:val>
                                        </p:tav>
                                        <p:tav tm="100000">
                                          <p:val>
                                            <p:strVal val="#ppt_h"/>
                                          </p:val>
                                        </p:tav>
                                      </p:tavLst>
                                    </p:anim>
                                    <p:anim calcmode="lin" valueType="num">
                                      <p:cBhvr>
                                        <p:cTn id="40" dur="1000" fill="hold"/>
                                        <p:tgtEl>
                                          <p:spTgt spid="1580046"/>
                                        </p:tgtEl>
                                        <p:attrNameLst>
                                          <p:attrName>ppt_x</p:attrName>
                                        </p:attrNameLst>
                                      </p:cBhvr>
                                      <p:tavLst>
                                        <p:tav tm="0">
                                          <p:val>
                                            <p:fltVal val="0.5"/>
                                          </p:val>
                                        </p:tav>
                                        <p:tav tm="100000">
                                          <p:val>
                                            <p:strVal val="#ppt_x"/>
                                          </p:val>
                                        </p:tav>
                                      </p:tavLst>
                                    </p:anim>
                                    <p:anim calcmode="lin" valueType="num">
                                      <p:cBhvr>
                                        <p:cTn id="41" dur="1000" fill="hold"/>
                                        <p:tgtEl>
                                          <p:spTgt spid="1580046"/>
                                        </p:tgtEl>
                                        <p:attrNameLst>
                                          <p:attrName>ppt_y</p:attrName>
                                        </p:attrNameLst>
                                      </p:cBhvr>
                                      <p:tavLst>
                                        <p:tav tm="0">
                                          <p:val>
                                            <p:fltVal val="0.5"/>
                                          </p:val>
                                        </p:tav>
                                        <p:tav tm="100000">
                                          <p:val>
                                            <p:strVal val="#ppt_y"/>
                                          </p:val>
                                        </p:tav>
                                      </p:tavLst>
                                    </p:anim>
                                  </p:childTnLst>
                                </p:cTn>
                              </p:par>
                            </p:childTnLst>
                          </p:cTn>
                        </p:par>
                        <p:par>
                          <p:cTn id="42" fill="hold" nodeType="afterGroup">
                            <p:stCondLst>
                              <p:cond delay="1000"/>
                            </p:stCondLst>
                            <p:childTnLst>
                              <p:par>
                                <p:cTn id="43" presetID="23" presetClass="entr" presetSubtype="16" fill="hold" grpId="0" nodeType="afterEffect">
                                  <p:stCondLst>
                                    <p:cond delay="0"/>
                                  </p:stCondLst>
                                  <p:childTnLst>
                                    <p:set>
                                      <p:cBhvr>
                                        <p:cTn id="44" dur="1" fill="hold">
                                          <p:stCondLst>
                                            <p:cond delay="0"/>
                                          </p:stCondLst>
                                        </p:cTn>
                                        <p:tgtEl>
                                          <p:spTgt spid="1580043"/>
                                        </p:tgtEl>
                                        <p:attrNameLst>
                                          <p:attrName>style.visibility</p:attrName>
                                        </p:attrNameLst>
                                      </p:cBhvr>
                                      <p:to>
                                        <p:strVal val="visible"/>
                                      </p:to>
                                    </p:set>
                                    <p:anim calcmode="lin" valueType="num">
                                      <p:cBhvr>
                                        <p:cTn id="45" dur="500" fill="hold"/>
                                        <p:tgtEl>
                                          <p:spTgt spid="1580043"/>
                                        </p:tgtEl>
                                        <p:attrNameLst>
                                          <p:attrName>ppt_w</p:attrName>
                                        </p:attrNameLst>
                                      </p:cBhvr>
                                      <p:tavLst>
                                        <p:tav tm="0">
                                          <p:val>
                                            <p:fltVal val="0"/>
                                          </p:val>
                                        </p:tav>
                                        <p:tav tm="100000">
                                          <p:val>
                                            <p:strVal val="#ppt_w"/>
                                          </p:val>
                                        </p:tav>
                                      </p:tavLst>
                                    </p:anim>
                                    <p:anim calcmode="lin" valueType="num">
                                      <p:cBhvr>
                                        <p:cTn id="46" dur="500" fill="hold"/>
                                        <p:tgtEl>
                                          <p:spTgt spid="15800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0038" grpId="0" animBg="1"/>
      <p:bldP spid="1580040" grpId="0" animBg="1"/>
      <p:bldP spid="1580041" grpId="0"/>
      <p:bldP spid="1580042" grpId="0"/>
      <p:bldP spid="1580043" grpId="0" animBg="1"/>
      <p:bldP spid="1580045" grpId="0" animBg="1"/>
      <p:bldP spid="1580046" grpId="0" autoUpdateAnimBg="0"/>
      <p:bldP spid="158004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12" descr="Thessaloniki_Galerius_arch_Serrieu_sm"/>
          <p:cNvPicPr>
            <a:picLocks noChangeAspect="1" noChangeArrowheads="1"/>
          </p:cNvPicPr>
          <p:nvPr/>
        </p:nvPicPr>
        <p:blipFill>
          <a:blip r:embed="rId3" cstate="print"/>
          <a:srcRect/>
          <a:stretch>
            <a:fillRect/>
          </a:stretch>
        </p:blipFill>
        <p:spPr bwMode="auto">
          <a:xfrm>
            <a:off x="4697905" y="2276871"/>
            <a:ext cx="4338591" cy="3096345"/>
          </a:xfrm>
          <a:prstGeom prst="rect">
            <a:avLst/>
          </a:prstGeom>
          <a:noFill/>
          <a:ln w="9525">
            <a:noFill/>
            <a:miter lim="800000"/>
            <a:headEnd/>
            <a:tailEnd/>
          </a:ln>
        </p:spPr>
      </p:pic>
      <p:sp>
        <p:nvSpPr>
          <p:cNvPr id="1584131" name="Text Box 3"/>
          <p:cNvSpPr txBox="1">
            <a:spLocks noChangeArrowheads="1"/>
          </p:cNvSpPr>
          <p:nvPr/>
        </p:nvSpPr>
        <p:spPr bwMode="auto">
          <a:xfrm>
            <a:off x="35496" y="1311275"/>
            <a:ext cx="4608512" cy="5539968"/>
          </a:xfrm>
          <a:prstGeom prst="rect">
            <a:avLst/>
          </a:prstGeom>
          <a:noFill/>
          <a:ln>
            <a:noFill/>
          </a:ln>
          <a:effectLst>
            <a:outerShdw dist="35921" dir="2700000" algn="ctr" rotWithShape="0">
              <a:schemeClr val="bg2"/>
            </a:outerShdw>
          </a:effectLst>
        </p:spPr>
        <p:txBody>
          <a:bodyPr lIns="91431" tIns="45715" rIns="91431" bIns="45715">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marL="1370013" defTabSz="912813">
              <a:defRPr sz="2400">
                <a:solidFill>
                  <a:schemeClr val="tx1"/>
                </a:solidFill>
                <a:latin typeface="Times New Roman" pitchFamily="18" charset="0"/>
              </a:defRPr>
            </a:lvl4pPr>
            <a:lvl5pPr marL="1830388" defTabSz="912813">
              <a:defRPr sz="2400">
                <a:solidFill>
                  <a:schemeClr val="tx1"/>
                </a:solidFill>
                <a:latin typeface="Times New Roman" pitchFamily="18" charset="0"/>
              </a:defRPr>
            </a:lvl5pPr>
            <a:lvl6pPr marL="2287588" defTabSz="912813" eaLnBrk="0" fontAlgn="base" hangingPunct="0">
              <a:spcBef>
                <a:spcPct val="0"/>
              </a:spcBef>
              <a:spcAft>
                <a:spcPct val="0"/>
              </a:spcAft>
              <a:defRPr sz="2400">
                <a:solidFill>
                  <a:schemeClr val="tx1"/>
                </a:solidFill>
                <a:latin typeface="Times New Roman" pitchFamily="18" charset="0"/>
              </a:defRPr>
            </a:lvl6pPr>
            <a:lvl7pPr marL="2744788" defTabSz="912813" eaLnBrk="0" fontAlgn="base" hangingPunct="0">
              <a:spcBef>
                <a:spcPct val="0"/>
              </a:spcBef>
              <a:spcAft>
                <a:spcPct val="0"/>
              </a:spcAft>
              <a:defRPr sz="2400">
                <a:solidFill>
                  <a:schemeClr val="tx1"/>
                </a:solidFill>
                <a:latin typeface="Times New Roman" pitchFamily="18" charset="0"/>
              </a:defRPr>
            </a:lvl7pPr>
            <a:lvl8pPr marL="3201988" defTabSz="912813" eaLnBrk="0" fontAlgn="base" hangingPunct="0">
              <a:spcBef>
                <a:spcPct val="0"/>
              </a:spcBef>
              <a:spcAft>
                <a:spcPct val="0"/>
              </a:spcAft>
              <a:defRPr sz="2400">
                <a:solidFill>
                  <a:schemeClr val="tx1"/>
                </a:solidFill>
                <a:latin typeface="Times New Roman" pitchFamily="18" charset="0"/>
              </a:defRPr>
            </a:lvl8pPr>
            <a:lvl9pPr marL="3659188" defTabSz="912813" eaLnBrk="0" fontAlgn="base" hangingPunct="0">
              <a:spcBef>
                <a:spcPct val="0"/>
              </a:spcBef>
              <a:spcAft>
                <a:spcPct val="0"/>
              </a:spcAft>
              <a:defRPr sz="2400">
                <a:solidFill>
                  <a:schemeClr val="tx1"/>
                </a:solidFill>
                <a:latin typeface="Times New Roman" pitchFamily="18" charset="0"/>
              </a:defRPr>
            </a:lvl9pPr>
          </a:lstStyle>
          <a:p>
            <a:pPr>
              <a:lnSpc>
                <a:spcPct val="95000"/>
              </a:lnSpc>
              <a:spcBef>
                <a:spcPct val="50000"/>
              </a:spcBef>
              <a:defRPr/>
            </a:pPr>
            <a:r>
              <a:rPr lang="ru-RU" b="1" dirty="0">
                <a:solidFill>
                  <a:srgbClr val="FFD60E"/>
                </a:solidFill>
                <a:effectLst>
                  <a:outerShdw blurRad="38100" dist="38100" dir="2700000" algn="tl">
                    <a:srgbClr val="000000"/>
                  </a:outerShdw>
                </a:effectLst>
                <a:latin typeface="Arial" pitchFamily="34" charset="0"/>
              </a:rPr>
              <a:t>У.М. </a:t>
            </a:r>
            <a:r>
              <a:rPr lang="ru-RU" b="1" dirty="0" err="1">
                <a:solidFill>
                  <a:srgbClr val="FFD60E"/>
                </a:solidFill>
                <a:effectLst>
                  <a:outerShdw blurRad="38100" dist="38100" dir="2700000" algn="tl">
                    <a:srgbClr val="000000"/>
                  </a:outerShdw>
                </a:effectLst>
                <a:latin typeface="Arial" pitchFamily="34" charset="0"/>
              </a:rPr>
              <a:t>Рамси</a:t>
            </a:r>
            <a:r>
              <a:rPr lang="ru-RU" b="1" dirty="0">
                <a:solidFill>
                  <a:srgbClr val="FFD60E"/>
                </a:solidFill>
                <a:effectLst>
                  <a:outerShdw blurRad="38100" dist="38100" dir="2700000" algn="tl">
                    <a:srgbClr val="000000"/>
                  </a:outerShdw>
                </a:effectLst>
                <a:latin typeface="Arial" pitchFamily="34" charset="0"/>
              </a:rPr>
              <a:t> опубликовал десятитомное собрание своих находок в 1915 году. Благодаря этим свидетельствам он сам обратился из скептика в человека, убеждённого в истинность повествования апостола Луки. Он писал: </a:t>
            </a:r>
          </a:p>
          <a:p>
            <a:pPr>
              <a:lnSpc>
                <a:spcPct val="95000"/>
              </a:lnSpc>
              <a:spcBef>
                <a:spcPct val="50000"/>
              </a:spcBef>
              <a:defRPr/>
            </a:pPr>
            <a:r>
              <a:rPr lang="ru-RU" b="1" dirty="0">
                <a:solidFill>
                  <a:schemeClr val="bg1"/>
                </a:solidFill>
                <a:effectLst>
                  <a:outerShdw blurRad="38100" dist="38100" dir="2700000" algn="tl">
                    <a:srgbClr val="000000"/>
                  </a:outerShdw>
                </a:effectLst>
                <a:latin typeface="Arial" pitchFamily="34" charset="0"/>
              </a:rPr>
              <a:t>«История в изложении Луки является непревзойдённой по её достоверности... </a:t>
            </a:r>
            <a:r>
              <a:rPr lang="en-US" dirty="0">
                <a:solidFill>
                  <a:schemeClr val="bg1"/>
                </a:solidFill>
                <a:effectLst>
                  <a:outerShdw blurRad="38100" dist="38100" dir="2700000" algn="tl">
                    <a:srgbClr val="000000"/>
                  </a:outerShdw>
                </a:effectLst>
                <a:latin typeface="Arial" pitchFamily="34" charset="0"/>
              </a:rPr>
              <a:t>[</a:t>
            </a:r>
            <a:r>
              <a:rPr lang="ru-RU" b="1" dirty="0">
                <a:solidFill>
                  <a:schemeClr val="bg1"/>
                </a:solidFill>
                <a:effectLst>
                  <a:outerShdw blurRad="38100" dist="38100" dir="2700000" algn="tl">
                    <a:srgbClr val="000000"/>
                  </a:outerShdw>
                </a:effectLst>
                <a:latin typeface="Arial" pitchFamily="34" charset="0"/>
              </a:rPr>
              <a:t>Лука</a:t>
            </a:r>
            <a:r>
              <a:rPr lang="en-US" dirty="0">
                <a:solidFill>
                  <a:schemeClr val="bg1"/>
                </a:solidFill>
                <a:effectLst>
                  <a:outerShdw blurRad="38100" dist="38100" dir="2700000" algn="tl">
                    <a:srgbClr val="000000"/>
                  </a:outerShdw>
                </a:effectLst>
                <a:latin typeface="Arial" pitchFamily="34" charset="0"/>
              </a:rPr>
              <a:t>]</a:t>
            </a:r>
            <a:r>
              <a:rPr lang="ru-RU" b="1" dirty="0">
                <a:solidFill>
                  <a:schemeClr val="bg1"/>
                </a:solidFill>
                <a:effectLst>
                  <a:outerShdw blurRad="38100" dist="38100" dir="2700000" algn="tl">
                    <a:srgbClr val="000000"/>
                  </a:outerShdw>
                </a:effectLst>
                <a:latin typeface="Arial" pitchFamily="34" charset="0"/>
              </a:rPr>
              <a:t> – </a:t>
            </a:r>
            <a:r>
              <a:rPr lang="en-US" b="1" dirty="0" err="1">
                <a:solidFill>
                  <a:schemeClr val="bg1"/>
                </a:solidFill>
                <a:effectLst>
                  <a:outerShdw blurRad="38100" dist="38100" dir="2700000" algn="tl">
                    <a:srgbClr val="000000"/>
                  </a:outerShdw>
                </a:effectLst>
                <a:latin typeface="Arial" pitchFamily="34" charset="0"/>
              </a:rPr>
              <a:t>историк</a:t>
            </a:r>
            <a:r>
              <a:rPr lang="en-US" b="1" dirty="0">
                <a:solidFill>
                  <a:schemeClr val="bg1"/>
                </a:solidFill>
                <a:effectLst>
                  <a:outerShdw blurRad="38100" dist="38100" dir="2700000" algn="tl">
                    <a:srgbClr val="000000"/>
                  </a:outerShdw>
                </a:effectLst>
                <a:latin typeface="Arial" pitchFamily="34" charset="0"/>
              </a:rPr>
              <a:t> </a:t>
            </a:r>
            <a:r>
              <a:rPr lang="en-US" b="1" dirty="0" err="1">
                <a:solidFill>
                  <a:schemeClr val="bg1"/>
                </a:solidFill>
                <a:effectLst>
                  <a:outerShdw blurRad="38100" dist="38100" dir="2700000" algn="tl">
                    <a:srgbClr val="000000"/>
                  </a:outerShdw>
                </a:effectLst>
                <a:latin typeface="Arial" pitchFamily="34" charset="0"/>
              </a:rPr>
              <a:t>самого</a:t>
            </a:r>
            <a:r>
              <a:rPr lang="en-US" b="1" dirty="0">
                <a:solidFill>
                  <a:schemeClr val="bg1"/>
                </a:solidFill>
                <a:effectLst>
                  <a:outerShdw blurRad="38100" dist="38100" dir="2700000" algn="tl">
                    <a:srgbClr val="000000"/>
                  </a:outerShdw>
                </a:effectLst>
                <a:latin typeface="Arial" pitchFamily="34" charset="0"/>
              </a:rPr>
              <a:t> </a:t>
            </a:r>
            <a:r>
              <a:rPr lang="en-US" b="1" dirty="0" err="1">
                <a:solidFill>
                  <a:schemeClr val="bg1"/>
                </a:solidFill>
                <a:effectLst>
                  <a:outerShdw blurRad="38100" dist="38100" dir="2700000" algn="tl">
                    <a:srgbClr val="000000"/>
                  </a:outerShdw>
                </a:effectLst>
                <a:latin typeface="Arial" pitchFamily="34" charset="0"/>
              </a:rPr>
              <a:t>высшего</a:t>
            </a:r>
            <a:r>
              <a:rPr lang="en-US" b="1" dirty="0">
                <a:solidFill>
                  <a:schemeClr val="bg1"/>
                </a:solidFill>
                <a:effectLst>
                  <a:outerShdw blurRad="38100" dist="38100" dir="2700000" algn="tl">
                    <a:srgbClr val="000000"/>
                  </a:outerShdw>
                </a:effectLst>
                <a:latin typeface="Arial" pitchFamily="34" charset="0"/>
              </a:rPr>
              <a:t> </a:t>
            </a:r>
            <a:r>
              <a:rPr lang="en-US" b="1" dirty="0" err="1">
                <a:solidFill>
                  <a:schemeClr val="bg1"/>
                </a:solidFill>
                <a:effectLst>
                  <a:outerShdw blurRad="38100" dist="38100" dir="2700000" algn="tl">
                    <a:srgbClr val="000000"/>
                  </a:outerShdw>
                </a:effectLst>
                <a:latin typeface="Arial" pitchFamily="34" charset="0"/>
              </a:rPr>
              <a:t>разряда</a:t>
            </a:r>
            <a:r>
              <a:rPr lang="ru-RU" b="1" dirty="0">
                <a:solidFill>
                  <a:schemeClr val="bg1"/>
                </a:solidFill>
                <a:effectLst>
                  <a:outerShdw blurRad="38100" dist="38100" dir="2700000" algn="tl">
                    <a:srgbClr val="000000"/>
                  </a:outerShdw>
                </a:effectLst>
                <a:latin typeface="Arial" pitchFamily="34" charset="0"/>
              </a:rPr>
              <a:t> в ряду других величайших историков»</a:t>
            </a:r>
            <a:r>
              <a:rPr lang="en-US" b="1" dirty="0">
                <a:solidFill>
                  <a:schemeClr val="bg1"/>
                </a:solidFill>
                <a:effectLst>
                  <a:outerShdw blurRad="38100" dist="38100" dir="2700000" algn="tl">
                    <a:srgbClr val="000000"/>
                  </a:outerShdw>
                </a:effectLst>
                <a:latin typeface="Arial" pitchFamily="34" charset="0"/>
              </a:rPr>
              <a:t>.</a:t>
            </a:r>
          </a:p>
        </p:txBody>
      </p:sp>
      <p:sp>
        <p:nvSpPr>
          <p:cNvPr id="353284" name="Text Box 13"/>
          <p:cNvSpPr txBox="1">
            <a:spLocks noChangeArrowheads="1"/>
          </p:cNvSpPr>
          <p:nvPr/>
        </p:nvSpPr>
        <p:spPr bwMode="auto">
          <a:xfrm>
            <a:off x="3254375" y="620713"/>
            <a:ext cx="4270375" cy="82391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20000"/>
              </a:spcBef>
              <a:defRPr/>
            </a:pPr>
            <a:r>
              <a:rPr lang="ru-RU" altLang="en-US" sz="4800" b="1">
                <a:solidFill>
                  <a:schemeClr val="bg1"/>
                </a:solidFill>
                <a:latin typeface="Arial" pitchFamily="34" charset="0"/>
              </a:rPr>
              <a:t>Археология</a:t>
            </a:r>
            <a:endParaRPr lang="en-US" altLang="en-US" sz="4800" b="1">
              <a:solidFill>
                <a:schemeClr val="bg1"/>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84131">
                                            <p:txEl>
                                              <p:pRg st="0" end="0"/>
                                            </p:txEl>
                                          </p:spTgt>
                                        </p:tgtEl>
                                        <p:attrNameLst>
                                          <p:attrName>style.visibility</p:attrName>
                                        </p:attrNameLst>
                                      </p:cBhvr>
                                      <p:to>
                                        <p:strVal val="visible"/>
                                      </p:to>
                                    </p:set>
                                    <p:animEffect transition="in" filter="fade">
                                      <p:cBhvr>
                                        <p:cTn id="7" dur="500"/>
                                        <p:tgtEl>
                                          <p:spTgt spid="1584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84131">
                                            <p:txEl>
                                              <p:pRg st="1" end="1"/>
                                            </p:txEl>
                                          </p:spTgt>
                                        </p:tgtEl>
                                        <p:attrNameLst>
                                          <p:attrName>style.visibility</p:attrName>
                                        </p:attrNameLst>
                                      </p:cBhvr>
                                      <p:to>
                                        <p:strVal val="visible"/>
                                      </p:to>
                                    </p:set>
                                    <p:animEffect transition="in" filter="wipe(up)">
                                      <p:cBhvr>
                                        <p:cTn id="12" dur="500"/>
                                        <p:tgtEl>
                                          <p:spTgt spid="15841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3" cstate="print"/>
          <a:srcRect/>
          <a:stretch>
            <a:fillRect/>
          </a:stretch>
        </p:blipFill>
        <p:spPr bwMode="auto">
          <a:xfrm>
            <a:off x="65038" y="2420888"/>
            <a:ext cx="2584902" cy="2016224"/>
          </a:xfrm>
          <a:prstGeom prst="rect">
            <a:avLst/>
          </a:prstGeom>
          <a:noFill/>
          <a:ln w="9525">
            <a:noFill/>
            <a:miter lim="800000"/>
            <a:headEnd/>
            <a:tailEnd/>
          </a:ln>
        </p:spPr>
      </p:pic>
      <p:sp>
        <p:nvSpPr>
          <p:cNvPr id="190469" name="Text Box 6"/>
          <p:cNvSpPr txBox="1">
            <a:spLocks noChangeArrowheads="1"/>
          </p:cNvSpPr>
          <p:nvPr/>
        </p:nvSpPr>
        <p:spPr bwMode="auto">
          <a:xfrm>
            <a:off x="2124075" y="915988"/>
            <a:ext cx="6696075" cy="641350"/>
          </a:xfrm>
          <a:prstGeom prst="rect">
            <a:avLst/>
          </a:prstGeom>
          <a:noFill/>
          <a:ln w="9525">
            <a:noFill/>
            <a:miter lim="800000"/>
            <a:headEnd/>
            <a:tailEnd/>
          </a:ln>
        </p:spPr>
        <p:txBody>
          <a:bodyPr lIns="91431" tIns="45715" rIns="91431" bIns="45715">
            <a:spAutoFit/>
          </a:bodyPr>
          <a:lstStyle/>
          <a:p>
            <a:pPr algn="ctr" defTabSz="912813">
              <a:spcBef>
                <a:spcPct val="50000"/>
              </a:spcBef>
            </a:pPr>
            <a:r>
              <a:rPr lang="ru-RU" altLang="en-US" sz="3600" b="1">
                <a:solidFill>
                  <a:schemeClr val="bg1"/>
                </a:solidFill>
                <a:latin typeface="Arial" pitchFamily="34" charset="0"/>
                <a:cs typeface="Arial" pitchFamily="34" charset="0"/>
              </a:rPr>
              <a:t>Свидетельства археологов</a:t>
            </a:r>
            <a:endParaRPr lang="en-US" altLang="en-US" sz="3600" b="1">
              <a:solidFill>
                <a:schemeClr val="bg1"/>
              </a:solidFill>
              <a:latin typeface="Arial" pitchFamily="34" charset="0"/>
              <a:cs typeface="Arial" pitchFamily="34" charset="0"/>
            </a:endParaRPr>
          </a:p>
        </p:txBody>
      </p:sp>
      <p:sp>
        <p:nvSpPr>
          <p:cNvPr id="6" name="Rectangle 5"/>
          <p:cNvSpPr/>
          <p:nvPr/>
        </p:nvSpPr>
        <p:spPr>
          <a:xfrm>
            <a:off x="107504" y="5684475"/>
            <a:ext cx="6480720" cy="984885"/>
          </a:xfrm>
          <a:prstGeom prst="rect">
            <a:avLst/>
          </a:prstGeom>
          <a:noFill/>
          <a:ln>
            <a:solidFill>
              <a:schemeClr val="accent1"/>
            </a:solidFill>
          </a:ln>
        </p:spPr>
        <p:txBody>
          <a:bodyPr wrap="square">
            <a:spAutoFit/>
          </a:bodyPr>
          <a:lstStyle/>
          <a:p>
            <a:pPr algn="ctr"/>
            <a:r>
              <a:rPr lang="ru-RU" altLang="en-US" sz="30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Добро пожаловать на раскопки: </a:t>
            </a:r>
            <a:r>
              <a:rPr lang="en-US" sz="2800" i="1" u="sng" dirty="0">
                <a:solidFill>
                  <a:srgbClr val="00B0F0"/>
                </a:solidFill>
                <a:latin typeface="+mn-lt"/>
              </a:rPr>
              <a:t>www.biblicalarchaeology.org/digs</a:t>
            </a:r>
            <a:r>
              <a:rPr lang="en-US" sz="2800" b="1" i="1" dirty="0">
                <a:solidFill>
                  <a:schemeClr val="accent1"/>
                </a:solidFill>
                <a:latin typeface="+mn-lt"/>
              </a:rPr>
              <a:t>  </a:t>
            </a:r>
            <a:r>
              <a:rPr lang="ru-RU" sz="2800" b="1" i="1" dirty="0">
                <a:solidFill>
                  <a:schemeClr val="accent1"/>
                </a:solidFill>
                <a:latin typeface="+mn-lt"/>
              </a:rPr>
              <a:t> </a:t>
            </a:r>
            <a:endParaRPr lang="en-US" sz="2800" b="1" i="1" dirty="0">
              <a:solidFill>
                <a:schemeClr val="accent1"/>
              </a:solidFill>
              <a:latin typeface="+mn-lt"/>
            </a:endParaRPr>
          </a:p>
        </p:txBody>
      </p:sp>
      <p:sp>
        <p:nvSpPr>
          <p:cNvPr id="1586180" name="Text Box 4"/>
          <p:cNvSpPr txBox="1">
            <a:spLocks noChangeArrowheads="1"/>
          </p:cNvSpPr>
          <p:nvPr/>
        </p:nvSpPr>
        <p:spPr bwMode="auto">
          <a:xfrm>
            <a:off x="2699667" y="1556792"/>
            <a:ext cx="6408837" cy="4122657"/>
          </a:xfrm>
          <a:prstGeom prst="rect">
            <a:avLst/>
          </a:prstGeom>
          <a:noFill/>
          <a:ln>
            <a:noFill/>
          </a:ln>
          <a:effectLst/>
        </p:spPr>
        <p:txBody>
          <a:bodyPr wrap="square" lIns="91431" tIns="45715" rIns="91431" bIns="45715">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defRPr/>
            </a:pPr>
            <a:r>
              <a:rPr lang="ru-RU" altLang="en-US" sz="30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«Археологические разработки бесспорно утверждают в нас уверенность в надёжности свидетельств Писания.</a:t>
            </a:r>
            <a:r>
              <a:rPr lang="en-US" altLang="en-US" sz="30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sz="30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Уважение многих археологов к Библии значительно возросло в результате их участия в раскопках в земле Палестины».</a:t>
            </a:r>
            <a:r>
              <a:rPr lang="en-US" altLang="en-US" sz="30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
            </a:r>
            <a:br>
              <a:rPr lang="en-US" altLang="en-US" sz="30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30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sz="29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en-US" sz="29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sz="21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Д-р Миллар Бюрроуз, археолог,</a:t>
            </a:r>
            <a:r>
              <a:rPr lang="en-US" altLang="en-US" sz="21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lang="ru-RU" altLang="en-US" sz="21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defRPr/>
            </a:pPr>
            <a:r>
              <a:rPr lang="en-US" altLang="en-US" sz="21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sz="21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Йельский университет</a:t>
            </a:r>
            <a:endParaRPr lang="en-US" altLang="en-US" sz="21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01729" name="Picture 1"/>
          <p:cNvPicPr>
            <a:picLocks noChangeAspect="1" noChangeArrowheads="1"/>
          </p:cNvPicPr>
          <p:nvPr/>
        </p:nvPicPr>
        <p:blipFill>
          <a:blip r:embed="rId4" cstate="print"/>
          <a:srcRect/>
          <a:stretch>
            <a:fillRect/>
          </a:stretch>
        </p:blipFill>
        <p:spPr bwMode="auto">
          <a:xfrm>
            <a:off x="6638329" y="5733256"/>
            <a:ext cx="2470175" cy="85400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586180"/>
                                        </p:tgtEl>
                                        <p:attrNameLst>
                                          <p:attrName>style.visibility</p:attrName>
                                        </p:attrNameLst>
                                      </p:cBhvr>
                                      <p:to>
                                        <p:strVal val="visible"/>
                                      </p:to>
                                    </p:set>
                                    <p:anim calcmode="lin" valueType="num">
                                      <p:cBhvr>
                                        <p:cTn id="7" dur="500" fill="hold"/>
                                        <p:tgtEl>
                                          <p:spTgt spid="1586180"/>
                                        </p:tgtEl>
                                        <p:attrNameLst>
                                          <p:attrName>ppt_w</p:attrName>
                                        </p:attrNameLst>
                                      </p:cBhvr>
                                      <p:tavLst>
                                        <p:tav tm="0">
                                          <p:val>
                                            <p:fltVal val="0"/>
                                          </p:val>
                                        </p:tav>
                                        <p:tav tm="100000">
                                          <p:val>
                                            <p:strVal val="#ppt_w"/>
                                          </p:val>
                                        </p:tav>
                                      </p:tavLst>
                                    </p:anim>
                                    <p:anim calcmode="lin" valueType="num">
                                      <p:cBhvr>
                                        <p:cTn id="8" dur="500" fill="hold"/>
                                        <p:tgtEl>
                                          <p:spTgt spid="158618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618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7" descr="timofeyev"/>
          <p:cNvPicPr>
            <a:picLocks noChangeAspect="1" noChangeArrowheads="1"/>
          </p:cNvPicPr>
          <p:nvPr/>
        </p:nvPicPr>
        <p:blipFill>
          <a:blip r:embed="rId3" cstate="print"/>
          <a:srcRect/>
          <a:stretch>
            <a:fillRect/>
          </a:stretch>
        </p:blipFill>
        <p:spPr bwMode="auto">
          <a:xfrm>
            <a:off x="6757988" y="1989138"/>
            <a:ext cx="2087562" cy="2879725"/>
          </a:xfrm>
          <a:prstGeom prst="rect">
            <a:avLst/>
          </a:prstGeom>
          <a:noFill/>
          <a:ln w="9525">
            <a:noFill/>
            <a:miter lim="800000"/>
            <a:headEnd/>
            <a:tailEnd/>
          </a:ln>
        </p:spPr>
      </p:pic>
      <p:sp>
        <p:nvSpPr>
          <p:cNvPr id="361475" name="Text Box 3"/>
          <p:cNvSpPr txBox="1">
            <a:spLocks noChangeArrowheads="1"/>
          </p:cNvSpPr>
          <p:nvPr/>
        </p:nvSpPr>
        <p:spPr bwMode="auto">
          <a:xfrm>
            <a:off x="468313" y="1557338"/>
            <a:ext cx="6696075" cy="410845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b="1">
                <a:solidFill>
                  <a:srgbClr val="FFD70E"/>
                </a:solidFill>
                <a:latin typeface="Arial" pitchFamily="34" charset="0"/>
              </a:rPr>
              <a:t>«Эти материальные предметы представляют собою в некотором роде </a:t>
            </a:r>
            <a:r>
              <a:rPr lang="ru-RU" altLang="en-US" b="1">
                <a:solidFill>
                  <a:schemeClr val="bg1"/>
                </a:solidFill>
                <a:latin typeface="Arial" pitchFamily="34" charset="0"/>
              </a:rPr>
              <a:t>зримое подтверждение нашей веры</a:t>
            </a:r>
            <a:r>
              <a:rPr lang="ru-RU" altLang="en-US" b="1">
                <a:solidFill>
                  <a:srgbClr val="FFD70E"/>
                </a:solidFill>
                <a:latin typeface="Arial" pitchFamily="34" charset="0"/>
              </a:rPr>
              <a:t>, с помощью которого мы понимаем, что </a:t>
            </a:r>
            <a:r>
              <a:rPr lang="ru-RU" altLang="en-US" b="1">
                <a:solidFill>
                  <a:schemeClr val="bg1"/>
                </a:solidFill>
                <a:latin typeface="Arial" pitchFamily="34" charset="0"/>
              </a:rPr>
              <a:t>в Евангелиях содержится именно исторический, а не мифологический рассказ</a:t>
            </a:r>
            <a:r>
              <a:rPr lang="ru-RU" altLang="en-US" b="1">
                <a:solidFill>
                  <a:srgbClr val="FFD70E"/>
                </a:solidFill>
                <a:latin typeface="Arial" pitchFamily="34" charset="0"/>
              </a:rPr>
              <a:t>. Они являются одним из свидетельств подлинности Евангельских событий, и дают нам возможность некоторого приближения к ним».</a:t>
            </a:r>
          </a:p>
        </p:txBody>
      </p:sp>
      <p:sp>
        <p:nvSpPr>
          <p:cNvPr id="361476" name="Text Box 4"/>
          <p:cNvSpPr txBox="1">
            <a:spLocks noChangeArrowheads="1"/>
          </p:cNvSpPr>
          <p:nvPr/>
        </p:nvSpPr>
        <p:spPr bwMode="auto">
          <a:xfrm>
            <a:off x="827088" y="5768975"/>
            <a:ext cx="7993062"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altLang="en-US" sz="2000" b="1">
                <a:solidFill>
                  <a:schemeClr val="bg1"/>
                </a:solidFill>
                <a:latin typeface="Futura Md BT"/>
              </a:rPr>
              <a:t>—</a:t>
            </a:r>
            <a:r>
              <a:rPr lang="ru-RU" altLang="en-US" sz="2000" b="1">
                <a:solidFill>
                  <a:schemeClr val="bg1"/>
                </a:solidFill>
                <a:latin typeface="Futura Md BT"/>
              </a:rPr>
              <a:t> </a:t>
            </a:r>
            <a:r>
              <a:rPr lang="ru-RU" altLang="en-US" sz="2000" b="1" i="1">
                <a:solidFill>
                  <a:schemeClr val="bg1"/>
                </a:solidFill>
                <a:latin typeface="Arial" pitchFamily="34" charset="0"/>
              </a:rPr>
              <a:t>Археология Евангелия</a:t>
            </a:r>
            <a:r>
              <a:rPr lang="ru-RU" altLang="en-US" sz="2000" b="1">
                <a:solidFill>
                  <a:schemeClr val="bg1"/>
                </a:solidFill>
                <a:latin typeface="Arial" pitchFamily="34" charset="0"/>
              </a:rPr>
              <a:t>, прот. Александр Тимофеев</a:t>
            </a:r>
            <a:r>
              <a:rPr lang="en-US" altLang="en-US" sz="2000" b="1">
                <a:solidFill>
                  <a:schemeClr val="bg1"/>
                </a:solidFill>
                <a:latin typeface="Arial" pitchFamily="34" charset="0"/>
              </a:rPr>
              <a:t>, </a:t>
            </a:r>
            <a:r>
              <a:rPr lang="ru-RU" altLang="en-US" sz="2000" b="1">
                <a:solidFill>
                  <a:schemeClr val="bg1"/>
                </a:solidFill>
                <a:latin typeface="Arial" pitchFamily="34" charset="0"/>
              </a:rPr>
              <a:t>МДА</a:t>
            </a:r>
            <a:endParaRPr lang="en-US" altLang="en-US" sz="2000" b="1" u="sng">
              <a:solidFill>
                <a:srgbClr val="FFFF00"/>
              </a:solidFill>
              <a:latin typeface="Arial" pitchFamily="34" charset="0"/>
            </a:endParaRPr>
          </a:p>
        </p:txBody>
      </p:sp>
      <p:sp>
        <p:nvSpPr>
          <p:cNvPr id="193541" name="Text Box 6"/>
          <p:cNvSpPr txBox="1">
            <a:spLocks noChangeArrowheads="1"/>
          </p:cNvSpPr>
          <p:nvPr/>
        </p:nvSpPr>
        <p:spPr bwMode="auto">
          <a:xfrm>
            <a:off x="2700338" y="527050"/>
            <a:ext cx="3794125" cy="823913"/>
          </a:xfrm>
          <a:prstGeom prst="rect">
            <a:avLst/>
          </a:prstGeom>
          <a:noFill/>
          <a:ln w="9525">
            <a:noFill/>
            <a:miter lim="800000"/>
            <a:headEnd/>
            <a:tailEnd/>
          </a:ln>
        </p:spPr>
        <p:txBody>
          <a:bodyPr wrap="none">
            <a:spAutoFit/>
          </a:bodyPr>
          <a:lstStyle/>
          <a:p>
            <a:r>
              <a:rPr lang="en-US" altLang="en-US" sz="4800" b="1">
                <a:solidFill>
                  <a:schemeClr val="bg1"/>
                </a:solidFill>
                <a:latin typeface="Arial" pitchFamily="34" charset="0"/>
              </a:rPr>
              <a:t>Археология</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3" descr="Intro to the Orthodox Culture - cover"/>
          <p:cNvPicPr>
            <a:picLocks noChangeAspect="1" noChangeArrowheads="1"/>
          </p:cNvPicPr>
          <p:nvPr/>
        </p:nvPicPr>
        <p:blipFill>
          <a:blip r:embed="rId2" cstate="print"/>
          <a:srcRect/>
          <a:stretch>
            <a:fillRect/>
          </a:stretch>
        </p:blipFill>
        <p:spPr bwMode="auto">
          <a:xfrm>
            <a:off x="2124075" y="9525"/>
            <a:ext cx="4725988" cy="6848475"/>
          </a:xfrm>
          <a:prstGeom prst="rect">
            <a:avLst/>
          </a:prstGeom>
          <a:noFill/>
          <a:ln w="9525">
            <a:noFill/>
            <a:miter lim="800000"/>
            <a:headEnd/>
            <a:tailEnd/>
          </a:ln>
        </p:spPr>
      </p:pic>
      <p:pic>
        <p:nvPicPr>
          <p:cNvPr id="3" name="Picture 5" descr="5818_big"/>
          <p:cNvPicPr>
            <a:picLocks noChangeAspect="1" noChangeArrowheads="1"/>
          </p:cNvPicPr>
          <p:nvPr/>
        </p:nvPicPr>
        <p:blipFill>
          <a:blip r:embed="rId3" cstate="print"/>
          <a:srcRect/>
          <a:stretch>
            <a:fillRect/>
          </a:stretch>
        </p:blipFill>
        <p:spPr bwMode="auto">
          <a:xfrm>
            <a:off x="179388" y="2349500"/>
            <a:ext cx="2992437" cy="4335463"/>
          </a:xfrm>
          <a:prstGeom prst="rect">
            <a:avLst/>
          </a:prstGeom>
          <a:noFill/>
          <a:ln w="9525">
            <a:noFill/>
            <a:miter lim="800000"/>
            <a:headEnd/>
            <a:tailEnd/>
          </a:ln>
        </p:spPr>
      </p:pic>
      <p:pic>
        <p:nvPicPr>
          <p:cNvPr id="4" name="Picture 7" descr="_big_1364284924"/>
          <p:cNvPicPr>
            <a:picLocks noChangeAspect="1" noChangeArrowheads="1"/>
          </p:cNvPicPr>
          <p:nvPr/>
        </p:nvPicPr>
        <p:blipFill>
          <a:blip r:embed="rId4" cstate="print"/>
          <a:srcRect/>
          <a:stretch>
            <a:fillRect/>
          </a:stretch>
        </p:blipFill>
        <p:spPr bwMode="auto">
          <a:xfrm>
            <a:off x="6821488" y="260350"/>
            <a:ext cx="2251075" cy="360045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701" name="Text Box 5"/>
          <p:cNvSpPr txBox="1">
            <a:spLocks noChangeArrowheads="1"/>
          </p:cNvSpPr>
          <p:nvPr/>
        </p:nvSpPr>
        <p:spPr bwMode="auto">
          <a:xfrm>
            <a:off x="3635375" y="1628775"/>
            <a:ext cx="5257800" cy="3970338"/>
          </a:xfrm>
          <a:prstGeom prst="rect">
            <a:avLst/>
          </a:prstGeom>
          <a:noFill/>
          <a:ln w="9525">
            <a:noFill/>
            <a:miter lim="800000"/>
            <a:headEnd/>
            <a:tailEnd/>
          </a:ln>
        </p:spPr>
        <p:txBody>
          <a:bodyPr>
            <a:spAutoFit/>
          </a:bodyPr>
          <a:lstStyle/>
          <a:p>
            <a:pPr>
              <a:spcBef>
                <a:spcPct val="50000"/>
              </a:spcBef>
            </a:pPr>
            <a:r>
              <a:rPr lang="ru-RU" altLang="en-US" sz="2800" b="1" dirty="0">
                <a:solidFill>
                  <a:srgbClr val="FFD60E"/>
                </a:solidFill>
                <a:latin typeface="Arial" pitchFamily="34" charset="0"/>
              </a:rPr>
              <a:t>«То, что случилось с Ним – крестная смерть, сошествие в ад, воскресение, вознесение – относится непосредственно и к роду человеческому: </a:t>
            </a:r>
            <a:r>
              <a:rPr lang="ru-RU" altLang="en-US" sz="2800" b="1" dirty="0">
                <a:solidFill>
                  <a:schemeClr val="bg1"/>
                </a:solidFill>
                <a:latin typeface="Arial" pitchFamily="34" charset="0"/>
              </a:rPr>
              <a:t>это не только Божественное событие, – это событие и человеческое</a:t>
            </a:r>
            <a:r>
              <a:rPr lang="ru-RU" altLang="en-US" sz="2800" b="1" dirty="0">
                <a:solidFill>
                  <a:srgbClr val="FFD60E"/>
                </a:solidFill>
                <a:latin typeface="Arial" pitchFamily="34" charset="0"/>
              </a:rPr>
              <a:t>».</a:t>
            </a:r>
            <a:endParaRPr lang="en-US" altLang="en-US" sz="2800" b="1" dirty="0">
              <a:solidFill>
                <a:srgbClr val="FFD60E"/>
              </a:solidFill>
              <a:latin typeface="Arial" pitchFamily="34" charset="0"/>
            </a:endParaRPr>
          </a:p>
        </p:txBody>
      </p:sp>
      <p:sp>
        <p:nvSpPr>
          <p:cNvPr id="207875" name="Text Box 5"/>
          <p:cNvSpPr txBox="1">
            <a:spLocks noChangeArrowheads="1"/>
          </p:cNvSpPr>
          <p:nvPr/>
        </p:nvSpPr>
        <p:spPr bwMode="auto">
          <a:xfrm>
            <a:off x="1619672" y="5851525"/>
            <a:ext cx="6265441" cy="457200"/>
          </a:xfrm>
          <a:prstGeom prst="rect">
            <a:avLst/>
          </a:prstGeom>
          <a:noFill/>
          <a:ln w="9525">
            <a:noFill/>
            <a:miter lim="800000"/>
            <a:headEnd/>
            <a:tailEnd/>
          </a:ln>
        </p:spPr>
        <p:txBody>
          <a:bodyPr wrap="square">
            <a:spAutoFit/>
          </a:bodyPr>
          <a:lstStyle/>
          <a:p>
            <a:pPr>
              <a:spcBef>
                <a:spcPct val="50000"/>
              </a:spcBef>
            </a:pPr>
            <a:r>
              <a:rPr lang="ru-RU" altLang="en-US" b="1" dirty="0">
                <a:solidFill>
                  <a:schemeClr val="bg1"/>
                </a:solidFill>
                <a:latin typeface="Arial" pitchFamily="34" charset="0"/>
              </a:rPr>
              <a:t>–</a:t>
            </a:r>
            <a:r>
              <a:rPr lang="ru-RU" altLang="en-US" dirty="0">
                <a:solidFill>
                  <a:schemeClr val="bg1"/>
                </a:solidFill>
              </a:rPr>
              <a:t> </a:t>
            </a:r>
            <a:r>
              <a:rPr lang="ru-RU" altLang="en-US" b="1" dirty="0">
                <a:solidFill>
                  <a:schemeClr val="bg1"/>
                </a:solidFill>
                <a:latin typeface="Arial" pitchFamily="34" charset="0"/>
              </a:rPr>
              <a:t>митрополит Антоний Сурожский</a:t>
            </a:r>
            <a:endParaRPr lang="en-US" altLang="en-US" b="1" dirty="0">
              <a:solidFill>
                <a:schemeClr val="bg1"/>
              </a:solidFill>
              <a:latin typeface="Arial" pitchFamily="34" charset="0"/>
            </a:endParaRPr>
          </a:p>
        </p:txBody>
      </p:sp>
      <p:pic>
        <p:nvPicPr>
          <p:cNvPr id="207876" name="Picture 9" descr="Metropolitan Antony of Surozh"/>
          <p:cNvPicPr>
            <a:picLocks noChangeAspect="1" noChangeArrowheads="1"/>
          </p:cNvPicPr>
          <p:nvPr/>
        </p:nvPicPr>
        <p:blipFill>
          <a:blip r:embed="rId3" cstate="print"/>
          <a:srcRect/>
          <a:stretch>
            <a:fillRect/>
          </a:stretch>
        </p:blipFill>
        <p:spPr bwMode="auto">
          <a:xfrm>
            <a:off x="534988" y="1628775"/>
            <a:ext cx="2881312" cy="4176713"/>
          </a:xfrm>
          <a:prstGeom prst="rect">
            <a:avLst/>
          </a:prstGeom>
          <a:noFill/>
          <a:ln w="9525">
            <a:noFill/>
            <a:miter lim="800000"/>
            <a:headEnd/>
            <a:tailEnd/>
          </a:ln>
        </p:spPr>
      </p:pic>
      <p:sp>
        <p:nvSpPr>
          <p:cNvPr id="207877" name="Text Box 7"/>
          <p:cNvSpPr txBox="1">
            <a:spLocks noChangeArrowheads="1"/>
          </p:cNvSpPr>
          <p:nvPr/>
        </p:nvSpPr>
        <p:spPr bwMode="auto">
          <a:xfrm>
            <a:off x="1979712" y="838200"/>
            <a:ext cx="7164288" cy="641350"/>
          </a:xfrm>
          <a:prstGeom prst="rect">
            <a:avLst/>
          </a:prstGeom>
          <a:noFill/>
          <a:ln w="9525">
            <a:noFill/>
            <a:miter lim="800000"/>
            <a:headEnd/>
            <a:tailEnd/>
          </a:ln>
        </p:spPr>
        <p:txBody>
          <a:bodyPr wrap="square">
            <a:spAutoFit/>
          </a:bodyPr>
          <a:lstStyle/>
          <a:p>
            <a:pPr algn="ctr">
              <a:spcBef>
                <a:spcPct val="50000"/>
              </a:spcBef>
              <a:spcAft>
                <a:spcPct val="15000"/>
              </a:spcAft>
              <a:buClr>
                <a:schemeClr val="folHlink"/>
              </a:buClr>
              <a:buFont typeface="Monotype Sorts"/>
              <a:buNone/>
            </a:pPr>
            <a:r>
              <a:rPr lang="ru-RU" altLang="en-US" sz="3600" b="1" dirty="0">
                <a:solidFill>
                  <a:schemeClr val="bg1"/>
                </a:solidFill>
                <a:latin typeface="Arial" pitchFamily="34" charset="0"/>
                <a:cs typeface="Arial" pitchFamily="34" charset="0"/>
              </a:rPr>
              <a:t>Свидетельство богослова</a:t>
            </a:r>
            <a:endParaRPr lang="en-US" altLang="en-US" sz="3600" b="1" dirty="0">
              <a:solidFill>
                <a:schemeClr val="bg1"/>
              </a:solidFill>
              <a:latin typeface="Arial" pitchFamily="34" charset="0"/>
              <a:cs typeface="Arial"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1701"/>
                                        </p:tgtEl>
                                        <p:attrNameLst>
                                          <p:attrName>style.visibility</p:attrName>
                                        </p:attrNameLst>
                                      </p:cBhvr>
                                      <p:to>
                                        <p:strVal val="visible"/>
                                      </p:to>
                                    </p:set>
                                    <p:animEffect transition="in" filter="fade">
                                      <p:cBhvr>
                                        <p:cTn id="7" dur="500"/>
                                        <p:tgtEl>
                                          <p:spTgt spid="541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573" name="Text Box 13"/>
          <p:cNvSpPr txBox="1">
            <a:spLocks noChangeArrowheads="1"/>
          </p:cNvSpPr>
          <p:nvPr/>
        </p:nvSpPr>
        <p:spPr bwMode="auto">
          <a:xfrm>
            <a:off x="2124075" y="819150"/>
            <a:ext cx="6624638" cy="641350"/>
          </a:xfrm>
          <a:prstGeom prst="rect">
            <a:avLst/>
          </a:prstGeom>
          <a:noFill/>
          <a:ln>
            <a:noFill/>
          </a:ln>
          <a:effectLst/>
        </p:spPr>
        <p:txBody>
          <a:bodyPr lIns="91431" tIns="45715" rIns="91431" bIns="45715">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marL="1370013" defTabSz="912813">
              <a:defRPr sz="2400">
                <a:solidFill>
                  <a:schemeClr val="tx1"/>
                </a:solidFill>
                <a:latin typeface="Times New Roman" pitchFamily="18" charset="0"/>
              </a:defRPr>
            </a:lvl4pPr>
            <a:lvl5pPr marL="1830388" defTabSz="912813">
              <a:defRPr sz="2400">
                <a:solidFill>
                  <a:schemeClr val="tx1"/>
                </a:solidFill>
                <a:latin typeface="Times New Roman" pitchFamily="18" charset="0"/>
              </a:defRPr>
            </a:lvl5pPr>
            <a:lvl6pPr marL="2287588" defTabSz="912813" eaLnBrk="0" fontAlgn="base" hangingPunct="0">
              <a:spcBef>
                <a:spcPct val="0"/>
              </a:spcBef>
              <a:spcAft>
                <a:spcPct val="0"/>
              </a:spcAft>
              <a:defRPr sz="2400">
                <a:solidFill>
                  <a:schemeClr val="tx1"/>
                </a:solidFill>
                <a:latin typeface="Times New Roman" pitchFamily="18" charset="0"/>
              </a:defRPr>
            </a:lvl6pPr>
            <a:lvl7pPr marL="2744788" defTabSz="912813" eaLnBrk="0" fontAlgn="base" hangingPunct="0">
              <a:spcBef>
                <a:spcPct val="0"/>
              </a:spcBef>
              <a:spcAft>
                <a:spcPct val="0"/>
              </a:spcAft>
              <a:defRPr sz="2400">
                <a:solidFill>
                  <a:schemeClr val="tx1"/>
                </a:solidFill>
                <a:latin typeface="Times New Roman" pitchFamily="18" charset="0"/>
              </a:defRPr>
            </a:lvl7pPr>
            <a:lvl8pPr marL="3201988" defTabSz="912813" eaLnBrk="0" fontAlgn="base" hangingPunct="0">
              <a:spcBef>
                <a:spcPct val="0"/>
              </a:spcBef>
              <a:spcAft>
                <a:spcPct val="0"/>
              </a:spcAft>
              <a:defRPr sz="2400">
                <a:solidFill>
                  <a:schemeClr val="tx1"/>
                </a:solidFill>
                <a:latin typeface="Times New Roman" pitchFamily="18" charset="0"/>
              </a:defRPr>
            </a:lvl8pPr>
            <a:lvl9pPr marL="3659188" defTabSz="912813"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ru-RU" sz="3600" b="1" dirty="0">
                <a:solidFill>
                  <a:schemeClr val="bg1"/>
                </a:solidFill>
                <a:latin typeface="+mn-lt"/>
                <a:cs typeface="Arial" pitchFamily="34" charset="0"/>
              </a:rPr>
              <a:t>Свидетельство библеиста </a:t>
            </a:r>
            <a:endParaRPr lang="en-US" sz="3600" b="1" dirty="0">
              <a:solidFill>
                <a:schemeClr val="bg1"/>
              </a:solidFill>
              <a:latin typeface="+mn-lt"/>
              <a:cs typeface="Arial" pitchFamily="34" charset="0"/>
            </a:endParaRPr>
          </a:p>
        </p:txBody>
      </p:sp>
      <p:pic>
        <p:nvPicPr>
          <p:cNvPr id="335874" name="Picture 2" descr="http://zarubezhje.narod.ru/photos1/Alexy_Kniazev.jpg"/>
          <p:cNvPicPr>
            <a:picLocks noChangeAspect="1" noChangeArrowheads="1"/>
          </p:cNvPicPr>
          <p:nvPr/>
        </p:nvPicPr>
        <p:blipFill>
          <a:blip r:embed="rId3" cstate="print"/>
          <a:srcRect/>
          <a:stretch>
            <a:fillRect/>
          </a:stretch>
        </p:blipFill>
        <p:spPr bwMode="auto">
          <a:xfrm>
            <a:off x="7215839" y="1484784"/>
            <a:ext cx="1649638" cy="2304256"/>
          </a:xfrm>
          <a:prstGeom prst="rect">
            <a:avLst/>
          </a:prstGeom>
          <a:noFill/>
        </p:spPr>
      </p:pic>
      <p:pic>
        <p:nvPicPr>
          <p:cNvPr id="1602570" name="Picture 10" descr="Ebla_clay_tablet - Wikipedia"/>
          <p:cNvPicPr>
            <a:picLocks noChangeAspect="1" noChangeArrowheads="1"/>
          </p:cNvPicPr>
          <p:nvPr/>
        </p:nvPicPr>
        <p:blipFill>
          <a:blip r:embed="rId4" cstate="print"/>
          <a:srcRect/>
          <a:stretch>
            <a:fillRect/>
          </a:stretch>
        </p:blipFill>
        <p:spPr bwMode="auto">
          <a:xfrm>
            <a:off x="7263382" y="3429000"/>
            <a:ext cx="1197050" cy="1047386"/>
          </a:xfrm>
          <a:prstGeom prst="rect">
            <a:avLst/>
          </a:prstGeom>
          <a:noFill/>
          <a:ln w="9525">
            <a:noFill/>
            <a:miter lim="800000"/>
            <a:headEnd/>
            <a:tailEnd/>
          </a:ln>
        </p:spPr>
      </p:pic>
      <p:pic>
        <p:nvPicPr>
          <p:cNvPr id="1602571" name="Picture 11" descr="JamesOssuary - Wikipedia_screen"/>
          <p:cNvPicPr>
            <a:picLocks noChangeAspect="1" noChangeArrowheads="1"/>
          </p:cNvPicPr>
          <p:nvPr/>
        </p:nvPicPr>
        <p:blipFill>
          <a:blip r:embed="rId5" cstate="print"/>
          <a:srcRect/>
          <a:stretch>
            <a:fillRect/>
          </a:stretch>
        </p:blipFill>
        <p:spPr bwMode="auto">
          <a:xfrm>
            <a:off x="6588224" y="4308448"/>
            <a:ext cx="1340612" cy="848744"/>
          </a:xfrm>
          <a:prstGeom prst="rect">
            <a:avLst/>
          </a:prstGeom>
          <a:noFill/>
          <a:ln w="9525">
            <a:noFill/>
            <a:miter lim="800000"/>
            <a:headEnd/>
            <a:tailEnd/>
          </a:ln>
        </p:spPr>
      </p:pic>
      <p:pic>
        <p:nvPicPr>
          <p:cNvPr id="1602572" name="Picture 12" descr="jrl020153tr recto"/>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7715259" y="4699723"/>
            <a:ext cx="1105213" cy="1465581"/>
          </a:xfrm>
          <a:prstGeom prst="rect">
            <a:avLst/>
          </a:prstGeom>
          <a:noFill/>
          <a:ln w="9525">
            <a:noFill/>
            <a:miter lim="800000"/>
            <a:headEnd/>
            <a:tailEnd/>
          </a:ln>
        </p:spPr>
      </p:pic>
      <p:sp>
        <p:nvSpPr>
          <p:cNvPr id="1602569" name="Rectangle 9"/>
          <p:cNvSpPr>
            <a:spLocks noChangeArrowheads="1"/>
          </p:cNvSpPr>
          <p:nvPr/>
        </p:nvSpPr>
        <p:spPr bwMode="auto">
          <a:xfrm>
            <a:off x="323528" y="1395620"/>
            <a:ext cx="7272808" cy="4401205"/>
          </a:xfrm>
          <a:prstGeom prst="rect">
            <a:avLst/>
          </a:prstGeom>
          <a:noFill/>
          <a:ln w="9525">
            <a:noFill/>
            <a:miter lim="800000"/>
            <a:headEnd/>
            <a:tailEnd/>
          </a:ln>
        </p:spPr>
        <p:txBody>
          <a:bodyPr wrap="square" anchor="ctr">
            <a:spAutoFit/>
          </a:bodyPr>
          <a:lstStyle/>
          <a:p>
            <a:r>
              <a:rPr lang="ru-RU" altLang="en-US" sz="2800" b="1" dirty="0">
                <a:solidFill>
                  <a:srgbClr val="FFD60E"/>
                </a:solidFill>
                <a:effectLst>
                  <a:outerShdw blurRad="50800" dist="38100" dir="2700000" algn="tl" rotWithShape="0">
                    <a:prstClr val="black">
                      <a:alpha val="40000"/>
                    </a:prstClr>
                  </a:outerShdw>
                </a:effectLst>
                <a:latin typeface="Arial" pitchFamily="34" charset="0"/>
              </a:rPr>
              <a:t>«Благодаря  современным открытиям  в области истории, филологии, археологии, палеографии и других вспомогательных наук в области исагогики </a:t>
            </a:r>
            <a:r>
              <a:rPr lang="en-US" altLang="en-US" sz="2800" b="1" i="1" dirty="0">
                <a:solidFill>
                  <a:srgbClr val="FFD60E"/>
                </a:solidFill>
                <a:effectLst>
                  <a:outerShdw blurRad="50800" dist="38100" dir="2700000" algn="tl" rotWithShape="0">
                    <a:prstClr val="black">
                      <a:alpha val="40000"/>
                    </a:prstClr>
                  </a:outerShdw>
                </a:effectLst>
                <a:latin typeface="Arial" pitchFamily="34" charset="0"/>
              </a:rPr>
              <a:t>[</a:t>
            </a:r>
            <a:r>
              <a:rPr lang="en-US" altLang="en-US" sz="2800" b="1" i="1" dirty="0" err="1">
                <a:solidFill>
                  <a:srgbClr val="FFD60E"/>
                </a:solidFill>
                <a:effectLst>
                  <a:outerShdw blurRad="50800" dist="38100" dir="2700000" algn="tl" rotWithShape="0">
                    <a:prstClr val="black">
                      <a:alpha val="40000"/>
                    </a:prstClr>
                  </a:outerShdw>
                </a:effectLst>
                <a:latin typeface="Arial" pitchFamily="34" charset="0"/>
              </a:rPr>
              <a:t>др.греч</a:t>
            </a:r>
            <a:r>
              <a:rPr lang="en-US" altLang="en-US" sz="2800" b="1" i="1" dirty="0">
                <a:solidFill>
                  <a:srgbClr val="FFD60E"/>
                </a:solidFill>
                <a:effectLst>
                  <a:outerShdw blurRad="50800" dist="38100" dir="2700000" algn="tl" rotWithShape="0">
                    <a:prstClr val="black">
                      <a:alpha val="40000"/>
                    </a:prstClr>
                  </a:outerShdw>
                </a:effectLst>
                <a:latin typeface="Arial" pitchFamily="34" charset="0"/>
              </a:rPr>
              <a:t>. «</a:t>
            </a:r>
            <a:r>
              <a:rPr lang="en-US" altLang="en-US" sz="2800" b="1" i="1" dirty="0" err="1">
                <a:solidFill>
                  <a:srgbClr val="FFD60E"/>
                </a:solidFill>
                <a:effectLst>
                  <a:outerShdw blurRad="50800" dist="38100" dir="2700000" algn="tl" rotWithShape="0">
                    <a:prstClr val="black">
                      <a:alpha val="40000"/>
                    </a:prstClr>
                  </a:outerShdw>
                </a:effectLst>
                <a:latin typeface="Arial" pitchFamily="34" charset="0"/>
              </a:rPr>
              <a:t>введение</a:t>
            </a:r>
            <a:r>
              <a:rPr lang="en-US" altLang="en-US" sz="2800" b="1" i="1" dirty="0">
                <a:solidFill>
                  <a:srgbClr val="FFD60E"/>
                </a:solidFill>
                <a:effectLst>
                  <a:outerShdw blurRad="50800" dist="38100" dir="2700000" algn="tl" rotWithShape="0">
                    <a:prstClr val="black">
                      <a:alpha val="40000"/>
                    </a:prstClr>
                  </a:outerShdw>
                </a:effectLst>
                <a:latin typeface="Arial" pitchFamily="34" charset="0"/>
              </a:rPr>
              <a:t>»]</a:t>
            </a:r>
            <a:r>
              <a:rPr lang="en-US" altLang="en-US" sz="2800" b="1" dirty="0">
                <a:solidFill>
                  <a:srgbClr val="FFD60E"/>
                </a:solidFill>
                <a:effectLst>
                  <a:outerShdw blurRad="50800" dist="38100" dir="2700000" algn="tl" rotWithShape="0">
                    <a:prstClr val="black">
                      <a:alpha val="40000"/>
                    </a:prstClr>
                  </a:outerShdw>
                </a:effectLst>
                <a:latin typeface="Arial" pitchFamily="34" charset="0"/>
              </a:rPr>
              <a:t> </a:t>
            </a:r>
            <a:r>
              <a:rPr lang="ru-RU" altLang="en-US" sz="2800" b="1" dirty="0">
                <a:solidFill>
                  <a:srgbClr val="FFD60E"/>
                </a:solidFill>
                <a:effectLst>
                  <a:outerShdw blurRad="50800" dist="38100" dir="2700000" algn="tl" rotWithShape="0">
                    <a:prstClr val="black">
                      <a:alpha val="40000"/>
                    </a:prstClr>
                  </a:outerShdw>
                </a:effectLst>
                <a:latin typeface="Arial" pitchFamily="34" charset="0"/>
              </a:rPr>
              <a:t>мы приведены к возможности еще  ближе,  полнее и подробнее видеть действие Бога, открывающего Себя человечеству и  устрояющего его спасение».</a:t>
            </a:r>
          </a:p>
        </p:txBody>
      </p:sp>
      <p:sp>
        <p:nvSpPr>
          <p:cNvPr id="204807" name="Text Box 4"/>
          <p:cNvSpPr txBox="1">
            <a:spLocks noChangeArrowheads="1"/>
          </p:cNvSpPr>
          <p:nvPr/>
        </p:nvSpPr>
        <p:spPr bwMode="auto">
          <a:xfrm>
            <a:off x="467544" y="5949280"/>
            <a:ext cx="8424936" cy="461665"/>
          </a:xfrm>
          <a:prstGeom prst="rect">
            <a:avLst/>
          </a:prstGeom>
          <a:noFill/>
          <a:ln w="9525">
            <a:noFill/>
            <a:miter lim="800000"/>
            <a:headEnd/>
            <a:tailEnd/>
          </a:ln>
        </p:spPr>
        <p:txBody>
          <a:bodyPr wrap="square">
            <a:spAutoFit/>
          </a:bodyPr>
          <a:lstStyle/>
          <a:p>
            <a:r>
              <a:rPr lang="ru-RU" altLang="en-US" b="1" dirty="0">
                <a:solidFill>
                  <a:schemeClr val="bg1"/>
                </a:solidFill>
                <a:latin typeface="Arial" pitchFamily="34" charset="0"/>
              </a:rPr>
              <a:t>  </a:t>
            </a:r>
            <a:r>
              <a:rPr lang="en-US" altLang="en-US" b="1" dirty="0">
                <a:solidFill>
                  <a:schemeClr val="bg1"/>
                </a:solidFill>
              </a:rPr>
              <a:t>—</a:t>
            </a:r>
            <a:r>
              <a:rPr lang="ru-RU" altLang="en-US" b="1" dirty="0">
                <a:solidFill>
                  <a:schemeClr val="bg1"/>
                </a:solidFill>
              </a:rPr>
              <a:t> </a:t>
            </a:r>
            <a:r>
              <a:rPr lang="ru-RU" altLang="en-US" b="1" dirty="0">
                <a:solidFill>
                  <a:schemeClr val="bg1"/>
                </a:solidFill>
                <a:latin typeface="Arial" pitchFamily="34" charset="0"/>
              </a:rPr>
              <a:t>прот. Алексей Князев, профессор, библеист </a:t>
            </a:r>
            <a:endParaRPr lang="en-US" altLang="en-US"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02569"/>
                                        </p:tgtEl>
                                        <p:attrNameLst>
                                          <p:attrName>style.visibility</p:attrName>
                                        </p:attrNameLst>
                                      </p:cBhvr>
                                      <p:to>
                                        <p:strVal val="visible"/>
                                      </p:to>
                                    </p:set>
                                    <p:animEffect transition="in" filter="dissolve">
                                      <p:cBhvr>
                                        <p:cTn id="7" dur="500"/>
                                        <p:tgtEl>
                                          <p:spTgt spid="1602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256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Text Box 2"/>
          <p:cNvSpPr txBox="1">
            <a:spLocks noChangeArrowheads="1"/>
          </p:cNvSpPr>
          <p:nvPr/>
        </p:nvSpPr>
        <p:spPr bwMode="auto">
          <a:xfrm>
            <a:off x="611188" y="4221163"/>
            <a:ext cx="8137525" cy="1768475"/>
          </a:xfrm>
          <a:prstGeom prst="rect">
            <a:avLst/>
          </a:prstGeom>
          <a:noFill/>
          <a:ln w="9525">
            <a:noFill/>
            <a:miter lim="800000"/>
            <a:headEnd/>
            <a:tailEnd/>
          </a:ln>
        </p:spPr>
        <p:txBody>
          <a:bodyPr>
            <a:spAutoFit/>
          </a:bodyPr>
          <a:lstStyle/>
          <a:p>
            <a:pPr algn="ctr">
              <a:lnSpc>
                <a:spcPts val="4400"/>
              </a:lnSpc>
              <a:spcBef>
                <a:spcPct val="50000"/>
              </a:spcBef>
            </a:pPr>
            <a:r>
              <a:rPr lang="ru-RU" altLang="en-US" sz="3200" b="1" dirty="0">
                <a:solidFill>
                  <a:schemeClr val="bg1"/>
                </a:solidFill>
                <a:latin typeface="Arial" pitchFamily="34" charset="0"/>
                <a:cs typeface="Arial" pitchFamily="34" charset="0"/>
              </a:rPr>
              <a:t>Археологические находки подтверждают историческую подлинность Нового Завета.</a:t>
            </a:r>
            <a:endParaRPr lang="en-US" altLang="en-US" sz="3200" b="1" dirty="0">
              <a:solidFill>
                <a:schemeClr val="bg1"/>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spd="med">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03586"/>
                                        </p:tgtEl>
                                        <p:attrNameLst>
                                          <p:attrName>style.visibility</p:attrName>
                                        </p:attrNameLst>
                                      </p:cBhvr>
                                      <p:to>
                                        <p:strVal val="visible"/>
                                      </p:to>
                                    </p:set>
                                    <p:anim calcmode="lin" valueType="num">
                                      <p:cBhvr>
                                        <p:cTn id="7" dur="1000" fill="hold"/>
                                        <p:tgtEl>
                                          <p:spTgt spid="1603586"/>
                                        </p:tgtEl>
                                        <p:attrNameLst>
                                          <p:attrName>ppt_w</p:attrName>
                                        </p:attrNameLst>
                                      </p:cBhvr>
                                      <p:tavLst>
                                        <p:tav tm="0">
                                          <p:val>
                                            <p:fltVal val="0"/>
                                          </p:val>
                                        </p:tav>
                                        <p:tav tm="100000">
                                          <p:val>
                                            <p:strVal val="#ppt_w"/>
                                          </p:val>
                                        </p:tav>
                                      </p:tavLst>
                                    </p:anim>
                                    <p:anim calcmode="lin" valueType="num">
                                      <p:cBhvr>
                                        <p:cTn id="8" dur="1000" fill="hold"/>
                                        <p:tgtEl>
                                          <p:spTgt spid="1603586"/>
                                        </p:tgtEl>
                                        <p:attrNameLst>
                                          <p:attrName>ppt_h</p:attrName>
                                        </p:attrNameLst>
                                      </p:cBhvr>
                                      <p:tavLst>
                                        <p:tav tm="0">
                                          <p:val>
                                            <p:fltVal val="0"/>
                                          </p:val>
                                        </p:tav>
                                        <p:tav tm="100000">
                                          <p:val>
                                            <p:strVal val="#ppt_h"/>
                                          </p:val>
                                        </p:tav>
                                      </p:tavLst>
                                    </p:anim>
                                    <p:anim calcmode="lin" valueType="num">
                                      <p:cBhvr>
                                        <p:cTn id="9" dur="1000" fill="hold"/>
                                        <p:tgtEl>
                                          <p:spTgt spid="1603586"/>
                                        </p:tgtEl>
                                        <p:attrNameLst>
                                          <p:attrName>ppt_x</p:attrName>
                                        </p:attrNameLst>
                                      </p:cBhvr>
                                      <p:tavLst>
                                        <p:tav tm="0">
                                          <p:val>
                                            <p:fltVal val="0.5"/>
                                          </p:val>
                                        </p:tav>
                                        <p:tav tm="100000">
                                          <p:val>
                                            <p:strVal val="#ppt_x"/>
                                          </p:val>
                                        </p:tav>
                                      </p:tavLst>
                                    </p:anim>
                                    <p:anim calcmode="lin" valueType="num">
                                      <p:cBhvr>
                                        <p:cTn id="10" dur="1000" fill="hold"/>
                                        <p:tgtEl>
                                          <p:spTgt spid="160358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3586"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8741" name="Picture 5" descr="Buch(von1885)_screen2"/>
          <p:cNvPicPr>
            <a:picLocks noChangeAspect="1" noChangeArrowheads="1"/>
          </p:cNvPicPr>
          <p:nvPr/>
        </p:nvPicPr>
        <p:blipFill>
          <a:blip r:embed="rId3" cstate="print"/>
          <a:srcRect/>
          <a:stretch>
            <a:fillRect/>
          </a:stretch>
        </p:blipFill>
        <p:spPr bwMode="auto">
          <a:xfrm>
            <a:off x="6588125" y="1341438"/>
            <a:ext cx="2230438" cy="1920875"/>
          </a:xfrm>
          <a:prstGeom prst="rect">
            <a:avLst/>
          </a:prstGeom>
          <a:noFill/>
          <a:ln w="9525">
            <a:noFill/>
            <a:miter lim="800000"/>
            <a:headEnd/>
            <a:tailEnd/>
          </a:ln>
        </p:spPr>
      </p:pic>
      <p:sp>
        <p:nvSpPr>
          <p:cNvPr id="1908738" name="Text Box 2"/>
          <p:cNvSpPr txBox="1">
            <a:spLocks noChangeArrowheads="1"/>
          </p:cNvSpPr>
          <p:nvPr/>
        </p:nvSpPr>
        <p:spPr bwMode="auto">
          <a:xfrm>
            <a:off x="1403350" y="763588"/>
            <a:ext cx="7416800" cy="5637212"/>
          </a:xfrm>
          <a:prstGeom prst="rect">
            <a:avLst/>
          </a:prstGeom>
          <a:noFill/>
          <a:ln w="9525">
            <a:noFill/>
            <a:miter lim="800000"/>
            <a:headEnd/>
            <a:tailEnd/>
          </a:ln>
        </p:spPr>
        <p:txBody>
          <a:bodyPr anchor="ctr">
            <a:spAutoFit/>
          </a:bodyPr>
          <a:lstStyle/>
          <a:p>
            <a:pPr algn="ctr">
              <a:buFont typeface="Times" pitchFamily="18" charset="0"/>
              <a:buNone/>
            </a:pPr>
            <a:r>
              <a:rPr lang="en-US" altLang="en-US" sz="3600" b="1">
                <a:solidFill>
                  <a:srgbClr val="FFD70E"/>
                </a:solidFill>
                <a:latin typeface="Arial" pitchFamily="34" charset="0"/>
                <a:sym typeface="Zbats-PS"/>
              </a:rPr>
              <a:t>  </a:t>
            </a:r>
            <a:r>
              <a:rPr lang="ru-RU" altLang="en-US" sz="3600" b="1">
                <a:solidFill>
                  <a:srgbClr val="FFD70E"/>
                </a:solidFill>
                <a:latin typeface="Arial" pitchFamily="34" charset="0"/>
                <a:sym typeface="Zbats-PS"/>
              </a:rPr>
              <a:t>Которое из утверждений верно?</a:t>
            </a:r>
            <a:endParaRPr lang="en-US" altLang="en-US" sz="3600" b="1">
              <a:solidFill>
                <a:srgbClr val="FFD70E"/>
              </a:solidFill>
              <a:latin typeface="Arial" pitchFamily="34" charset="0"/>
              <a:sym typeface="Zbats-PS"/>
            </a:endParaRPr>
          </a:p>
          <a:p>
            <a:pPr algn="ctr">
              <a:buFont typeface="Times" pitchFamily="18" charset="0"/>
              <a:buNone/>
            </a:pPr>
            <a:endParaRPr lang="en-US" altLang="en-US" sz="2000" b="1">
              <a:solidFill>
                <a:srgbClr val="FFD70E"/>
              </a:solidFill>
              <a:latin typeface="Arial" pitchFamily="34" charset="0"/>
              <a:sym typeface="Zbats-PS"/>
            </a:endParaRPr>
          </a:p>
          <a:p>
            <a:pPr>
              <a:buFont typeface="Times" pitchFamily="18" charset="0"/>
              <a:buNone/>
            </a:pPr>
            <a:r>
              <a:rPr lang="en-US" altLang="en-US" sz="3200" b="1">
                <a:solidFill>
                  <a:schemeClr val="bg1"/>
                </a:solidFill>
                <a:latin typeface="Arial" pitchFamily="34" charset="0"/>
              </a:rPr>
              <a:t> </a:t>
            </a:r>
            <a:r>
              <a:rPr lang="en-US" altLang="en-US" sz="3200">
                <a:solidFill>
                  <a:srgbClr val="FFD70E"/>
                </a:solidFill>
                <a:sym typeface="Wingdings" pitchFamily="2" charset="2"/>
              </a:rPr>
              <a:t></a:t>
            </a:r>
            <a:r>
              <a:rPr lang="en-US" altLang="en-US">
                <a:solidFill>
                  <a:schemeClr val="bg1"/>
                </a:solidFill>
                <a:sym typeface="Wingdings" pitchFamily="2" charset="2"/>
              </a:rPr>
              <a:t> </a:t>
            </a:r>
            <a:r>
              <a:rPr lang="ru-RU" altLang="en-US" sz="3200" b="1">
                <a:solidFill>
                  <a:schemeClr val="bg1"/>
                </a:solidFill>
                <a:latin typeface="Arial" pitchFamily="34" charset="0"/>
              </a:rPr>
              <a:t>Библия истинна, потому что</a:t>
            </a:r>
          </a:p>
          <a:p>
            <a:pPr>
              <a:buFont typeface="Times" pitchFamily="18" charset="0"/>
              <a:buNone/>
            </a:pPr>
            <a:r>
              <a:rPr lang="ru-RU" altLang="en-US" sz="3200" b="1">
                <a:solidFill>
                  <a:schemeClr val="bg1"/>
                </a:solidFill>
                <a:latin typeface="Arial" pitchFamily="34" charset="0"/>
              </a:rPr>
              <a:t>     христиане в неё верят</a:t>
            </a:r>
            <a:endParaRPr lang="en-US" altLang="en-US" sz="3200" b="1">
              <a:solidFill>
                <a:schemeClr val="bg1"/>
              </a:solidFill>
              <a:latin typeface="Arial" pitchFamily="34" charset="0"/>
            </a:endParaRPr>
          </a:p>
          <a:p>
            <a:pPr>
              <a:buFont typeface="Times" pitchFamily="18" charset="0"/>
              <a:buNone/>
            </a:pPr>
            <a:endParaRPr lang="en-US" altLang="en-US" b="1">
              <a:solidFill>
                <a:schemeClr val="bg1"/>
              </a:solidFill>
              <a:latin typeface="Arial" pitchFamily="34" charset="0"/>
            </a:endParaRPr>
          </a:p>
          <a:p>
            <a:pPr>
              <a:buFont typeface="Times" pitchFamily="18" charset="0"/>
              <a:buNone/>
            </a:pPr>
            <a:r>
              <a:rPr lang="en-US" altLang="en-US" sz="3200" b="1">
                <a:solidFill>
                  <a:schemeClr val="bg1"/>
                </a:solidFill>
                <a:latin typeface="Arial" pitchFamily="34" charset="0"/>
              </a:rPr>
              <a:t> </a:t>
            </a:r>
            <a:r>
              <a:rPr lang="en-US" altLang="en-US" sz="3200">
                <a:solidFill>
                  <a:srgbClr val="FFD70E"/>
                </a:solidFill>
                <a:sym typeface="Wingdings" pitchFamily="2" charset="2"/>
              </a:rPr>
              <a:t></a:t>
            </a:r>
            <a:r>
              <a:rPr lang="en-US" altLang="en-US">
                <a:sym typeface="Wingdings" pitchFamily="2" charset="2"/>
              </a:rPr>
              <a:t> </a:t>
            </a:r>
            <a:r>
              <a:rPr lang="ru-RU" altLang="en-US" sz="3200" b="1">
                <a:solidFill>
                  <a:schemeClr val="bg1"/>
                </a:solidFill>
                <a:latin typeface="Arial" pitchFamily="34" charset="0"/>
              </a:rPr>
              <a:t>Библия неистинна, потому что</a:t>
            </a:r>
          </a:p>
          <a:p>
            <a:pPr>
              <a:buFont typeface="Times" pitchFamily="18" charset="0"/>
              <a:buNone/>
            </a:pPr>
            <a:r>
              <a:rPr lang="ru-RU" altLang="en-US" sz="3200" b="1">
                <a:solidFill>
                  <a:schemeClr val="bg1"/>
                </a:solidFill>
                <a:latin typeface="Arial" pitchFamily="34" charset="0"/>
              </a:rPr>
              <a:t>     отсутствуют свидетельства</a:t>
            </a:r>
          </a:p>
          <a:p>
            <a:pPr>
              <a:buFont typeface="Times" pitchFamily="18" charset="0"/>
              <a:buNone/>
            </a:pPr>
            <a:r>
              <a:rPr lang="ru-RU" altLang="en-US" sz="3200" b="1">
                <a:solidFill>
                  <a:schemeClr val="bg1"/>
                </a:solidFill>
                <a:latin typeface="Arial" pitchFamily="34" charset="0"/>
              </a:rPr>
              <a:t>     её истинности</a:t>
            </a:r>
          </a:p>
          <a:p>
            <a:pPr>
              <a:buFont typeface="Times" pitchFamily="18" charset="0"/>
              <a:buNone/>
            </a:pPr>
            <a:endParaRPr lang="en-US" altLang="en-US" b="1">
              <a:solidFill>
                <a:schemeClr val="bg1"/>
              </a:solidFill>
              <a:latin typeface="Arial" pitchFamily="34" charset="0"/>
            </a:endParaRPr>
          </a:p>
          <a:p>
            <a:pPr>
              <a:buFont typeface="Times" pitchFamily="18" charset="0"/>
              <a:buNone/>
            </a:pPr>
            <a:r>
              <a:rPr lang="ru-RU" altLang="en-US" sz="3200" b="1">
                <a:solidFill>
                  <a:schemeClr val="bg1"/>
                </a:solidFill>
                <a:latin typeface="Arial" pitchFamily="34" charset="0"/>
              </a:rPr>
              <a:t> </a:t>
            </a:r>
            <a:r>
              <a:rPr lang="en-US" altLang="en-US" sz="3200">
                <a:solidFill>
                  <a:srgbClr val="FFD70E"/>
                </a:solidFill>
                <a:sym typeface="Wingdings" pitchFamily="2" charset="2"/>
              </a:rPr>
              <a:t></a:t>
            </a:r>
            <a:r>
              <a:rPr lang="ru-RU" altLang="en-US" sz="3200">
                <a:solidFill>
                  <a:srgbClr val="FFD70E"/>
                </a:solidFill>
                <a:sym typeface="Wingdings" pitchFamily="2" charset="2"/>
              </a:rPr>
              <a:t> </a:t>
            </a:r>
            <a:r>
              <a:rPr lang="ru-RU" altLang="en-US" sz="3200" b="1">
                <a:solidFill>
                  <a:schemeClr val="bg1"/>
                </a:solidFill>
                <a:latin typeface="Arial" pitchFamily="34" charset="0"/>
              </a:rPr>
              <a:t>Христиане верят Библии, </a:t>
            </a:r>
          </a:p>
          <a:p>
            <a:pPr>
              <a:buFont typeface="Times" pitchFamily="18" charset="0"/>
              <a:buNone/>
            </a:pPr>
            <a:r>
              <a:rPr lang="ru-RU" altLang="en-US" sz="3200" b="1">
                <a:solidFill>
                  <a:schemeClr val="bg1"/>
                </a:solidFill>
                <a:latin typeface="Arial" pitchFamily="34" charset="0"/>
              </a:rPr>
              <a:t>     потому что она достоверна</a:t>
            </a:r>
          </a:p>
        </p:txBody>
      </p:sp>
      <p:sp>
        <p:nvSpPr>
          <p:cNvPr id="208900" name="Text Box 3"/>
          <p:cNvSpPr txBox="1">
            <a:spLocks noChangeArrowheads="1"/>
          </p:cNvSpPr>
          <p:nvPr/>
        </p:nvSpPr>
        <p:spPr bwMode="auto">
          <a:xfrm>
            <a:off x="1239838" y="6761163"/>
            <a:ext cx="184150" cy="457200"/>
          </a:xfrm>
          <a:prstGeom prst="rect">
            <a:avLst/>
          </a:prstGeom>
          <a:noFill/>
          <a:ln w="9525">
            <a:noFill/>
            <a:miter lim="800000"/>
            <a:headEnd/>
            <a:tailEnd/>
          </a:ln>
        </p:spPr>
        <p:txBody>
          <a:bodyPr wrap="none">
            <a:spAutoFit/>
          </a:bodyPr>
          <a:lstStyle/>
          <a:p>
            <a:endParaRPr lang="en-US" altLang="en-US"/>
          </a:p>
        </p:txBody>
      </p:sp>
      <p:pic>
        <p:nvPicPr>
          <p:cNvPr id="1908740" name="Picture 4" descr="checkMark"/>
          <p:cNvPicPr>
            <a:picLocks noChangeAspect="1" noChangeArrowheads="1"/>
          </p:cNvPicPr>
          <p:nvPr/>
        </p:nvPicPr>
        <p:blipFill>
          <a:blip r:embed="rId4" cstate="print"/>
          <a:srcRect/>
          <a:stretch>
            <a:fillRect/>
          </a:stretch>
        </p:blipFill>
        <p:spPr bwMode="auto">
          <a:xfrm>
            <a:off x="1697038" y="5391150"/>
            <a:ext cx="354012" cy="34290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08738">
                                            <p:txEl>
                                              <p:pRg st="2" end="2"/>
                                            </p:txEl>
                                          </p:spTgt>
                                        </p:tgtEl>
                                        <p:attrNameLst>
                                          <p:attrName>style.visibility</p:attrName>
                                        </p:attrNameLst>
                                      </p:cBhvr>
                                      <p:to>
                                        <p:strVal val="visible"/>
                                      </p:to>
                                    </p:set>
                                    <p:animEffect transition="in" filter="wipe(left)">
                                      <p:cBhvr>
                                        <p:cTn id="7" dur="500"/>
                                        <p:tgtEl>
                                          <p:spTgt spid="1908738">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908738">
                                            <p:txEl>
                                              <p:pRg st="3" end="3"/>
                                            </p:txEl>
                                          </p:spTgt>
                                        </p:tgtEl>
                                        <p:attrNameLst>
                                          <p:attrName>style.visibility</p:attrName>
                                        </p:attrNameLst>
                                      </p:cBhvr>
                                      <p:to>
                                        <p:strVal val="visible"/>
                                      </p:to>
                                    </p:set>
                                    <p:animEffect transition="in" filter="wipe(left)">
                                      <p:cBhvr>
                                        <p:cTn id="10" dur="500"/>
                                        <p:tgtEl>
                                          <p:spTgt spid="1908738">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908738">
                                            <p:txEl>
                                              <p:pRg st="5" end="5"/>
                                            </p:txEl>
                                          </p:spTgt>
                                        </p:tgtEl>
                                        <p:attrNameLst>
                                          <p:attrName>style.visibility</p:attrName>
                                        </p:attrNameLst>
                                      </p:cBhvr>
                                      <p:to>
                                        <p:strVal val="visible"/>
                                      </p:to>
                                    </p:set>
                                    <p:animEffect transition="in" filter="wipe(left)">
                                      <p:cBhvr>
                                        <p:cTn id="15" dur="500"/>
                                        <p:tgtEl>
                                          <p:spTgt spid="1908738">
                                            <p:txEl>
                                              <p:pRg st="5" end="5"/>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908738">
                                            <p:txEl>
                                              <p:pRg st="6" end="6"/>
                                            </p:txEl>
                                          </p:spTgt>
                                        </p:tgtEl>
                                        <p:attrNameLst>
                                          <p:attrName>style.visibility</p:attrName>
                                        </p:attrNameLst>
                                      </p:cBhvr>
                                      <p:to>
                                        <p:strVal val="visible"/>
                                      </p:to>
                                    </p:set>
                                    <p:animEffect transition="in" filter="wipe(left)">
                                      <p:cBhvr>
                                        <p:cTn id="18" dur="500"/>
                                        <p:tgtEl>
                                          <p:spTgt spid="1908738">
                                            <p:txEl>
                                              <p:pRg st="6" end="6"/>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908738">
                                            <p:txEl>
                                              <p:pRg st="7" end="7"/>
                                            </p:txEl>
                                          </p:spTgt>
                                        </p:tgtEl>
                                        <p:attrNameLst>
                                          <p:attrName>style.visibility</p:attrName>
                                        </p:attrNameLst>
                                      </p:cBhvr>
                                      <p:to>
                                        <p:strVal val="visible"/>
                                      </p:to>
                                    </p:set>
                                    <p:animEffect transition="in" filter="wipe(left)">
                                      <p:cBhvr>
                                        <p:cTn id="21" dur="500"/>
                                        <p:tgtEl>
                                          <p:spTgt spid="1908738">
                                            <p:txEl>
                                              <p:pRg st="7" end="7"/>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908738">
                                            <p:txEl>
                                              <p:pRg st="9" end="9"/>
                                            </p:txEl>
                                          </p:spTgt>
                                        </p:tgtEl>
                                        <p:attrNameLst>
                                          <p:attrName>style.visibility</p:attrName>
                                        </p:attrNameLst>
                                      </p:cBhvr>
                                      <p:to>
                                        <p:strVal val="visible"/>
                                      </p:to>
                                    </p:set>
                                    <p:animEffect transition="in" filter="wipe(left)">
                                      <p:cBhvr>
                                        <p:cTn id="26" dur="500"/>
                                        <p:tgtEl>
                                          <p:spTgt spid="1908738">
                                            <p:txEl>
                                              <p:pRg st="9" end="9"/>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1908738">
                                            <p:txEl>
                                              <p:pRg st="10" end="10"/>
                                            </p:txEl>
                                          </p:spTgt>
                                        </p:tgtEl>
                                        <p:attrNameLst>
                                          <p:attrName>style.visibility</p:attrName>
                                        </p:attrNameLst>
                                      </p:cBhvr>
                                      <p:to>
                                        <p:strVal val="visible"/>
                                      </p:to>
                                    </p:set>
                                    <p:animEffect transition="in" filter="wipe(left)">
                                      <p:cBhvr>
                                        <p:cTn id="29" dur="500"/>
                                        <p:tgtEl>
                                          <p:spTgt spid="1908738">
                                            <p:txEl>
                                              <p:pRg st="10" end="1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2" presetClass="emph" presetSubtype="0" fill="hold" nodeType="clickEffect">
                                  <p:stCondLst>
                                    <p:cond delay="0"/>
                                  </p:stCondLst>
                                  <p:childTnLst>
                                    <p:animClr clrSpc="rgb" dir="cw">
                                      <p:cBhvr override="childStyle">
                                        <p:cTn id="33" dur="100" fill="hold"/>
                                        <p:tgtEl>
                                          <p:spTgt spid="1908738">
                                            <p:txEl>
                                              <p:pRg st="9" end="9"/>
                                            </p:txEl>
                                          </p:spTgt>
                                        </p:tgtEl>
                                        <p:attrNameLst>
                                          <p:attrName>style.color</p:attrName>
                                        </p:attrNameLst>
                                      </p:cBhvr>
                                      <p:to>
                                        <a:schemeClr val="accent1"/>
                                      </p:to>
                                    </p:animClr>
                                    <p:animClr clrSpc="rgb" dir="cw">
                                      <p:cBhvr>
                                        <p:cTn id="34" dur="100" fill="hold"/>
                                        <p:tgtEl>
                                          <p:spTgt spid="1908738">
                                            <p:txEl>
                                              <p:pRg st="9" end="9"/>
                                            </p:txEl>
                                          </p:spTgt>
                                        </p:tgtEl>
                                        <p:attrNameLst>
                                          <p:attrName>fillcolor</p:attrName>
                                        </p:attrNameLst>
                                      </p:cBhvr>
                                      <p:to>
                                        <a:schemeClr val="accent1"/>
                                      </p:to>
                                    </p:animClr>
                                    <p:set>
                                      <p:cBhvr>
                                        <p:cTn id="35" dur="100" fill="hold"/>
                                        <p:tgtEl>
                                          <p:spTgt spid="1908738">
                                            <p:txEl>
                                              <p:pRg st="9" end="9"/>
                                            </p:txEl>
                                          </p:spTgt>
                                        </p:tgtEl>
                                        <p:attrNameLst>
                                          <p:attrName>fill.type</p:attrName>
                                        </p:attrNameLst>
                                      </p:cBhvr>
                                      <p:to>
                                        <p:strVal val="solid"/>
                                      </p:to>
                                    </p:set>
                                    <p:set>
                                      <p:cBhvr>
                                        <p:cTn id="36" dur="100" fill="hold"/>
                                        <p:tgtEl>
                                          <p:spTgt spid="1908738">
                                            <p:txEl>
                                              <p:pRg st="9" end="9"/>
                                            </p:txEl>
                                          </p:spTgt>
                                        </p:tgtEl>
                                        <p:attrNameLst>
                                          <p:attrName>fill.on</p:attrName>
                                        </p:attrNameLst>
                                      </p:cBhvr>
                                      <p:to>
                                        <p:strVal val="true"/>
                                      </p:to>
                                    </p:set>
                                    <p:animRot by="120000">
                                      <p:cBhvr>
                                        <p:cTn id="37" dur="100" fill="hold">
                                          <p:stCondLst>
                                            <p:cond delay="0"/>
                                          </p:stCondLst>
                                        </p:cTn>
                                        <p:tgtEl>
                                          <p:spTgt spid="1908738">
                                            <p:txEl>
                                              <p:pRg st="9" end="9"/>
                                            </p:txEl>
                                          </p:spTgt>
                                        </p:tgtEl>
                                        <p:attrNameLst>
                                          <p:attrName>r</p:attrName>
                                        </p:attrNameLst>
                                      </p:cBhvr>
                                    </p:animRot>
                                    <p:animRot by="-240000">
                                      <p:cBhvr>
                                        <p:cTn id="38" dur="200" fill="hold">
                                          <p:stCondLst>
                                            <p:cond delay="200"/>
                                          </p:stCondLst>
                                        </p:cTn>
                                        <p:tgtEl>
                                          <p:spTgt spid="1908738">
                                            <p:txEl>
                                              <p:pRg st="9" end="9"/>
                                            </p:txEl>
                                          </p:spTgt>
                                        </p:tgtEl>
                                        <p:attrNameLst>
                                          <p:attrName>r</p:attrName>
                                        </p:attrNameLst>
                                      </p:cBhvr>
                                    </p:animRot>
                                    <p:animRot by="240000">
                                      <p:cBhvr>
                                        <p:cTn id="39" dur="200" fill="hold">
                                          <p:stCondLst>
                                            <p:cond delay="400"/>
                                          </p:stCondLst>
                                        </p:cTn>
                                        <p:tgtEl>
                                          <p:spTgt spid="1908738">
                                            <p:txEl>
                                              <p:pRg st="9" end="9"/>
                                            </p:txEl>
                                          </p:spTgt>
                                        </p:tgtEl>
                                        <p:attrNameLst>
                                          <p:attrName>r</p:attrName>
                                        </p:attrNameLst>
                                      </p:cBhvr>
                                    </p:animRot>
                                    <p:animRot by="-240000">
                                      <p:cBhvr>
                                        <p:cTn id="40" dur="200" fill="hold">
                                          <p:stCondLst>
                                            <p:cond delay="600"/>
                                          </p:stCondLst>
                                        </p:cTn>
                                        <p:tgtEl>
                                          <p:spTgt spid="1908738">
                                            <p:txEl>
                                              <p:pRg st="9" end="9"/>
                                            </p:txEl>
                                          </p:spTgt>
                                        </p:tgtEl>
                                        <p:attrNameLst>
                                          <p:attrName>r</p:attrName>
                                        </p:attrNameLst>
                                      </p:cBhvr>
                                    </p:animRot>
                                    <p:animRot by="120000">
                                      <p:cBhvr>
                                        <p:cTn id="41" dur="200" fill="hold">
                                          <p:stCondLst>
                                            <p:cond delay="800"/>
                                          </p:stCondLst>
                                        </p:cTn>
                                        <p:tgtEl>
                                          <p:spTgt spid="1908738">
                                            <p:txEl>
                                              <p:pRg st="9" end="9"/>
                                            </p:txEl>
                                          </p:spTgt>
                                        </p:tgtEl>
                                        <p:attrNameLst>
                                          <p:attrName>r</p:attrName>
                                        </p:attrNameLst>
                                      </p:cBhvr>
                                    </p:animRot>
                                  </p:childTnLst>
                                </p:cTn>
                              </p:par>
                              <p:par>
                                <p:cTn id="42" presetID="32" presetClass="emph" presetSubtype="0" fill="hold" nodeType="withEffect">
                                  <p:stCondLst>
                                    <p:cond delay="0"/>
                                  </p:stCondLst>
                                  <p:childTnLst>
                                    <p:animClr clrSpc="rgb" dir="cw">
                                      <p:cBhvr override="childStyle">
                                        <p:cTn id="43" dur="100" fill="hold"/>
                                        <p:tgtEl>
                                          <p:spTgt spid="1908738">
                                            <p:txEl>
                                              <p:pRg st="10" end="10"/>
                                            </p:txEl>
                                          </p:spTgt>
                                        </p:tgtEl>
                                        <p:attrNameLst>
                                          <p:attrName>style.color</p:attrName>
                                        </p:attrNameLst>
                                      </p:cBhvr>
                                      <p:to>
                                        <a:schemeClr val="accent1"/>
                                      </p:to>
                                    </p:animClr>
                                    <p:animClr clrSpc="rgb" dir="cw">
                                      <p:cBhvr>
                                        <p:cTn id="44" dur="100" fill="hold"/>
                                        <p:tgtEl>
                                          <p:spTgt spid="1908738">
                                            <p:txEl>
                                              <p:pRg st="10" end="10"/>
                                            </p:txEl>
                                          </p:spTgt>
                                        </p:tgtEl>
                                        <p:attrNameLst>
                                          <p:attrName>fillcolor</p:attrName>
                                        </p:attrNameLst>
                                      </p:cBhvr>
                                      <p:to>
                                        <a:schemeClr val="accent1"/>
                                      </p:to>
                                    </p:animClr>
                                    <p:set>
                                      <p:cBhvr>
                                        <p:cTn id="45" dur="100" fill="hold"/>
                                        <p:tgtEl>
                                          <p:spTgt spid="1908738">
                                            <p:txEl>
                                              <p:pRg st="10" end="10"/>
                                            </p:txEl>
                                          </p:spTgt>
                                        </p:tgtEl>
                                        <p:attrNameLst>
                                          <p:attrName>fill.type</p:attrName>
                                        </p:attrNameLst>
                                      </p:cBhvr>
                                      <p:to>
                                        <p:strVal val="solid"/>
                                      </p:to>
                                    </p:set>
                                    <p:set>
                                      <p:cBhvr>
                                        <p:cTn id="46" dur="100" fill="hold"/>
                                        <p:tgtEl>
                                          <p:spTgt spid="1908738">
                                            <p:txEl>
                                              <p:pRg st="10" end="10"/>
                                            </p:txEl>
                                          </p:spTgt>
                                        </p:tgtEl>
                                        <p:attrNameLst>
                                          <p:attrName>fill.on</p:attrName>
                                        </p:attrNameLst>
                                      </p:cBhvr>
                                      <p:to>
                                        <p:strVal val="true"/>
                                      </p:to>
                                    </p:set>
                                    <p:animRot by="120000">
                                      <p:cBhvr>
                                        <p:cTn id="47" dur="100" fill="hold">
                                          <p:stCondLst>
                                            <p:cond delay="0"/>
                                          </p:stCondLst>
                                        </p:cTn>
                                        <p:tgtEl>
                                          <p:spTgt spid="1908738">
                                            <p:txEl>
                                              <p:pRg st="10" end="10"/>
                                            </p:txEl>
                                          </p:spTgt>
                                        </p:tgtEl>
                                        <p:attrNameLst>
                                          <p:attrName>r</p:attrName>
                                        </p:attrNameLst>
                                      </p:cBhvr>
                                    </p:animRot>
                                    <p:animRot by="-240000">
                                      <p:cBhvr>
                                        <p:cTn id="48" dur="200" fill="hold">
                                          <p:stCondLst>
                                            <p:cond delay="200"/>
                                          </p:stCondLst>
                                        </p:cTn>
                                        <p:tgtEl>
                                          <p:spTgt spid="1908738">
                                            <p:txEl>
                                              <p:pRg st="10" end="10"/>
                                            </p:txEl>
                                          </p:spTgt>
                                        </p:tgtEl>
                                        <p:attrNameLst>
                                          <p:attrName>r</p:attrName>
                                        </p:attrNameLst>
                                      </p:cBhvr>
                                    </p:animRot>
                                    <p:animRot by="240000">
                                      <p:cBhvr>
                                        <p:cTn id="49" dur="200" fill="hold">
                                          <p:stCondLst>
                                            <p:cond delay="400"/>
                                          </p:stCondLst>
                                        </p:cTn>
                                        <p:tgtEl>
                                          <p:spTgt spid="1908738">
                                            <p:txEl>
                                              <p:pRg st="10" end="10"/>
                                            </p:txEl>
                                          </p:spTgt>
                                        </p:tgtEl>
                                        <p:attrNameLst>
                                          <p:attrName>r</p:attrName>
                                        </p:attrNameLst>
                                      </p:cBhvr>
                                    </p:animRot>
                                    <p:animRot by="-240000">
                                      <p:cBhvr>
                                        <p:cTn id="50" dur="200" fill="hold">
                                          <p:stCondLst>
                                            <p:cond delay="600"/>
                                          </p:stCondLst>
                                        </p:cTn>
                                        <p:tgtEl>
                                          <p:spTgt spid="1908738">
                                            <p:txEl>
                                              <p:pRg st="10" end="10"/>
                                            </p:txEl>
                                          </p:spTgt>
                                        </p:tgtEl>
                                        <p:attrNameLst>
                                          <p:attrName>r</p:attrName>
                                        </p:attrNameLst>
                                      </p:cBhvr>
                                    </p:animRot>
                                    <p:animRot by="120000">
                                      <p:cBhvr>
                                        <p:cTn id="51" dur="200" fill="hold">
                                          <p:stCondLst>
                                            <p:cond delay="800"/>
                                          </p:stCondLst>
                                        </p:cTn>
                                        <p:tgtEl>
                                          <p:spTgt spid="1908738">
                                            <p:txEl>
                                              <p:pRg st="10" end="10"/>
                                            </p:txEl>
                                          </p:spTgt>
                                        </p:tgtEl>
                                        <p:attrNameLst>
                                          <p:attrName>r</p:attrName>
                                        </p:attrNameLst>
                                      </p:cBhvr>
                                    </p:animRot>
                                  </p:childTnLst>
                                </p:cTn>
                              </p:par>
                              <p:par>
                                <p:cTn id="52" presetID="3" presetClass="emph" presetSubtype="2" fill="hold" nodeType="withEffect">
                                  <p:stCondLst>
                                    <p:cond delay="0"/>
                                  </p:stCondLst>
                                  <p:childTnLst>
                                    <p:animClr clrSpc="rgb" dir="cw">
                                      <p:cBhvr override="childStyle">
                                        <p:cTn id="53" dur="500" fill="hold"/>
                                        <p:tgtEl>
                                          <p:spTgt spid="1908738">
                                            <p:txEl>
                                              <p:pRg st="2" end="2"/>
                                            </p:txEl>
                                          </p:spTgt>
                                        </p:tgtEl>
                                        <p:attrNameLst>
                                          <p:attrName>style.color</p:attrName>
                                        </p:attrNameLst>
                                      </p:cBhvr>
                                      <p:to>
                                        <a:schemeClr val="bg2"/>
                                      </p:to>
                                    </p:animClr>
                                  </p:childTnLst>
                                </p:cTn>
                              </p:par>
                              <p:par>
                                <p:cTn id="54" presetID="3" presetClass="emph" presetSubtype="2" fill="hold" nodeType="withEffect">
                                  <p:stCondLst>
                                    <p:cond delay="0"/>
                                  </p:stCondLst>
                                  <p:childTnLst>
                                    <p:animClr clrSpc="rgb" dir="cw">
                                      <p:cBhvr override="childStyle">
                                        <p:cTn id="55" dur="500" fill="hold"/>
                                        <p:tgtEl>
                                          <p:spTgt spid="1908738">
                                            <p:txEl>
                                              <p:pRg st="3" end="3"/>
                                            </p:txEl>
                                          </p:spTgt>
                                        </p:tgtEl>
                                        <p:attrNameLst>
                                          <p:attrName>style.color</p:attrName>
                                        </p:attrNameLst>
                                      </p:cBhvr>
                                      <p:to>
                                        <a:schemeClr val="bg2"/>
                                      </p:to>
                                    </p:animClr>
                                  </p:childTnLst>
                                </p:cTn>
                              </p:par>
                              <p:par>
                                <p:cTn id="56" presetID="3" presetClass="emph" presetSubtype="2" fill="hold" nodeType="withEffect">
                                  <p:stCondLst>
                                    <p:cond delay="0"/>
                                  </p:stCondLst>
                                  <p:childTnLst>
                                    <p:animClr clrSpc="rgb" dir="cw">
                                      <p:cBhvr override="childStyle">
                                        <p:cTn id="57" dur="500" fill="hold"/>
                                        <p:tgtEl>
                                          <p:spTgt spid="1908738">
                                            <p:txEl>
                                              <p:pRg st="5" end="5"/>
                                            </p:txEl>
                                          </p:spTgt>
                                        </p:tgtEl>
                                        <p:attrNameLst>
                                          <p:attrName>style.color</p:attrName>
                                        </p:attrNameLst>
                                      </p:cBhvr>
                                      <p:to>
                                        <a:schemeClr val="bg2"/>
                                      </p:to>
                                    </p:animClr>
                                  </p:childTnLst>
                                </p:cTn>
                              </p:par>
                              <p:par>
                                <p:cTn id="58" presetID="3" presetClass="emph" presetSubtype="2" fill="hold" nodeType="withEffect">
                                  <p:stCondLst>
                                    <p:cond delay="0"/>
                                  </p:stCondLst>
                                  <p:childTnLst>
                                    <p:animClr clrSpc="rgb" dir="cw">
                                      <p:cBhvr override="childStyle">
                                        <p:cTn id="59" dur="500" fill="hold"/>
                                        <p:tgtEl>
                                          <p:spTgt spid="1908738">
                                            <p:txEl>
                                              <p:pRg st="6" end="6"/>
                                            </p:txEl>
                                          </p:spTgt>
                                        </p:tgtEl>
                                        <p:attrNameLst>
                                          <p:attrName>style.color</p:attrName>
                                        </p:attrNameLst>
                                      </p:cBhvr>
                                      <p:to>
                                        <a:schemeClr val="bg2"/>
                                      </p:to>
                                    </p:animClr>
                                  </p:childTnLst>
                                </p:cTn>
                              </p:par>
                              <p:par>
                                <p:cTn id="60" presetID="3" presetClass="emph" presetSubtype="2" fill="hold" nodeType="withEffect">
                                  <p:stCondLst>
                                    <p:cond delay="0"/>
                                  </p:stCondLst>
                                  <p:childTnLst>
                                    <p:animClr clrSpc="rgb" dir="cw">
                                      <p:cBhvr override="childStyle">
                                        <p:cTn id="61" dur="500" fill="hold"/>
                                        <p:tgtEl>
                                          <p:spTgt spid="1908738">
                                            <p:txEl>
                                              <p:pRg st="7" end="7"/>
                                            </p:txEl>
                                          </p:spTgt>
                                        </p:tgtEl>
                                        <p:attrNameLst>
                                          <p:attrName>style.color</p:attrName>
                                        </p:attrNameLst>
                                      </p:cBhvr>
                                      <p:to>
                                        <a:schemeClr val="bg2"/>
                                      </p:to>
                                    </p:animClr>
                                  </p:childTnLst>
                                </p:cTn>
                              </p:par>
                              <p:par>
                                <p:cTn id="62" presetID="23" presetClass="entr" presetSubtype="32" fill="hold" nodeType="withEffect">
                                  <p:stCondLst>
                                    <p:cond delay="0"/>
                                  </p:stCondLst>
                                  <p:childTnLst>
                                    <p:set>
                                      <p:cBhvr>
                                        <p:cTn id="63" dur="1" fill="hold">
                                          <p:stCondLst>
                                            <p:cond delay="0"/>
                                          </p:stCondLst>
                                        </p:cTn>
                                        <p:tgtEl>
                                          <p:spTgt spid="1908740"/>
                                        </p:tgtEl>
                                        <p:attrNameLst>
                                          <p:attrName>style.visibility</p:attrName>
                                        </p:attrNameLst>
                                      </p:cBhvr>
                                      <p:to>
                                        <p:strVal val="visible"/>
                                      </p:to>
                                    </p:set>
                                    <p:anim calcmode="lin" valueType="num">
                                      <p:cBhvr>
                                        <p:cTn id="64" dur="500" fill="hold"/>
                                        <p:tgtEl>
                                          <p:spTgt spid="1908740"/>
                                        </p:tgtEl>
                                        <p:attrNameLst>
                                          <p:attrName>ppt_w</p:attrName>
                                        </p:attrNameLst>
                                      </p:cBhvr>
                                      <p:tavLst>
                                        <p:tav tm="0">
                                          <p:val>
                                            <p:strVal val="4*#ppt_w"/>
                                          </p:val>
                                        </p:tav>
                                        <p:tav tm="100000">
                                          <p:val>
                                            <p:strVal val="#ppt_w"/>
                                          </p:val>
                                        </p:tav>
                                      </p:tavLst>
                                    </p:anim>
                                    <p:anim calcmode="lin" valueType="num">
                                      <p:cBhvr>
                                        <p:cTn id="65" dur="500" fill="hold"/>
                                        <p:tgtEl>
                                          <p:spTgt spid="1908740"/>
                                        </p:tgtEl>
                                        <p:attrNameLst>
                                          <p:attrName>ppt_h</p:attrName>
                                        </p:attrNameLst>
                                      </p:cBhvr>
                                      <p:tavLst>
                                        <p:tav tm="0">
                                          <p:val>
                                            <p:strVal val="4*#ppt_h"/>
                                          </p:val>
                                        </p:tav>
                                        <p:tav tm="100000">
                                          <p:val>
                                            <p:strVal val="#ppt_h"/>
                                          </p:val>
                                        </p:tav>
                                      </p:tavLst>
                                    </p:anim>
                                  </p:childTnLst>
                                </p:cTn>
                              </p:par>
                            </p:childTnLst>
                          </p:cTn>
                        </p:par>
                        <p:par>
                          <p:cTn id="66" fill="hold" nodeType="afterGroup">
                            <p:stCondLst>
                              <p:cond delay="1000"/>
                            </p:stCondLst>
                            <p:childTnLst>
                              <p:par>
                                <p:cTn id="67" presetID="10" presetClass="entr" presetSubtype="0" fill="hold" nodeType="afterEffect">
                                  <p:stCondLst>
                                    <p:cond delay="0"/>
                                  </p:stCondLst>
                                  <p:childTnLst>
                                    <p:set>
                                      <p:cBhvr>
                                        <p:cTn id="68" dur="1" fill="hold">
                                          <p:stCondLst>
                                            <p:cond delay="0"/>
                                          </p:stCondLst>
                                        </p:cTn>
                                        <p:tgtEl>
                                          <p:spTgt spid="1908741"/>
                                        </p:tgtEl>
                                        <p:attrNameLst>
                                          <p:attrName>style.visibility</p:attrName>
                                        </p:attrNameLst>
                                      </p:cBhvr>
                                      <p:to>
                                        <p:strVal val="visible"/>
                                      </p:to>
                                    </p:set>
                                    <p:animEffect transition="in" filter="fade">
                                      <p:cBhvr>
                                        <p:cTn id="69" dur="500"/>
                                        <p:tgtEl>
                                          <p:spTgt spid="190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3"/>
          <p:cNvSpPr txBox="1">
            <a:spLocks noChangeArrowheads="1"/>
          </p:cNvSpPr>
          <p:nvPr/>
        </p:nvSpPr>
        <p:spPr bwMode="auto">
          <a:xfrm>
            <a:off x="539750" y="1352550"/>
            <a:ext cx="8064500" cy="2508250"/>
          </a:xfrm>
          <a:prstGeom prst="rect">
            <a:avLst/>
          </a:prstGeom>
          <a:noFill/>
          <a:ln w="9525">
            <a:noFill/>
            <a:miter lim="800000"/>
            <a:headEnd/>
            <a:tailEnd/>
          </a:ln>
        </p:spPr>
        <p:txBody>
          <a:bodyPr>
            <a:spAutoFit/>
          </a:bodyPr>
          <a:lstStyle/>
          <a:p>
            <a:pPr algn="ctr">
              <a:lnSpc>
                <a:spcPct val="120000"/>
              </a:lnSpc>
              <a:spcBef>
                <a:spcPct val="25000"/>
              </a:spcBef>
            </a:pPr>
            <a:r>
              <a:rPr lang="ru-RU" altLang="en-US" sz="6600" b="1">
                <a:solidFill>
                  <a:srgbClr val="FFD60E"/>
                </a:solidFill>
                <a:latin typeface="Arial" pitchFamily="34" charset="0"/>
                <a:cs typeface="Arial" pitchFamily="34" charset="0"/>
              </a:rPr>
              <a:t>На самом ли деле Христос – Бог?</a:t>
            </a:r>
            <a:endParaRPr lang="en-US" altLang="en-US" sz="6600" b="1">
              <a:solidFill>
                <a:srgbClr val="FFD60E"/>
              </a:solidFill>
              <a:latin typeface="Arial" pitchFamily="34" charset="0"/>
              <a:cs typeface="Arial" pitchFamily="34" charset="0"/>
            </a:endParaRPr>
          </a:p>
        </p:txBody>
      </p:sp>
      <p:sp>
        <p:nvSpPr>
          <p:cNvPr id="209923" name="Text Box 4"/>
          <p:cNvSpPr txBox="1">
            <a:spLocks noChangeArrowheads="1"/>
          </p:cNvSpPr>
          <p:nvPr/>
        </p:nvSpPr>
        <p:spPr bwMode="auto">
          <a:xfrm>
            <a:off x="1322388" y="4443413"/>
            <a:ext cx="6705600" cy="641350"/>
          </a:xfrm>
          <a:prstGeom prst="rect">
            <a:avLst/>
          </a:prstGeom>
          <a:noFill/>
          <a:ln w="9525">
            <a:noFill/>
            <a:miter lim="800000"/>
            <a:headEnd/>
            <a:tailEnd/>
          </a:ln>
        </p:spPr>
        <p:txBody>
          <a:bodyPr>
            <a:spAutoFit/>
          </a:bodyPr>
          <a:lstStyle/>
          <a:p>
            <a:pPr algn="ctr">
              <a:spcBef>
                <a:spcPct val="50000"/>
              </a:spcBef>
            </a:pPr>
            <a:r>
              <a:rPr lang="ru-RU" altLang="en-US" sz="3600" b="1">
                <a:solidFill>
                  <a:schemeClr val="bg1"/>
                </a:solidFill>
                <a:latin typeface="Arial" pitchFamily="34" charset="0"/>
                <a:cs typeface="Arial" pitchFamily="34" charset="0"/>
              </a:rPr>
              <a:t>Христос – о Себе самом</a:t>
            </a:r>
            <a:endParaRPr lang="en-US" altLang="en-US" sz="3200">
              <a:solidFill>
                <a:schemeClr val="bg1"/>
              </a:solidFill>
              <a:latin typeface="Arial" pitchFamily="34" charset="0"/>
              <a:cs typeface="Arial" pitchFamily="34" charset="0"/>
            </a:endParaRPr>
          </a:p>
        </p:txBody>
      </p:sp>
    </p:spTree>
  </p:cSld>
  <p:clrMapOvr>
    <a:masterClrMapping/>
  </p:clrMapOvr>
  <p:transition spd="med">
    <p:wheel spokes="3"/>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42" name="Picture 11" descr="Buch(von1885)_screen2"/>
          <p:cNvPicPr>
            <a:picLocks noChangeAspect="1" noChangeArrowheads="1"/>
          </p:cNvPicPr>
          <p:nvPr/>
        </p:nvPicPr>
        <p:blipFill>
          <a:blip r:embed="rId3" cstate="print"/>
          <a:srcRect/>
          <a:stretch>
            <a:fillRect/>
          </a:stretch>
        </p:blipFill>
        <p:spPr bwMode="auto">
          <a:xfrm>
            <a:off x="6877050" y="765175"/>
            <a:ext cx="1871663" cy="1611313"/>
          </a:xfrm>
          <a:prstGeom prst="rect">
            <a:avLst/>
          </a:prstGeom>
          <a:noFill/>
          <a:ln w="9525">
            <a:noFill/>
            <a:miter lim="800000"/>
            <a:headEnd/>
            <a:tailEnd/>
          </a:ln>
        </p:spPr>
      </p:pic>
      <p:sp>
        <p:nvSpPr>
          <p:cNvPr id="1610755" name="Rectangle 3"/>
          <p:cNvSpPr>
            <a:spLocks noGrp="1" noChangeArrowheads="1"/>
          </p:cNvSpPr>
          <p:nvPr>
            <p:ph type="body" sz="half" idx="1"/>
          </p:nvPr>
        </p:nvSpPr>
        <p:spPr bwMode="auto">
          <a:xfrm>
            <a:off x="468313" y="1989138"/>
            <a:ext cx="7931150" cy="4525962"/>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30000"/>
              </a:lnSpc>
              <a:buClr>
                <a:srgbClr val="FFD70E"/>
              </a:buClr>
              <a:buSzPct val="125000"/>
              <a:buFont typeface="Wingdings" pitchFamily="2" charset="2"/>
              <a:buChar char=""/>
            </a:pPr>
            <a:r>
              <a:rPr lang="ru-RU" altLang="en-US" b="1">
                <a:solidFill>
                  <a:srgbClr val="FFD70E"/>
                </a:solidFill>
              </a:rPr>
              <a:t>Господь Давида</a:t>
            </a:r>
            <a:r>
              <a:rPr lang="en-US" altLang="en-US" sz="2800" b="1">
                <a:solidFill>
                  <a:srgbClr val="FFFF00"/>
                </a:solidFill>
              </a:rPr>
              <a:t> </a:t>
            </a:r>
            <a:r>
              <a:rPr lang="en-US" altLang="en-US" sz="2400" b="1">
                <a:solidFill>
                  <a:schemeClr val="bg1"/>
                </a:solidFill>
              </a:rPr>
              <a:t>(</a:t>
            </a:r>
            <a:r>
              <a:rPr lang="ru-RU" altLang="en-US" sz="2400" b="1">
                <a:solidFill>
                  <a:schemeClr val="bg1"/>
                </a:solidFill>
              </a:rPr>
              <a:t>Мф</a:t>
            </a:r>
            <a:r>
              <a:rPr lang="en-US" altLang="en-US" sz="2400" b="1">
                <a:solidFill>
                  <a:schemeClr val="bg1"/>
                </a:solidFill>
              </a:rPr>
              <a:t>. 22:41-46)</a:t>
            </a:r>
            <a:r>
              <a:rPr lang="en-US" altLang="en-US" sz="2800" b="1">
                <a:solidFill>
                  <a:srgbClr val="FFFF00"/>
                </a:solidFill>
              </a:rPr>
              <a:t>   </a:t>
            </a:r>
          </a:p>
          <a:p>
            <a:pPr eaLnBrk="1" hangingPunct="1">
              <a:lnSpc>
                <a:spcPct val="130000"/>
              </a:lnSpc>
              <a:buClr>
                <a:srgbClr val="FFD70E"/>
              </a:buClr>
              <a:buSzPct val="125000"/>
              <a:buFont typeface="Wingdings" pitchFamily="2" charset="2"/>
              <a:buChar char=""/>
            </a:pPr>
            <a:r>
              <a:rPr lang="ru-RU" altLang="en-US" b="1">
                <a:solidFill>
                  <a:srgbClr val="FFD70E"/>
                </a:solidFill>
              </a:rPr>
              <a:t>«Я есмь»</a:t>
            </a:r>
            <a:r>
              <a:rPr lang="en-US" altLang="en-US" sz="2800" b="1">
                <a:solidFill>
                  <a:srgbClr val="FFFF00"/>
                </a:solidFill>
              </a:rPr>
              <a:t> </a:t>
            </a:r>
            <a:r>
              <a:rPr lang="en-US" altLang="en-US" sz="2400" b="1">
                <a:solidFill>
                  <a:schemeClr val="bg1"/>
                </a:solidFill>
              </a:rPr>
              <a:t>(</a:t>
            </a:r>
            <a:r>
              <a:rPr lang="ru-RU" altLang="en-US" sz="2400" b="1">
                <a:solidFill>
                  <a:schemeClr val="bg1"/>
                </a:solidFill>
              </a:rPr>
              <a:t>Ин.</a:t>
            </a:r>
            <a:r>
              <a:rPr lang="en-US" altLang="en-US" sz="2400" b="1">
                <a:solidFill>
                  <a:schemeClr val="bg1"/>
                </a:solidFill>
              </a:rPr>
              <a:t> 8:53, 56-5</a:t>
            </a:r>
            <a:r>
              <a:rPr lang="ru-RU" altLang="en-US" sz="2400" b="1">
                <a:solidFill>
                  <a:schemeClr val="bg1"/>
                </a:solidFill>
              </a:rPr>
              <a:t>8</a:t>
            </a:r>
            <a:r>
              <a:rPr lang="en-US" altLang="en-US" sz="2400" b="1">
                <a:solidFill>
                  <a:schemeClr val="bg1"/>
                </a:solidFill>
              </a:rPr>
              <a:t>)</a:t>
            </a:r>
            <a:r>
              <a:rPr lang="en-US" altLang="en-US" sz="2800" b="1">
                <a:solidFill>
                  <a:srgbClr val="FFFF00"/>
                </a:solidFill>
              </a:rPr>
              <a:t> </a:t>
            </a:r>
          </a:p>
          <a:p>
            <a:pPr eaLnBrk="1" hangingPunct="1">
              <a:lnSpc>
                <a:spcPct val="130000"/>
              </a:lnSpc>
              <a:buClr>
                <a:srgbClr val="FFD70E"/>
              </a:buClr>
              <a:buSzPct val="125000"/>
              <a:buFont typeface="Wingdings" pitchFamily="2" charset="2"/>
              <a:buChar char=""/>
            </a:pPr>
            <a:r>
              <a:rPr lang="ru-RU" altLang="en-US" b="1">
                <a:solidFill>
                  <a:srgbClr val="FFD70E"/>
                </a:solidFill>
              </a:rPr>
              <a:t>«Я и Отец – одно»</a:t>
            </a:r>
            <a:r>
              <a:rPr lang="en-US" altLang="en-US" sz="2800" b="1">
                <a:solidFill>
                  <a:srgbClr val="FFFF00"/>
                </a:solidFill>
              </a:rPr>
              <a:t> </a:t>
            </a:r>
            <a:r>
              <a:rPr lang="en-US" altLang="en-US" sz="2400" b="1">
                <a:solidFill>
                  <a:schemeClr val="bg1"/>
                </a:solidFill>
              </a:rPr>
              <a:t>(</a:t>
            </a:r>
            <a:r>
              <a:rPr lang="ru-RU" altLang="en-US" sz="2400" b="1">
                <a:solidFill>
                  <a:schemeClr val="bg1"/>
                </a:solidFill>
              </a:rPr>
              <a:t>Ин.</a:t>
            </a:r>
            <a:r>
              <a:rPr lang="en-US" altLang="en-US" sz="2400" b="1">
                <a:solidFill>
                  <a:schemeClr val="bg1"/>
                </a:solidFill>
              </a:rPr>
              <a:t> 10:30)</a:t>
            </a:r>
            <a:r>
              <a:rPr lang="en-US" altLang="en-US" sz="2800" b="1">
                <a:solidFill>
                  <a:srgbClr val="FFFF00"/>
                </a:solidFill>
              </a:rPr>
              <a:t> </a:t>
            </a:r>
          </a:p>
          <a:p>
            <a:pPr eaLnBrk="1" hangingPunct="1">
              <a:lnSpc>
                <a:spcPct val="130000"/>
              </a:lnSpc>
              <a:buClr>
                <a:srgbClr val="FFD70E"/>
              </a:buClr>
              <a:buSzPct val="125000"/>
              <a:buFont typeface="Wingdings" pitchFamily="2" charset="2"/>
              <a:buChar char=""/>
            </a:pPr>
            <a:r>
              <a:rPr lang="ru-RU" altLang="en-US" b="1">
                <a:solidFill>
                  <a:srgbClr val="FFD70E"/>
                </a:solidFill>
              </a:rPr>
              <a:t>«Я – Господь и Учитель» </a:t>
            </a:r>
            <a:r>
              <a:rPr lang="en-US" altLang="en-US" sz="2400" b="1">
                <a:solidFill>
                  <a:schemeClr val="bg1"/>
                </a:solidFill>
              </a:rPr>
              <a:t>(</a:t>
            </a:r>
            <a:r>
              <a:rPr lang="ru-RU" altLang="en-US" sz="2400" b="1">
                <a:solidFill>
                  <a:schemeClr val="bg1"/>
                </a:solidFill>
              </a:rPr>
              <a:t>Ин.</a:t>
            </a:r>
            <a:r>
              <a:rPr lang="en-US" altLang="en-US" sz="2400" b="1">
                <a:solidFill>
                  <a:schemeClr val="bg1"/>
                </a:solidFill>
              </a:rPr>
              <a:t> 13:13</a:t>
            </a:r>
            <a:r>
              <a:rPr lang="ru-RU" altLang="en-US" sz="2400" b="1">
                <a:solidFill>
                  <a:schemeClr val="bg1"/>
                </a:solidFill>
              </a:rPr>
              <a:t>, 14</a:t>
            </a:r>
            <a:r>
              <a:rPr lang="en-US" altLang="en-US" sz="2400" b="1">
                <a:solidFill>
                  <a:schemeClr val="bg1"/>
                </a:solidFill>
              </a:rPr>
              <a:t>)</a:t>
            </a:r>
          </a:p>
          <a:p>
            <a:pPr eaLnBrk="1" hangingPunct="1">
              <a:lnSpc>
                <a:spcPct val="130000"/>
              </a:lnSpc>
              <a:buClr>
                <a:srgbClr val="FFD70E"/>
              </a:buClr>
              <a:buSzPct val="125000"/>
              <a:buFont typeface="Wingdings" pitchFamily="2" charset="2"/>
              <a:buChar char=""/>
            </a:pPr>
            <a:r>
              <a:rPr lang="ru-RU" altLang="en-US" b="1">
                <a:solidFill>
                  <a:srgbClr val="FFD70E"/>
                </a:solidFill>
              </a:rPr>
              <a:t>«Я – от начала Сущий»</a:t>
            </a:r>
            <a:r>
              <a:rPr lang="en-US" altLang="en-US" sz="2800" b="1">
                <a:solidFill>
                  <a:srgbClr val="FFFF00"/>
                </a:solidFill>
              </a:rPr>
              <a:t> </a:t>
            </a:r>
            <a:r>
              <a:rPr lang="en-US" altLang="en-US" sz="2400" b="1">
                <a:solidFill>
                  <a:schemeClr val="bg1"/>
                </a:solidFill>
              </a:rPr>
              <a:t>(</a:t>
            </a:r>
            <a:r>
              <a:rPr lang="ru-RU" altLang="en-US" sz="2400" b="1">
                <a:solidFill>
                  <a:schemeClr val="bg1"/>
                </a:solidFill>
              </a:rPr>
              <a:t>Ин. </a:t>
            </a:r>
            <a:r>
              <a:rPr lang="en-US" altLang="en-US" sz="2400" b="1">
                <a:solidFill>
                  <a:schemeClr val="bg1"/>
                </a:solidFill>
              </a:rPr>
              <a:t>8:23-2</a:t>
            </a:r>
            <a:r>
              <a:rPr lang="ru-RU" altLang="en-US" sz="2400" b="1">
                <a:solidFill>
                  <a:schemeClr val="bg1"/>
                </a:solidFill>
              </a:rPr>
              <a:t>5</a:t>
            </a:r>
            <a:r>
              <a:rPr lang="en-US" altLang="en-US" sz="2400" b="1">
                <a:solidFill>
                  <a:schemeClr val="bg1"/>
                </a:solidFill>
              </a:rPr>
              <a:t>)</a:t>
            </a:r>
          </a:p>
        </p:txBody>
      </p:sp>
      <p:sp>
        <p:nvSpPr>
          <p:cNvPr id="215044" name="Text Box 4"/>
          <p:cNvSpPr txBox="1">
            <a:spLocks noChangeArrowheads="1"/>
          </p:cNvSpPr>
          <p:nvPr/>
        </p:nvSpPr>
        <p:spPr bwMode="auto">
          <a:xfrm>
            <a:off x="957263" y="836613"/>
            <a:ext cx="7848600" cy="579437"/>
          </a:xfrm>
          <a:prstGeom prst="rect">
            <a:avLst/>
          </a:prstGeom>
          <a:noFill/>
          <a:ln w="38100">
            <a:noFill/>
            <a:miter lim="800000"/>
            <a:headEnd/>
            <a:tailEnd/>
          </a:ln>
        </p:spPr>
        <p:txBody>
          <a:bodyPr>
            <a:spAutoFit/>
          </a:bodyPr>
          <a:lstStyle/>
          <a:p>
            <a:pPr algn="ctr">
              <a:spcBef>
                <a:spcPct val="50000"/>
              </a:spcBef>
            </a:pPr>
            <a:r>
              <a:rPr lang="ru-RU" altLang="en-US" sz="3200" b="1">
                <a:solidFill>
                  <a:schemeClr val="bg1"/>
                </a:solidFill>
                <a:latin typeface="Arial" pitchFamily="34" charset="0"/>
              </a:rPr>
              <a:t>Христос – о Себе самом</a:t>
            </a:r>
            <a:endParaRPr lang="en-US" altLang="en-US" sz="3200" b="1" i="1">
              <a:solidFill>
                <a:schemeClr val="bg1"/>
              </a:solidFill>
              <a:latin typeface="Arial" pitchFamily="34" charset="0"/>
            </a:endParaRPr>
          </a:p>
        </p:txBody>
      </p:sp>
      <p:sp>
        <p:nvSpPr>
          <p:cNvPr id="1610758" name="Rectangle 6"/>
          <p:cNvSpPr>
            <a:spLocks noChangeArrowheads="1"/>
          </p:cNvSpPr>
          <p:nvPr/>
        </p:nvSpPr>
        <p:spPr bwMode="auto">
          <a:xfrm>
            <a:off x="468313" y="1989138"/>
            <a:ext cx="7920037" cy="3771900"/>
          </a:xfrm>
          <a:prstGeom prst="rect">
            <a:avLst/>
          </a:prstGeom>
          <a:noFill/>
          <a:ln>
            <a:noFill/>
          </a:ln>
          <a:effectLst/>
        </p:spPr>
        <p:txBody>
          <a:bodyPr/>
          <a:lstStyle/>
          <a:p>
            <a:pPr marL="342900" indent="-342900" eaLnBrk="1" hangingPunct="1">
              <a:lnSpc>
                <a:spcPct val="130000"/>
              </a:lnSpc>
              <a:spcBef>
                <a:spcPct val="20000"/>
              </a:spcBef>
              <a:buClr>
                <a:srgbClr val="FFD70E"/>
              </a:buClr>
              <a:buSzPct val="125000"/>
              <a:buFont typeface="Wingdings" pitchFamily="2" charset="2"/>
              <a:buChar char=""/>
              <a:defRPr/>
            </a:pPr>
            <a:r>
              <a:rPr lang="ru-RU" sz="3200" b="1" dirty="0">
                <a:solidFill>
                  <a:srgbClr val="FFD70E"/>
                </a:solidFill>
                <a:latin typeface="Arial" pitchFamily="34" charset="0"/>
              </a:rPr>
              <a:t>Господь </a:t>
            </a:r>
            <a:r>
              <a:rPr lang="ru-RU" sz="3200" b="1" dirty="0">
                <a:solidFill>
                  <a:srgbClr val="FFD70E"/>
                </a:solidFill>
                <a:effectLst/>
                <a:latin typeface="Arial" pitchFamily="34" charset="0"/>
              </a:rPr>
              <a:t>Давида</a:t>
            </a:r>
            <a:r>
              <a:rPr lang="en-US" sz="3200" b="1" dirty="0">
                <a:solidFill>
                  <a:srgbClr val="FFD70E"/>
                </a:solidFill>
                <a:latin typeface="Arial" pitchFamily="34" charset="0"/>
              </a:rPr>
              <a:t> </a:t>
            </a:r>
            <a:r>
              <a:rPr lang="en-US" b="1" dirty="0">
                <a:solidFill>
                  <a:schemeClr val="bg1"/>
                </a:solidFill>
                <a:latin typeface="Arial" pitchFamily="34" charset="0"/>
              </a:rPr>
              <a:t>(</a:t>
            </a:r>
            <a:r>
              <a:rPr lang="ru-RU" b="1" dirty="0">
                <a:solidFill>
                  <a:schemeClr val="bg1"/>
                </a:solidFill>
                <a:latin typeface="+mn-lt"/>
              </a:rPr>
              <a:t>Мф</a:t>
            </a:r>
            <a:r>
              <a:rPr lang="en-US" b="1" dirty="0">
                <a:solidFill>
                  <a:schemeClr val="bg1"/>
                </a:solidFill>
                <a:latin typeface="Arial" pitchFamily="34" charset="0"/>
              </a:rPr>
              <a:t>. 22:41-46)</a:t>
            </a:r>
            <a:r>
              <a:rPr lang="en-US" sz="2800" b="1" dirty="0">
                <a:solidFill>
                  <a:srgbClr val="FFFF00"/>
                </a:solidFill>
                <a:latin typeface="Arial" pitchFamily="34" charset="0"/>
              </a:rPr>
              <a:t>   </a:t>
            </a:r>
          </a:p>
          <a:p>
            <a:pPr marL="342900" indent="-342900" eaLnBrk="1" hangingPunct="1">
              <a:lnSpc>
                <a:spcPct val="130000"/>
              </a:lnSpc>
              <a:spcBef>
                <a:spcPct val="20000"/>
              </a:spcBef>
              <a:buClr>
                <a:srgbClr val="FFD70E"/>
              </a:buClr>
              <a:buSzPct val="125000"/>
              <a:buFont typeface="Wingdings" pitchFamily="2" charset="2"/>
              <a:buChar char=""/>
              <a:defRPr/>
            </a:pPr>
            <a:r>
              <a:rPr lang="ru-RU" sz="3200" b="1" dirty="0">
                <a:solidFill>
                  <a:srgbClr val="FFD70E"/>
                </a:solidFill>
                <a:latin typeface="Arial" pitchFamily="34" charset="0"/>
              </a:rPr>
              <a:t>«Я есмь»</a:t>
            </a:r>
            <a:r>
              <a:rPr lang="en-US" sz="2800" b="1" dirty="0">
                <a:solidFill>
                  <a:srgbClr val="FFFF00"/>
                </a:solidFill>
                <a:latin typeface="Arial" pitchFamily="34" charset="0"/>
              </a:rPr>
              <a:t> </a:t>
            </a:r>
            <a:r>
              <a:rPr lang="en-US" b="1" dirty="0">
                <a:solidFill>
                  <a:schemeClr val="bg1"/>
                </a:solidFill>
                <a:latin typeface="Arial" pitchFamily="34" charset="0"/>
              </a:rPr>
              <a:t>(</a:t>
            </a:r>
            <a:r>
              <a:rPr lang="ru-RU" b="1" dirty="0">
                <a:solidFill>
                  <a:schemeClr val="bg1"/>
                </a:solidFill>
                <a:latin typeface="Arial" pitchFamily="34" charset="0"/>
              </a:rPr>
              <a:t>Ин.</a:t>
            </a:r>
            <a:r>
              <a:rPr lang="en-US" b="1" dirty="0">
                <a:solidFill>
                  <a:schemeClr val="bg1"/>
                </a:solidFill>
                <a:latin typeface="Arial" pitchFamily="34" charset="0"/>
              </a:rPr>
              <a:t> 8:53, 56-5</a:t>
            </a:r>
            <a:r>
              <a:rPr lang="ru-RU" b="1" dirty="0">
                <a:solidFill>
                  <a:schemeClr val="bg1"/>
                </a:solidFill>
                <a:latin typeface="Arial" pitchFamily="34" charset="0"/>
              </a:rPr>
              <a:t>8</a:t>
            </a:r>
            <a:r>
              <a:rPr lang="en-US" b="1" dirty="0">
                <a:solidFill>
                  <a:schemeClr val="bg1"/>
                </a:solidFill>
                <a:latin typeface="Arial" pitchFamily="34" charset="0"/>
              </a:rPr>
              <a:t>)</a:t>
            </a:r>
            <a:r>
              <a:rPr lang="en-US" sz="2800" b="1" dirty="0">
                <a:solidFill>
                  <a:srgbClr val="FFFF00"/>
                </a:solidFill>
                <a:latin typeface="Arial" pitchFamily="34" charset="0"/>
              </a:rPr>
              <a:t> </a:t>
            </a:r>
          </a:p>
          <a:p>
            <a:pPr marL="342900" indent="-342900" eaLnBrk="1" hangingPunct="1">
              <a:lnSpc>
                <a:spcPct val="130000"/>
              </a:lnSpc>
              <a:spcBef>
                <a:spcPct val="20000"/>
              </a:spcBef>
              <a:buClr>
                <a:srgbClr val="FFD70E"/>
              </a:buClr>
              <a:buSzPct val="125000"/>
              <a:buFont typeface="Wingdings" pitchFamily="2" charset="2"/>
              <a:buChar char=""/>
              <a:defRPr/>
            </a:pPr>
            <a:r>
              <a:rPr lang="ru-RU" sz="3200" b="1" dirty="0">
                <a:solidFill>
                  <a:srgbClr val="FFD70E"/>
                </a:solidFill>
                <a:latin typeface="Arial" pitchFamily="34" charset="0"/>
              </a:rPr>
              <a:t>«Я и Отец – одно»</a:t>
            </a:r>
            <a:r>
              <a:rPr lang="en-US" sz="2800" b="1" dirty="0">
                <a:solidFill>
                  <a:srgbClr val="FFFF00"/>
                </a:solidFill>
                <a:latin typeface="Arial" pitchFamily="34" charset="0"/>
              </a:rPr>
              <a:t> </a:t>
            </a:r>
            <a:r>
              <a:rPr lang="en-US" b="1" dirty="0">
                <a:solidFill>
                  <a:schemeClr val="bg1"/>
                </a:solidFill>
                <a:latin typeface="Arial" pitchFamily="34" charset="0"/>
              </a:rPr>
              <a:t>(</a:t>
            </a:r>
            <a:r>
              <a:rPr lang="ru-RU" b="1" dirty="0">
                <a:solidFill>
                  <a:schemeClr val="bg1"/>
                </a:solidFill>
                <a:latin typeface="Arial" pitchFamily="34" charset="0"/>
              </a:rPr>
              <a:t>Ин.</a:t>
            </a:r>
            <a:r>
              <a:rPr lang="en-US" b="1" dirty="0">
                <a:solidFill>
                  <a:schemeClr val="bg1"/>
                </a:solidFill>
                <a:latin typeface="Arial" pitchFamily="34" charset="0"/>
              </a:rPr>
              <a:t> 10:30)</a:t>
            </a:r>
            <a:r>
              <a:rPr lang="en-US" sz="2800" b="1" dirty="0">
                <a:solidFill>
                  <a:srgbClr val="FFFF00"/>
                </a:solidFill>
                <a:latin typeface="Arial" pitchFamily="34" charset="0"/>
              </a:rPr>
              <a:t> </a:t>
            </a:r>
          </a:p>
          <a:p>
            <a:pPr marL="342900" indent="-342900" eaLnBrk="1" hangingPunct="1">
              <a:lnSpc>
                <a:spcPct val="130000"/>
              </a:lnSpc>
              <a:spcBef>
                <a:spcPct val="20000"/>
              </a:spcBef>
              <a:buClr>
                <a:srgbClr val="FFD70E"/>
              </a:buClr>
              <a:buSzPct val="125000"/>
              <a:buFont typeface="Wingdings" pitchFamily="2" charset="2"/>
              <a:buChar char=""/>
              <a:defRPr/>
            </a:pPr>
            <a:r>
              <a:rPr lang="ru-RU" sz="3200" b="1" dirty="0">
                <a:solidFill>
                  <a:srgbClr val="FFD70E"/>
                </a:solidFill>
                <a:latin typeface="Arial" pitchFamily="34" charset="0"/>
              </a:rPr>
              <a:t>«Я – Господь и Учитель» </a:t>
            </a:r>
            <a:r>
              <a:rPr lang="en-US" b="1" dirty="0">
                <a:solidFill>
                  <a:schemeClr val="bg1"/>
                </a:solidFill>
                <a:latin typeface="Arial" pitchFamily="34" charset="0"/>
              </a:rPr>
              <a:t>(</a:t>
            </a:r>
            <a:r>
              <a:rPr lang="ru-RU" b="1" dirty="0">
                <a:solidFill>
                  <a:schemeClr val="bg1"/>
                </a:solidFill>
                <a:latin typeface="Arial" pitchFamily="34" charset="0"/>
              </a:rPr>
              <a:t>Ин.</a:t>
            </a:r>
            <a:r>
              <a:rPr lang="en-US" b="1" dirty="0">
                <a:solidFill>
                  <a:schemeClr val="bg1"/>
                </a:solidFill>
                <a:latin typeface="Arial" pitchFamily="34" charset="0"/>
              </a:rPr>
              <a:t> 13:13</a:t>
            </a:r>
            <a:r>
              <a:rPr lang="ru-RU" b="1" dirty="0">
                <a:solidFill>
                  <a:schemeClr val="bg1"/>
                </a:solidFill>
                <a:latin typeface="Arial" pitchFamily="34" charset="0"/>
              </a:rPr>
              <a:t>, 14</a:t>
            </a:r>
            <a:r>
              <a:rPr lang="en-US" b="1" dirty="0">
                <a:solidFill>
                  <a:schemeClr val="bg1"/>
                </a:solidFill>
                <a:latin typeface="Arial" pitchFamily="34" charset="0"/>
              </a:rPr>
              <a:t>)</a:t>
            </a:r>
          </a:p>
          <a:p>
            <a:pPr marL="342900" indent="-342900" eaLnBrk="1" hangingPunct="1">
              <a:lnSpc>
                <a:spcPct val="130000"/>
              </a:lnSpc>
              <a:spcBef>
                <a:spcPct val="20000"/>
              </a:spcBef>
              <a:buClr>
                <a:srgbClr val="FFD70E"/>
              </a:buClr>
              <a:buSzPct val="125000"/>
              <a:buFont typeface="Wingdings" pitchFamily="2" charset="2"/>
              <a:buChar char=""/>
              <a:defRPr/>
            </a:pPr>
            <a:r>
              <a:rPr lang="ru-RU" sz="3200" b="1" dirty="0">
                <a:solidFill>
                  <a:srgbClr val="FFD70E"/>
                </a:solidFill>
                <a:latin typeface="Arial" pitchFamily="34" charset="0"/>
              </a:rPr>
              <a:t>«Я – от начала Сущий»</a:t>
            </a:r>
            <a:r>
              <a:rPr lang="en-US" sz="2800" b="1" dirty="0">
                <a:solidFill>
                  <a:srgbClr val="FFFF00"/>
                </a:solidFill>
                <a:latin typeface="Arial" pitchFamily="34" charset="0"/>
              </a:rPr>
              <a:t> </a:t>
            </a:r>
            <a:r>
              <a:rPr lang="en-US" b="1" dirty="0">
                <a:solidFill>
                  <a:schemeClr val="bg1"/>
                </a:solidFill>
                <a:latin typeface="Arial" pitchFamily="34" charset="0"/>
              </a:rPr>
              <a:t>(</a:t>
            </a:r>
            <a:r>
              <a:rPr lang="ru-RU" b="1" dirty="0">
                <a:solidFill>
                  <a:schemeClr val="bg1"/>
                </a:solidFill>
                <a:latin typeface="Arial" pitchFamily="34" charset="0"/>
              </a:rPr>
              <a:t>Ин. </a:t>
            </a:r>
            <a:r>
              <a:rPr lang="en-US" b="1" dirty="0">
                <a:solidFill>
                  <a:schemeClr val="bg1"/>
                </a:solidFill>
                <a:latin typeface="Arial" pitchFamily="34" charset="0"/>
              </a:rPr>
              <a:t>8:23-2</a:t>
            </a:r>
            <a:r>
              <a:rPr lang="ru-RU" b="1" dirty="0">
                <a:solidFill>
                  <a:schemeClr val="bg1"/>
                </a:solidFill>
                <a:latin typeface="Arial" pitchFamily="34" charset="0"/>
              </a:rPr>
              <a:t>5</a:t>
            </a:r>
            <a:r>
              <a:rPr lang="en-US" b="1" dirty="0">
                <a:solidFill>
                  <a:schemeClr val="bg1"/>
                </a:solidFill>
                <a:latin typeface="Arial" pitchFamily="34" charset="0"/>
              </a:rPr>
              <a:t>)</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10755">
                                            <p:txEl>
                                              <p:pRg st="0" end="0"/>
                                            </p:txEl>
                                          </p:spTgt>
                                        </p:tgtEl>
                                        <p:attrNameLst>
                                          <p:attrName>style.visibility</p:attrName>
                                        </p:attrNameLst>
                                      </p:cBhvr>
                                      <p:to>
                                        <p:strVal val="visible"/>
                                      </p:to>
                                    </p:set>
                                    <p:anim calcmode="lin" valueType="num">
                                      <p:cBhvr additive="base">
                                        <p:cTn id="7" dur="1000" fill="hold"/>
                                        <p:tgtEl>
                                          <p:spTgt spid="161075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61075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610755">
                                            <p:txEl>
                                              <p:pRg st="0" end="0"/>
                                            </p:txEl>
                                          </p:spTgt>
                                        </p:tgtEl>
                                        <p:attrNameLst>
                                          <p:attrName>ppt_c</p:attrName>
                                        </p:attrNameLst>
                                      </p:cBhvr>
                                      <p:to>
                                        <a:srgbClr val="004A94"/>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0755">
                                            <p:txEl>
                                              <p:pRg st="1" end="1"/>
                                            </p:txEl>
                                          </p:spTgt>
                                        </p:tgtEl>
                                        <p:attrNameLst>
                                          <p:attrName>style.visibility</p:attrName>
                                        </p:attrNameLst>
                                      </p:cBhvr>
                                      <p:to>
                                        <p:strVal val="visible"/>
                                      </p:to>
                                    </p:set>
                                    <p:anim calcmode="lin" valueType="num">
                                      <p:cBhvr additive="base">
                                        <p:cTn id="13" dur="1000" fill="hold"/>
                                        <p:tgtEl>
                                          <p:spTgt spid="1610755">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610755">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610755">
                                            <p:txEl>
                                              <p:pRg st="1" end="1"/>
                                            </p:txEl>
                                          </p:spTgt>
                                        </p:tgtEl>
                                        <p:attrNameLst>
                                          <p:attrName>ppt_c</p:attrName>
                                        </p:attrNameLst>
                                      </p:cBhvr>
                                      <p:to>
                                        <a:srgbClr val="004A94"/>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0755">
                                            <p:txEl>
                                              <p:pRg st="2" end="2"/>
                                            </p:txEl>
                                          </p:spTgt>
                                        </p:tgtEl>
                                        <p:attrNameLst>
                                          <p:attrName>style.visibility</p:attrName>
                                        </p:attrNameLst>
                                      </p:cBhvr>
                                      <p:to>
                                        <p:strVal val="visible"/>
                                      </p:to>
                                    </p:set>
                                    <p:anim calcmode="lin" valueType="num">
                                      <p:cBhvr additive="base">
                                        <p:cTn id="19" dur="1000" fill="hold"/>
                                        <p:tgtEl>
                                          <p:spTgt spid="1610755">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610755">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610755">
                                            <p:txEl>
                                              <p:pRg st="2" end="2"/>
                                            </p:txEl>
                                          </p:spTgt>
                                        </p:tgtEl>
                                        <p:attrNameLst>
                                          <p:attrName>ppt_c</p:attrName>
                                        </p:attrNameLst>
                                      </p:cBhvr>
                                      <p:to>
                                        <a:srgbClr val="004A94"/>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0755">
                                            <p:txEl>
                                              <p:pRg st="3" end="3"/>
                                            </p:txEl>
                                          </p:spTgt>
                                        </p:tgtEl>
                                        <p:attrNameLst>
                                          <p:attrName>style.visibility</p:attrName>
                                        </p:attrNameLst>
                                      </p:cBhvr>
                                      <p:to>
                                        <p:strVal val="visible"/>
                                      </p:to>
                                    </p:set>
                                    <p:anim calcmode="lin" valueType="num">
                                      <p:cBhvr additive="base">
                                        <p:cTn id="25" dur="1000" fill="hold"/>
                                        <p:tgtEl>
                                          <p:spTgt spid="1610755">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610755">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610755">
                                            <p:txEl>
                                              <p:pRg st="3" end="3"/>
                                            </p:txEl>
                                          </p:spTgt>
                                        </p:tgtEl>
                                        <p:attrNameLst>
                                          <p:attrName>ppt_c</p:attrName>
                                        </p:attrNameLst>
                                      </p:cBhvr>
                                      <p:to>
                                        <a:srgbClr val="004A94"/>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10755">
                                            <p:txEl>
                                              <p:pRg st="4" end="4"/>
                                            </p:txEl>
                                          </p:spTgt>
                                        </p:tgtEl>
                                        <p:attrNameLst>
                                          <p:attrName>style.visibility</p:attrName>
                                        </p:attrNameLst>
                                      </p:cBhvr>
                                      <p:to>
                                        <p:strVal val="visible"/>
                                      </p:to>
                                    </p:set>
                                    <p:anim calcmode="lin" valueType="num">
                                      <p:cBhvr additive="base">
                                        <p:cTn id="31" dur="1000" fill="hold"/>
                                        <p:tgtEl>
                                          <p:spTgt spid="1610755">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610755">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610755">
                                            <p:txEl>
                                              <p:pRg st="4" end="4"/>
                                            </p:txEl>
                                          </p:spTgt>
                                        </p:tgtEl>
                                        <p:attrNameLst>
                                          <p:attrName>ppt_c</p:attrName>
                                        </p:attrNameLst>
                                      </p:cBhvr>
                                      <p:to>
                                        <a:srgbClr val="004A94"/>
                                      </p:to>
                                    </p:animClr>
                                  </p:subTnLst>
                                </p:cTn>
                              </p:par>
                            </p:childTnLst>
                          </p:cTn>
                        </p:par>
                        <p:par>
                          <p:cTn id="33" fill="hold" nodeType="afterGroup">
                            <p:stCondLst>
                              <p:cond delay="1000"/>
                            </p:stCondLst>
                            <p:childTnLst>
                              <p:par>
                                <p:cTn id="34" presetID="10" presetClass="entr" presetSubtype="0" fill="hold" grpId="0" nodeType="afterEffect">
                                  <p:stCondLst>
                                    <p:cond delay="2000"/>
                                  </p:stCondLst>
                                  <p:childTnLst>
                                    <p:set>
                                      <p:cBhvr>
                                        <p:cTn id="35" dur="1" fill="hold">
                                          <p:stCondLst>
                                            <p:cond delay="0"/>
                                          </p:stCondLst>
                                        </p:cTn>
                                        <p:tgtEl>
                                          <p:spTgt spid="1610758"/>
                                        </p:tgtEl>
                                        <p:attrNameLst>
                                          <p:attrName>style.visibility</p:attrName>
                                        </p:attrNameLst>
                                      </p:cBhvr>
                                      <p:to>
                                        <p:strVal val="visible"/>
                                      </p:to>
                                    </p:set>
                                    <p:animEffect transition="in" filter="fade">
                                      <p:cBhvr>
                                        <p:cTn id="36" dur="2000"/>
                                        <p:tgtEl>
                                          <p:spTgt spid="1610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0755" grpId="0" build="p" autoUpdateAnimBg="0" advAuto="0"/>
      <p:bldP spid="161075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3"/>
          <p:cNvSpPr txBox="1">
            <a:spLocks noChangeArrowheads="1"/>
          </p:cNvSpPr>
          <p:nvPr/>
        </p:nvSpPr>
        <p:spPr bwMode="auto">
          <a:xfrm>
            <a:off x="468313" y="1352550"/>
            <a:ext cx="8351837" cy="2508250"/>
          </a:xfrm>
          <a:prstGeom prst="rect">
            <a:avLst/>
          </a:prstGeom>
          <a:noFill/>
          <a:ln w="9525">
            <a:noFill/>
            <a:miter lim="800000"/>
            <a:headEnd/>
            <a:tailEnd/>
          </a:ln>
        </p:spPr>
        <p:txBody>
          <a:bodyPr>
            <a:spAutoFit/>
          </a:bodyPr>
          <a:lstStyle/>
          <a:p>
            <a:pPr algn="ctr">
              <a:lnSpc>
                <a:spcPct val="120000"/>
              </a:lnSpc>
              <a:spcBef>
                <a:spcPct val="25000"/>
              </a:spcBef>
            </a:pPr>
            <a:r>
              <a:rPr lang="ru-RU" altLang="en-US" sz="6600" b="1">
                <a:solidFill>
                  <a:srgbClr val="FFD60E"/>
                </a:solidFill>
                <a:latin typeface="Arial" pitchFamily="34" charset="0"/>
                <a:cs typeface="Arial" pitchFamily="34" charset="0"/>
              </a:rPr>
              <a:t>На самом ли деле Христос – Бог?</a:t>
            </a:r>
            <a:endParaRPr lang="en-US" altLang="en-US" sz="6600" b="1">
              <a:solidFill>
                <a:srgbClr val="FFD60E"/>
              </a:solidFill>
              <a:latin typeface="Arial" pitchFamily="34" charset="0"/>
              <a:cs typeface="Arial" pitchFamily="34" charset="0"/>
            </a:endParaRPr>
          </a:p>
        </p:txBody>
      </p:sp>
      <p:sp>
        <p:nvSpPr>
          <p:cNvPr id="218115" name="Text Box 4"/>
          <p:cNvSpPr txBox="1">
            <a:spLocks noChangeArrowheads="1"/>
          </p:cNvSpPr>
          <p:nvPr/>
        </p:nvSpPr>
        <p:spPr bwMode="auto">
          <a:xfrm>
            <a:off x="755650" y="4398963"/>
            <a:ext cx="7704138" cy="1190625"/>
          </a:xfrm>
          <a:prstGeom prst="rect">
            <a:avLst/>
          </a:prstGeom>
          <a:noFill/>
          <a:ln w="9525">
            <a:noFill/>
            <a:miter lim="800000"/>
            <a:headEnd/>
            <a:tailEnd/>
          </a:ln>
        </p:spPr>
        <p:txBody>
          <a:bodyPr>
            <a:spAutoFit/>
          </a:bodyPr>
          <a:lstStyle/>
          <a:p>
            <a:pPr algn="ctr">
              <a:spcBef>
                <a:spcPct val="50000"/>
              </a:spcBef>
            </a:pPr>
            <a:r>
              <a:rPr lang="ru-RU" altLang="en-US" sz="3600" b="1">
                <a:solidFill>
                  <a:schemeClr val="bg1"/>
                </a:solidFill>
                <a:latin typeface="Arial" pitchFamily="34" charset="0"/>
                <a:cs typeface="Arial" pitchFamily="34" charset="0"/>
              </a:rPr>
              <a:t>Деяния Христовы –подтверждение Его притязаний</a:t>
            </a:r>
            <a:endParaRPr lang="en-US" altLang="en-US" sz="3200">
              <a:solidFill>
                <a:schemeClr val="bg1"/>
              </a:solidFill>
              <a:latin typeface="Arial" pitchFamily="34" charset="0"/>
              <a:cs typeface="Arial" pitchFamily="34" charset="0"/>
            </a:endParaRPr>
          </a:p>
        </p:txBody>
      </p:sp>
    </p:spTree>
  </p:cSld>
  <p:clrMapOvr>
    <a:masterClrMapping/>
  </p:clrMapOvr>
  <p:transition spd="med">
    <p:wheel spokes="3"/>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Text Box 2"/>
          <p:cNvSpPr txBox="1">
            <a:spLocks noChangeArrowheads="1"/>
          </p:cNvSpPr>
          <p:nvPr/>
        </p:nvSpPr>
        <p:spPr bwMode="auto">
          <a:xfrm>
            <a:off x="1474788" y="4508500"/>
            <a:ext cx="6553200" cy="1768475"/>
          </a:xfrm>
          <a:prstGeom prst="rect">
            <a:avLst/>
          </a:prstGeom>
          <a:noFill/>
          <a:ln w="9525">
            <a:noFill/>
            <a:miter lim="800000"/>
            <a:headEnd/>
            <a:tailEnd/>
          </a:ln>
        </p:spPr>
        <p:txBody>
          <a:bodyPr>
            <a:spAutoFit/>
          </a:bodyPr>
          <a:lstStyle/>
          <a:p>
            <a:pPr algn="ctr">
              <a:lnSpc>
                <a:spcPts val="4400"/>
              </a:lnSpc>
              <a:spcBef>
                <a:spcPct val="50000"/>
              </a:spcBef>
            </a:pPr>
            <a:r>
              <a:rPr lang="ru-RU" altLang="en-US" sz="3200" b="1">
                <a:solidFill>
                  <a:schemeClr val="bg1"/>
                </a:solidFill>
                <a:latin typeface="Arial" pitchFamily="34" charset="0"/>
              </a:rPr>
              <a:t>Согласно свидетельствам очевидцев Христос заявлял о Себе как о Боге.</a:t>
            </a:r>
            <a:endParaRPr lang="en-US" altLang="en-US" sz="3200" b="1">
              <a:solidFill>
                <a:schemeClr val="bg1"/>
              </a:solidFill>
              <a:latin typeface="Arial" pitchFamily="34" charset="0"/>
            </a:endParaRP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1778"/>
                                        </p:tgtEl>
                                        <p:attrNameLst>
                                          <p:attrName>style.visibility</p:attrName>
                                        </p:attrNameLst>
                                      </p:cBhvr>
                                      <p:to>
                                        <p:strVal val="visible"/>
                                      </p:to>
                                    </p:set>
                                    <p:anim calcmode="lin" valueType="num">
                                      <p:cBhvr>
                                        <p:cTn id="7" dur="1000" fill="hold"/>
                                        <p:tgtEl>
                                          <p:spTgt spid="1611778"/>
                                        </p:tgtEl>
                                        <p:attrNameLst>
                                          <p:attrName>ppt_w</p:attrName>
                                        </p:attrNameLst>
                                      </p:cBhvr>
                                      <p:tavLst>
                                        <p:tav tm="0">
                                          <p:val>
                                            <p:fltVal val="0"/>
                                          </p:val>
                                        </p:tav>
                                        <p:tav tm="100000">
                                          <p:val>
                                            <p:strVal val="#ppt_w"/>
                                          </p:val>
                                        </p:tav>
                                      </p:tavLst>
                                    </p:anim>
                                    <p:anim calcmode="lin" valueType="num">
                                      <p:cBhvr>
                                        <p:cTn id="8" dur="1000" fill="hold"/>
                                        <p:tgtEl>
                                          <p:spTgt spid="16117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1778"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6270625" y="2809875"/>
          <a:ext cx="2478088" cy="3067050"/>
        </p:xfrm>
        <a:graphic>
          <a:graphicData uri="http://schemas.openxmlformats.org/presentationml/2006/ole">
            <mc:AlternateContent xmlns:mc="http://schemas.openxmlformats.org/markup-compatibility/2006">
              <mc:Choice xmlns:v="urn:schemas-microsoft-com:vml" Requires="v">
                <p:oleObj spid="_x0000_s7185" name="Image" r:id="rId4" imgW="2780952" imgH="3441270" progId="">
                  <p:embed/>
                </p:oleObj>
              </mc:Choice>
              <mc:Fallback>
                <p:oleObj name="Image" r:id="rId4" imgW="2780952" imgH="344127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25" y="2809875"/>
                        <a:ext cx="2478088" cy="3067050"/>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Text Box 3"/>
          <p:cNvSpPr txBox="1">
            <a:spLocks noChangeArrowheads="1"/>
          </p:cNvSpPr>
          <p:nvPr/>
        </p:nvSpPr>
        <p:spPr bwMode="auto">
          <a:xfrm>
            <a:off x="431800" y="5988050"/>
            <a:ext cx="8893175" cy="366713"/>
          </a:xfrm>
          <a:prstGeom prst="rect">
            <a:avLst/>
          </a:prstGeom>
          <a:noFill/>
          <a:ln w="9525">
            <a:noFill/>
            <a:miter lim="800000"/>
            <a:headEnd/>
            <a:tailEnd/>
          </a:ln>
        </p:spPr>
        <p:txBody>
          <a:bodyPr>
            <a:spAutoFit/>
          </a:bodyPr>
          <a:lstStyle/>
          <a:p>
            <a:pPr>
              <a:lnSpc>
                <a:spcPct val="90000"/>
              </a:lnSpc>
              <a:spcBef>
                <a:spcPct val="20000"/>
              </a:spcBef>
            </a:pPr>
            <a:r>
              <a:rPr lang="ru-RU" altLang="en-US" sz="2000" b="1" dirty="0">
                <a:solidFill>
                  <a:schemeClr val="bg1"/>
                </a:solidFill>
                <a:latin typeface="Arial" pitchFamily="34" charset="0"/>
                <a:cs typeface="Arial" pitchFamily="34" charset="0"/>
              </a:rPr>
              <a:t>	– </a:t>
            </a:r>
            <a:r>
              <a:rPr lang="ru-RU" altLang="en-US" sz="2000" b="1" dirty="0" err="1">
                <a:solidFill>
                  <a:schemeClr val="bg1"/>
                </a:solidFill>
                <a:latin typeface="Arial" pitchFamily="34" charset="0"/>
                <a:cs typeface="Arial" pitchFamily="34" charset="0"/>
              </a:rPr>
              <a:t>прот</a:t>
            </a:r>
            <a:r>
              <a:rPr lang="ru-RU" altLang="en-US" sz="2000" b="1" dirty="0">
                <a:solidFill>
                  <a:schemeClr val="bg1"/>
                </a:solidFill>
                <a:latin typeface="Arial" pitchFamily="34" charset="0"/>
                <a:cs typeface="Arial" pitchFamily="34" charset="0"/>
              </a:rPr>
              <a:t>. Георгий Флоровский, историк и богослов</a:t>
            </a:r>
            <a:endParaRPr lang="en-US" altLang="en-US" sz="2000" b="1" dirty="0">
              <a:solidFill>
                <a:schemeClr val="bg1"/>
              </a:solidFill>
              <a:latin typeface="Arial" pitchFamily="34" charset="0"/>
              <a:cs typeface="Arial" pitchFamily="34" charset="0"/>
            </a:endParaRPr>
          </a:p>
        </p:txBody>
      </p:sp>
      <p:sp>
        <p:nvSpPr>
          <p:cNvPr id="521220" name="Text Box 4"/>
          <p:cNvSpPr txBox="1">
            <a:spLocks noChangeArrowheads="1"/>
          </p:cNvSpPr>
          <p:nvPr/>
        </p:nvSpPr>
        <p:spPr bwMode="auto">
          <a:xfrm>
            <a:off x="250825" y="1716088"/>
            <a:ext cx="6049963" cy="4205767"/>
          </a:xfrm>
          <a:prstGeom prst="rect">
            <a:avLst/>
          </a:prstGeom>
          <a:noFill/>
          <a:ln>
            <a:noFill/>
          </a:ln>
          <a:effectLst>
            <a:outerShdw dist="35921" dir="2700000" algn="ctr" rotWithShape="0">
              <a:schemeClr val="tx1"/>
            </a:outerShdw>
          </a:effectLst>
        </p:spPr>
        <p:txBody>
          <a:bodyPr>
            <a:spAutoFit/>
          </a:bodyPr>
          <a:lstStyle/>
          <a:p>
            <a:pPr>
              <a:lnSpc>
                <a:spcPct val="90000"/>
              </a:lnSpc>
              <a:spcBef>
                <a:spcPct val="20000"/>
              </a:spcBef>
              <a:defRPr/>
            </a:pPr>
            <a:r>
              <a:rPr lang="ru-RU" altLang="en-US" sz="27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«В том весь и пафос и смысл апостольской проповеди, что она есть рассказ, рассказ о виденном и слышанном, </a:t>
            </a:r>
            <a:r>
              <a:rPr lang="en-US" altLang="en-US" sz="27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ru-RU" altLang="en-US" sz="27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sz="2700" b="1" i="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что мы слышали, что мы видели своими очами, что рассматривали, и что осязали руки наши</a:t>
            </a:r>
            <a:r>
              <a:rPr lang="ru-RU" altLang="en-US" sz="27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en-US" sz="2700" b="1">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1 Ин.1:1</a:t>
            </a:r>
            <a:r>
              <a:rPr lang="ru-RU" altLang="en-US" sz="27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 Рассказ – о том, что сбылось и случилось, и что произошло</a:t>
            </a:r>
            <a:r>
              <a:rPr lang="ru-RU" altLang="en-US" sz="27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в определенных условиях времени и места</a:t>
            </a:r>
            <a:r>
              <a:rPr lang="ru-RU" altLang="en-US" sz="27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en-US" sz="2700" b="1" dirty="0">
              <a:solidFill>
                <a:srgbClr val="FFD60E"/>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173" name="Text Box 5"/>
          <p:cNvSpPr txBox="1">
            <a:spLocks noChangeArrowheads="1"/>
          </p:cNvSpPr>
          <p:nvPr/>
        </p:nvSpPr>
        <p:spPr bwMode="auto">
          <a:xfrm>
            <a:off x="1042988" y="795338"/>
            <a:ext cx="8101012" cy="762000"/>
          </a:xfrm>
          <a:prstGeom prst="rect">
            <a:avLst/>
          </a:prstGeom>
          <a:noFill/>
          <a:ln w="38100">
            <a:noFill/>
            <a:miter lim="800000"/>
            <a:headEnd/>
            <a:tailEnd/>
          </a:ln>
        </p:spPr>
        <p:txBody>
          <a:bodyPr>
            <a:spAutoFit/>
          </a:bodyPr>
          <a:lstStyle/>
          <a:p>
            <a:pPr algn="ctr">
              <a:spcBef>
                <a:spcPct val="50000"/>
              </a:spcBef>
            </a:pPr>
            <a:r>
              <a:rPr lang="ru-RU" altLang="en-US" sz="4400" b="1">
                <a:solidFill>
                  <a:schemeClr val="bg1"/>
                </a:solidFill>
                <a:latin typeface="Arial" pitchFamily="34" charset="0"/>
              </a:rPr>
              <a:t>Христовы деяния</a:t>
            </a:r>
            <a:endParaRPr lang="en-US" altLang="en-US" sz="4400" b="1">
              <a:solidFill>
                <a:schemeClr val="bg1"/>
              </a:solidFill>
              <a:latin typeface="Arial" pitchFamily="34" charset="0"/>
            </a:endParaRPr>
          </a:p>
        </p:txBody>
      </p:sp>
      <p:pic>
        <p:nvPicPr>
          <p:cNvPr id="7174" name="Picture 9" descr="florovsky - St Vlad's Seminary"/>
          <p:cNvPicPr>
            <a:picLocks noChangeAspect="1" noChangeArrowheads="1"/>
          </p:cNvPicPr>
          <p:nvPr/>
        </p:nvPicPr>
        <p:blipFill>
          <a:blip r:embed="rId6" cstate="print"/>
          <a:srcRect/>
          <a:stretch>
            <a:fillRect/>
          </a:stretch>
        </p:blipFill>
        <p:spPr bwMode="auto">
          <a:xfrm>
            <a:off x="7421563" y="1555750"/>
            <a:ext cx="1398587" cy="208915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1220"/>
                                        </p:tgtEl>
                                        <p:attrNameLst>
                                          <p:attrName>style.visibility</p:attrName>
                                        </p:attrNameLst>
                                      </p:cBhvr>
                                      <p:to>
                                        <p:strVal val="visible"/>
                                      </p:to>
                                    </p:set>
                                    <p:animEffect transition="in" filter="fade">
                                      <p:cBhvr>
                                        <p:cTn id="7" dur="1000"/>
                                        <p:tgtEl>
                                          <p:spTgt spid="521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Text Box 16"/>
          <p:cNvSpPr txBox="1">
            <a:spLocks noChangeArrowheads="1"/>
          </p:cNvSpPr>
          <p:nvPr/>
        </p:nvSpPr>
        <p:spPr bwMode="auto">
          <a:xfrm>
            <a:off x="1042988" y="795338"/>
            <a:ext cx="8101012" cy="762000"/>
          </a:xfrm>
          <a:prstGeom prst="rect">
            <a:avLst/>
          </a:prstGeom>
          <a:noFill/>
          <a:ln w="38100">
            <a:noFill/>
            <a:miter lim="800000"/>
            <a:headEnd/>
            <a:tailEnd/>
          </a:ln>
        </p:spPr>
        <p:txBody>
          <a:bodyPr>
            <a:spAutoFit/>
          </a:bodyPr>
          <a:lstStyle/>
          <a:p>
            <a:pPr algn="ctr">
              <a:spcBef>
                <a:spcPct val="50000"/>
              </a:spcBef>
            </a:pPr>
            <a:r>
              <a:rPr lang="ru-RU" altLang="en-US" sz="4400" b="1">
                <a:solidFill>
                  <a:schemeClr val="bg1"/>
                </a:solidFill>
                <a:latin typeface="Arial" pitchFamily="34" charset="0"/>
              </a:rPr>
              <a:t>Христовы деяния</a:t>
            </a:r>
            <a:endParaRPr lang="en-US" altLang="en-US" sz="4400" b="1">
              <a:solidFill>
                <a:schemeClr val="bg1"/>
              </a:solidFill>
              <a:latin typeface="Arial" pitchFamily="34" charset="0"/>
            </a:endParaRPr>
          </a:p>
        </p:txBody>
      </p:sp>
      <p:pic>
        <p:nvPicPr>
          <p:cNvPr id="220164" name="Picture 11" descr="031912 Israel 187"/>
          <p:cNvPicPr>
            <a:picLocks noChangeAspect="1" noChangeArrowheads="1"/>
          </p:cNvPicPr>
          <p:nvPr/>
        </p:nvPicPr>
        <p:blipFill>
          <a:blip r:embed="rId3" cstate="print"/>
          <a:srcRect/>
          <a:stretch>
            <a:fillRect/>
          </a:stretch>
        </p:blipFill>
        <p:spPr bwMode="auto">
          <a:xfrm>
            <a:off x="395288" y="1557339"/>
            <a:ext cx="5183371" cy="3887886"/>
          </a:xfrm>
          <a:prstGeom prst="rect">
            <a:avLst/>
          </a:prstGeom>
          <a:noFill/>
          <a:ln w="9525">
            <a:noFill/>
            <a:miter lim="800000"/>
            <a:headEnd/>
            <a:tailEnd/>
          </a:ln>
        </p:spPr>
      </p:pic>
      <p:pic>
        <p:nvPicPr>
          <p:cNvPr id="152588" name="Picture 12" descr="031912 Israel 181"/>
          <p:cNvPicPr>
            <a:picLocks noChangeAspect="1" noChangeArrowheads="1"/>
          </p:cNvPicPr>
          <p:nvPr/>
        </p:nvPicPr>
        <p:blipFill>
          <a:blip r:embed="rId4" cstate="print"/>
          <a:srcRect/>
          <a:stretch>
            <a:fillRect/>
          </a:stretch>
        </p:blipFill>
        <p:spPr bwMode="auto">
          <a:xfrm>
            <a:off x="107504" y="1555751"/>
            <a:ext cx="5472607" cy="4104832"/>
          </a:xfrm>
          <a:prstGeom prst="rect">
            <a:avLst/>
          </a:prstGeom>
          <a:noFill/>
          <a:ln w="9525">
            <a:noFill/>
            <a:miter lim="800000"/>
            <a:headEnd/>
            <a:tailEnd/>
          </a:ln>
        </p:spPr>
      </p:pic>
      <p:sp>
        <p:nvSpPr>
          <p:cNvPr id="1615877" name="Text Box 5"/>
          <p:cNvSpPr txBox="1">
            <a:spLocks noChangeArrowheads="1"/>
          </p:cNvSpPr>
          <p:nvPr/>
        </p:nvSpPr>
        <p:spPr bwMode="auto">
          <a:xfrm>
            <a:off x="5760466" y="1647825"/>
            <a:ext cx="3348038" cy="4656138"/>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spcBef>
                <a:spcPct val="50000"/>
              </a:spcBef>
              <a:defRPr/>
            </a:pPr>
            <a:r>
              <a:rPr lang="ru-RU" altLang="en-US" sz="2600" b="1" dirty="0">
                <a:solidFill>
                  <a:srgbClr val="FFD60E"/>
                </a:solidFill>
                <a:latin typeface="Arial" pitchFamily="34" charset="0"/>
                <a:cs typeface="Arial" pitchFamily="34" charset="0"/>
              </a:rPr>
              <a:t>Синагога в городе Капернауме, в которой проповедовал Христос</a:t>
            </a:r>
            <a:r>
              <a:rPr lang="en-US" altLang="en-US" sz="2600" b="1" dirty="0">
                <a:solidFill>
                  <a:srgbClr val="FFD60E"/>
                </a:solidFill>
                <a:latin typeface="Arial" pitchFamily="34" charset="0"/>
                <a:cs typeface="Arial" pitchFamily="34" charset="0"/>
              </a:rPr>
              <a:t>. </a:t>
            </a:r>
            <a:endParaRPr lang="ru-RU" altLang="en-US" sz="2600" b="1" dirty="0">
              <a:solidFill>
                <a:srgbClr val="FFD60E"/>
              </a:solidFill>
              <a:latin typeface="Arial" pitchFamily="34" charset="0"/>
              <a:cs typeface="Arial" pitchFamily="34" charset="0"/>
            </a:endParaRPr>
          </a:p>
          <a:p>
            <a:pPr>
              <a:lnSpc>
                <a:spcPct val="110000"/>
              </a:lnSpc>
              <a:spcBef>
                <a:spcPct val="50000"/>
              </a:spcBef>
              <a:defRPr/>
            </a:pPr>
            <a:r>
              <a:rPr lang="ru-RU" altLang="en-US" sz="2600" b="1" dirty="0">
                <a:solidFill>
                  <a:srgbClr val="FFD60E"/>
                </a:solidFill>
                <a:latin typeface="Arial" pitchFamily="34" charset="0"/>
                <a:cs typeface="Arial" pitchFamily="34" charset="0"/>
              </a:rPr>
              <a:t>Тёмный материал – первоначальный базальтовый пол синагоги первого столетия.</a:t>
            </a:r>
            <a:endParaRPr lang="en-US" altLang="en-US" sz="2600" b="1" dirty="0">
              <a:solidFill>
                <a:srgbClr val="FFD60E"/>
              </a:solidFill>
              <a:latin typeface="Arial" pitchFamily="34" charset="0"/>
              <a:cs typeface="Arial" pitchFamily="34" charset="0"/>
            </a:endParaRPr>
          </a:p>
        </p:txBody>
      </p:sp>
      <p:sp>
        <p:nvSpPr>
          <p:cNvPr id="1615886" name="Line 14"/>
          <p:cNvSpPr>
            <a:spLocks noChangeShapeType="1"/>
          </p:cNvSpPr>
          <p:nvPr/>
        </p:nvSpPr>
        <p:spPr bwMode="auto">
          <a:xfrm flipV="1">
            <a:off x="3851275" y="4149080"/>
            <a:ext cx="1584325" cy="269875"/>
          </a:xfrm>
          <a:prstGeom prst="line">
            <a:avLst/>
          </a:prstGeom>
          <a:noFill/>
          <a:ln w="76200">
            <a:solidFill>
              <a:schemeClr val="bg1"/>
            </a:solidFill>
            <a:round/>
            <a:headEnd type="triangle" w="lg" len="med"/>
            <a:tailEnd/>
          </a:ln>
          <a:effectLst>
            <a:outerShdw dist="35921" dir="2700000" algn="ctr" rotWithShape="0">
              <a:schemeClr val="tx1"/>
            </a:outerShdw>
          </a:effectLst>
        </p:spPr>
        <p:txBody>
          <a:bodyPr/>
          <a:lstStyle/>
          <a:p>
            <a:pP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15886"/>
                                        </p:tgtEl>
                                        <p:attrNameLst>
                                          <p:attrName>style.visibility</p:attrName>
                                        </p:attrNameLst>
                                      </p:cBhvr>
                                      <p:to>
                                        <p:strVal val="visible"/>
                                      </p:to>
                                    </p:set>
                                    <p:animEffect transition="in" filter="wipe(right)">
                                      <p:cBhvr>
                                        <p:cTn id="7" dur="1000"/>
                                        <p:tgtEl>
                                          <p:spTgt spid="1615886"/>
                                        </p:tgtEl>
                                      </p:cBhvr>
                                    </p:animEffect>
                                  </p:childTnLst>
                                </p:cTn>
                              </p:par>
                              <p:par>
                                <p:cTn id="8" presetID="10" presetClass="entr" presetSubtype="0" fill="hold" nodeType="withEffect">
                                  <p:stCondLst>
                                    <p:cond delay="0"/>
                                  </p:stCondLst>
                                  <p:childTnLst>
                                    <p:set>
                                      <p:cBhvr>
                                        <p:cTn id="9" dur="1" fill="hold">
                                          <p:stCondLst>
                                            <p:cond delay="0"/>
                                          </p:stCondLst>
                                        </p:cTn>
                                        <p:tgtEl>
                                          <p:spTgt spid="1615877">
                                            <p:txEl>
                                              <p:pRg st="1" end="1"/>
                                            </p:txEl>
                                          </p:spTgt>
                                        </p:tgtEl>
                                        <p:attrNameLst>
                                          <p:attrName>style.visibility</p:attrName>
                                        </p:attrNameLst>
                                      </p:cBhvr>
                                      <p:to>
                                        <p:strVal val="visible"/>
                                      </p:to>
                                    </p:set>
                                    <p:animEffect transition="in" filter="fade">
                                      <p:cBhvr>
                                        <p:cTn id="10" dur="1000"/>
                                        <p:tgtEl>
                                          <p:spTgt spid="1615877">
                                            <p:txEl>
                                              <p:pRg st="1" end="1"/>
                                            </p:txEl>
                                          </p:spTgt>
                                        </p:tgtEl>
                                      </p:cBhvr>
                                    </p:animEffect>
                                  </p:childTnLst>
                                </p:cTn>
                              </p:par>
                              <p:par>
                                <p:cTn id="11" presetID="10" presetClass="exit" presetSubtype="0" fill="hold" nodeType="withEffect">
                                  <p:stCondLst>
                                    <p:cond delay="0"/>
                                  </p:stCondLst>
                                  <p:childTnLst>
                                    <p:animEffect transition="out" filter="fade">
                                      <p:cBhvr>
                                        <p:cTn id="12" dur="2000"/>
                                        <p:tgtEl>
                                          <p:spTgt spid="152588"/>
                                        </p:tgtEl>
                                      </p:cBhvr>
                                    </p:animEffect>
                                    <p:set>
                                      <p:cBhvr>
                                        <p:cTn id="13" dur="1" fill="hold">
                                          <p:stCondLst>
                                            <p:cond delay="1999"/>
                                          </p:stCondLst>
                                        </p:cTn>
                                        <p:tgtEl>
                                          <p:spTgt spid="1525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2271916</TotalTime>
  <Words>12232</Words>
  <Application>Microsoft Office PowerPoint</Application>
  <PresentationFormat>Экран (4:3)</PresentationFormat>
  <Paragraphs>813</Paragraphs>
  <Slides>112</Slides>
  <Notes>109</Notes>
  <HiddenSlides>0</HiddenSlides>
  <MMClips>1</MMClips>
  <ScaleCrop>false</ScaleCrop>
  <HeadingPairs>
    <vt:vector size="8" baseType="variant">
      <vt:variant>
        <vt:lpstr>Использованные шрифты</vt:lpstr>
      </vt:variant>
      <vt:variant>
        <vt:i4>12</vt:i4>
      </vt:variant>
      <vt:variant>
        <vt:lpstr>Тема</vt:lpstr>
      </vt:variant>
      <vt:variant>
        <vt:i4>3</vt:i4>
      </vt:variant>
      <vt:variant>
        <vt:lpstr>Внедренные серверы OLE</vt:lpstr>
      </vt:variant>
      <vt:variant>
        <vt:i4>3</vt:i4>
      </vt:variant>
      <vt:variant>
        <vt:lpstr>Заголовки слайдов</vt:lpstr>
      </vt:variant>
      <vt:variant>
        <vt:i4>112</vt:i4>
      </vt:variant>
    </vt:vector>
  </HeadingPairs>
  <TitlesOfParts>
    <vt:vector size="130" baseType="lpstr">
      <vt:lpstr>Arial Unicode MS</vt:lpstr>
      <vt:lpstr>SimSun</vt:lpstr>
      <vt:lpstr>Arial</vt:lpstr>
      <vt:lpstr>Arial Black</vt:lpstr>
      <vt:lpstr>Arial Narrow</vt:lpstr>
      <vt:lpstr>Futura Md BT</vt:lpstr>
      <vt:lpstr>Monotype Sorts</vt:lpstr>
      <vt:lpstr>Times</vt:lpstr>
      <vt:lpstr>Times New Roman</vt:lpstr>
      <vt:lpstr>Verdana</vt:lpstr>
      <vt:lpstr>Wingdings</vt:lpstr>
      <vt:lpstr>Zbats-PS</vt:lpstr>
      <vt:lpstr>1_Custom Design</vt:lpstr>
      <vt:lpstr>3_Custom Design</vt:lpstr>
      <vt:lpstr>2_Custom Design</vt:lpstr>
      <vt:lpstr>Chart</vt:lpstr>
      <vt:lpstr>Microsoft Graph Chart</vt:lpstr>
      <vt:lpstr>Image</vt:lpstr>
      <vt:lpstr>.            .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Независимые свидетельства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Don Bierle</dc:creator>
  <cp:lastModifiedBy>Сотникова Мария Алексеевна</cp:lastModifiedBy>
  <cp:revision>5135</cp:revision>
  <cp:lastPrinted>2003-06-19T22:34:45Z</cp:lastPrinted>
  <dcterms:created xsi:type="dcterms:W3CDTF">2001-09-15T02:50:19Z</dcterms:created>
  <dcterms:modified xsi:type="dcterms:W3CDTF">2020-03-11T15:44:39Z</dcterms:modified>
</cp:coreProperties>
</file>