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3108-7B5A-4599-B19F-8E8E8D0BB6C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C70D8-D933-4842-8DD0-12DCAB71B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6B5F5-D37A-483B-83B2-88F18A1B7DDB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1C1D10-4B34-4BAB-BEB6-BDDDC65D25EC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94B28-6F4F-457E-8831-B6549D389C31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F2429-A816-4CD3-B3E3-B1972A5E7B79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E21B2-B887-44DC-9C03-14491F162C34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E78CB-0DBA-499C-A5A3-AA2C5D55031A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43DC5-A77F-4946-941D-37A392921EBB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663F1-3EA7-4D4D-B10E-D641F718E1C9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0C375-2EDE-40EE-8834-6087EC0EC03D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0577E0-8302-48C2-B38A-D209C588AB84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374FA8-A845-498F-B36E-C1E93BF40D9C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453F-3745-4F06-A551-EA4D402BE61E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72D50-762D-4A00-840E-E8A177ED7501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7A19A-50F5-4EBB-B1A6-5A7BE28C0100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B8B6A-6567-4BB8-9CF7-D61186188961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77A16-5C31-479B-9DF3-93EFAD4A51D0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30EDA-3993-4000-A927-1405D6BEE65C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81D16-30BB-4FE0-9571-D1120A08F706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05EAC-2392-491C-8482-682D8802A787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83C25-8651-4AB6-9680-98ABF9959408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6DF7C-186C-4D92-BA0F-2CCBF7DCD91B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248A8-1E28-4EBB-AA57-85E5932A7AAC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9D758-6459-41DB-963D-808A3BB669A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653E4-2EF9-4AF4-8B42-9C3172136C95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50CF-640A-4E83-A37C-4B68D32C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79305-D604-4489-BE2F-A35F1A4ECD7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5EDBAE-542C-4958-AEB4-8072F671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riroda.fairs.ru/images/vniisims_pic_0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57250" y="4286251"/>
            <a:ext cx="7962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 будь в природе твердых </a:t>
            </a:r>
            <a:r>
              <a:rPr lang="ru-RU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тел,</a:t>
            </a:r>
            <a:br>
              <a:rPr lang="ru-RU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 </a:t>
            </a:r>
            <a:r>
              <a:rPr 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было бы и </a:t>
            </a:r>
            <a:r>
              <a:rPr lang="ru-RU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геометрии.</a:t>
            </a:r>
            <a:endParaRPr lang="ru-RU" sz="3600" i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               </a:t>
            </a:r>
            <a:r>
              <a:rPr lang="en-US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</a:t>
            </a:r>
            <a:r>
              <a:rPr 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А. Пуанкаре</a:t>
            </a:r>
            <a:endParaRPr lang="ru-RU" sz="3600" i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3075" name="Picture 7" descr="Octahe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Icosahed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888" y="0"/>
            <a:ext cx="33131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0"/>
            <a:ext cx="30241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1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264275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мире</a:t>
            </a: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1042988" y="3103563"/>
            <a:ext cx="6769100" cy="1189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 н о г о г р а н н и к о в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642910" y="6308725"/>
            <a:ext cx="7907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М. А. </a:t>
            </a:r>
            <a:r>
              <a:rPr lang="ru-RU" dirty="0" err="1" smtClean="0"/>
              <a:t>Выродова</a:t>
            </a:r>
            <a:r>
              <a:rPr lang="ru-RU" dirty="0" smtClean="0"/>
              <a:t>, у</a:t>
            </a:r>
            <a:r>
              <a:rPr lang="ru-RU" dirty="0" smtClean="0"/>
              <a:t>читель математики </a:t>
            </a:r>
            <a:r>
              <a:rPr lang="ru-RU" dirty="0" smtClean="0"/>
              <a:t>МБОУ СОШ №7 </a:t>
            </a:r>
            <a:r>
              <a:rPr lang="ru-RU" dirty="0" smtClean="0"/>
              <a:t>г</a:t>
            </a:r>
            <a:r>
              <a:rPr lang="ru-RU" dirty="0" smtClean="0"/>
              <a:t>. Нижнего Новгорода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842125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 н о г о г р а н н и к и</a:t>
            </a:r>
          </a:p>
        </p:txBody>
      </p: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619250" y="1844675"/>
            <a:ext cx="5305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невыпуклые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609850"/>
            <a:ext cx="57864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 smtClean="0"/>
              <a:t>Утверждение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В выпуклом многограннике сумма всех плоских углов при каждой его вершине меньше 360°</a:t>
            </a:r>
            <a:endParaRPr lang="ru-RU" sz="3600" dirty="0"/>
          </a:p>
        </p:txBody>
      </p:sp>
      <p:pic>
        <p:nvPicPr>
          <p:cNvPr id="4" name="Picture 24" descr="икосаэдр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0056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додекаэдр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4286250"/>
            <a:ext cx="2187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октаэдр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378618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Модель рисунка в bCAD"/>
          <p:cNvPicPr>
            <a:picLocks noChangeAspect="1" noChangeArrowheads="1"/>
          </p:cNvPicPr>
          <p:nvPr/>
        </p:nvPicPr>
        <p:blipFill>
          <a:blip r:embed="rId8" cstate="print"/>
          <a:srcRect t="27907" r="4652" b="30232"/>
          <a:stretch>
            <a:fillRect/>
          </a:stretch>
        </p:blipFill>
        <p:spPr bwMode="auto">
          <a:xfrm>
            <a:off x="6215074" y="642918"/>
            <a:ext cx="29289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Картиночки 1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309938" y="0"/>
            <a:ext cx="5834062" cy="2565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Разновидности 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8208963" cy="2016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многогранников</a:t>
            </a:r>
          </a:p>
        </p:txBody>
      </p:sp>
      <p:pic>
        <p:nvPicPr>
          <p:cNvPr id="14343" name="Picture 10" descr="MCj028753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492375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MCj008319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241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0"/>
            <a:ext cx="4071937" cy="720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Призма</a:t>
            </a:r>
            <a:r>
              <a:rPr lang="ru-RU" sz="48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400"/>
              <a:t>– </a:t>
            </a:r>
            <a:r>
              <a:rPr lang="ru-RU" sz="2600"/>
              <a:t>многогранник, поверхность которого состоит из двух равных многоугольников, называемых </a:t>
            </a:r>
            <a:r>
              <a:rPr 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основаниями</a:t>
            </a:r>
            <a:r>
              <a:rPr lang="ru-RU" sz="2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/>
              <a:t>призмы, и параллелограммов, называемых </a:t>
            </a:r>
            <a:r>
              <a:rPr lang="ru-RU" sz="2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боковыми гранями</a:t>
            </a:r>
            <a:r>
              <a:rPr lang="ru-RU" sz="2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/>
              <a:t>(причем у каждого параллелограмма два противоположных ребра лежат на основаниях призмы)</a:t>
            </a:r>
          </a:p>
          <a:p>
            <a:pPr>
              <a:defRPr/>
            </a:pPr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500563" y="1428750"/>
            <a:ext cx="4214812" cy="4214813"/>
            <a:chOff x="1214414" y="1301226"/>
            <a:chExt cx="4120822" cy="4329541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1214414" y="1301226"/>
              <a:ext cx="4120822" cy="4329541"/>
              <a:chOff x="3998911" y="1783845"/>
              <a:chExt cx="4120822" cy="4329541"/>
            </a:xfrm>
          </p:grpSpPr>
          <p:grpSp>
            <p:nvGrpSpPr>
              <p:cNvPr id="5" name="Group 6"/>
              <p:cNvGrpSpPr>
                <a:grpSpLocks noChangeAspect="1"/>
              </p:cNvGrpSpPr>
              <p:nvPr/>
            </p:nvGrpSpPr>
            <p:grpSpPr bwMode="auto">
              <a:xfrm>
                <a:off x="5046695" y="1783845"/>
                <a:ext cx="3073038" cy="4159425"/>
                <a:chOff x="2686" y="4649"/>
                <a:chExt cx="3635" cy="3565"/>
              </a:xfrm>
            </p:grpSpPr>
            <p:sp>
              <p:nvSpPr>
                <p:cNvPr id="15373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2686" y="4649"/>
                  <a:ext cx="3635" cy="356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800" b="0"/>
                </a:p>
              </p:txBody>
            </p:sp>
            <p:sp>
              <p:nvSpPr>
                <p:cNvPr id="15374" name="Line 8"/>
                <p:cNvSpPr>
                  <a:spLocks noChangeShapeType="1"/>
                </p:cNvSpPr>
                <p:nvPr/>
              </p:nvSpPr>
              <p:spPr bwMode="auto">
                <a:xfrm>
                  <a:off x="3818" y="5818"/>
                  <a:ext cx="423" cy="41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5" name="Line 9"/>
                <p:cNvSpPr>
                  <a:spLocks noChangeShapeType="1"/>
                </p:cNvSpPr>
                <p:nvPr/>
              </p:nvSpPr>
              <p:spPr bwMode="auto">
                <a:xfrm>
                  <a:off x="4243" y="6236"/>
                  <a:ext cx="706" cy="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949" y="5958"/>
                  <a:ext cx="565" cy="27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7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808" y="5260"/>
                  <a:ext cx="706" cy="69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818" y="5260"/>
                  <a:ext cx="990" cy="55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79" name="Line 13"/>
                <p:cNvSpPr>
                  <a:spLocks noChangeShapeType="1"/>
                </p:cNvSpPr>
                <p:nvPr/>
              </p:nvSpPr>
              <p:spPr bwMode="auto">
                <a:xfrm>
                  <a:off x="3818" y="7352"/>
                  <a:ext cx="424" cy="41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0" name="Line 14"/>
                <p:cNvSpPr>
                  <a:spLocks noChangeShapeType="1"/>
                </p:cNvSpPr>
                <p:nvPr/>
              </p:nvSpPr>
              <p:spPr bwMode="auto">
                <a:xfrm>
                  <a:off x="4243" y="7769"/>
                  <a:ext cx="70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949" y="7490"/>
                  <a:ext cx="565" cy="279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4808" y="6794"/>
                  <a:ext cx="706" cy="697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818" y="6794"/>
                  <a:ext cx="988" cy="55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4" name="Line 18"/>
                <p:cNvSpPr>
                  <a:spLocks noChangeShapeType="1"/>
                </p:cNvSpPr>
                <p:nvPr/>
              </p:nvSpPr>
              <p:spPr bwMode="auto">
                <a:xfrm>
                  <a:off x="4243" y="6236"/>
                  <a:ext cx="0" cy="1533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19"/>
                <p:cNvSpPr>
                  <a:spLocks noChangeShapeType="1"/>
                </p:cNvSpPr>
                <p:nvPr/>
              </p:nvSpPr>
              <p:spPr bwMode="auto">
                <a:xfrm>
                  <a:off x="4949" y="6236"/>
                  <a:ext cx="0" cy="1533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Line 20"/>
                <p:cNvSpPr>
                  <a:spLocks noChangeShapeType="1"/>
                </p:cNvSpPr>
                <p:nvPr/>
              </p:nvSpPr>
              <p:spPr bwMode="auto">
                <a:xfrm>
                  <a:off x="5514" y="5958"/>
                  <a:ext cx="0" cy="15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Line 21"/>
                <p:cNvSpPr>
                  <a:spLocks noChangeShapeType="1"/>
                </p:cNvSpPr>
                <p:nvPr/>
              </p:nvSpPr>
              <p:spPr bwMode="auto">
                <a:xfrm>
                  <a:off x="3818" y="5818"/>
                  <a:ext cx="0" cy="1533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8" name="Line 22"/>
                <p:cNvSpPr>
                  <a:spLocks noChangeShapeType="1"/>
                </p:cNvSpPr>
                <p:nvPr/>
              </p:nvSpPr>
              <p:spPr bwMode="auto">
                <a:xfrm>
                  <a:off x="4808" y="5260"/>
                  <a:ext cx="0" cy="1533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" name="Line 25"/>
              <p:cNvSpPr>
                <a:spLocks noChangeShapeType="1"/>
              </p:cNvSpPr>
              <p:nvPr/>
            </p:nvSpPr>
            <p:spPr bwMode="auto">
              <a:xfrm flipH="1">
                <a:off x="6587812" y="1783845"/>
                <a:ext cx="973166" cy="15736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27"/>
              <p:cNvSpPr>
                <a:spLocks noChangeShapeType="1"/>
              </p:cNvSpPr>
              <p:nvPr/>
            </p:nvSpPr>
            <p:spPr bwMode="auto">
              <a:xfrm flipV="1">
                <a:off x="5465644" y="4942535"/>
                <a:ext cx="1193565" cy="117085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3998911" y="3031340"/>
                <a:ext cx="2453868" cy="980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Боковые грани</a:t>
                </a:r>
              </a:p>
            </p:txBody>
          </p:sp>
        </p:grpSp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1912858" y="3576070"/>
              <a:ext cx="1601766" cy="13861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858000" y="500063"/>
            <a:ext cx="2724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Верхнее основание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572000" y="5715000"/>
            <a:ext cx="2724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Нижнее основание</a:t>
            </a:r>
          </a:p>
        </p:txBody>
      </p:sp>
      <p:sp>
        <p:nvSpPr>
          <p:cNvPr id="15366" name="TextBox 28"/>
          <p:cNvSpPr txBox="1">
            <a:spLocks noChangeArrowheads="1"/>
          </p:cNvSpPr>
          <p:nvPr/>
        </p:nvSpPr>
        <p:spPr bwMode="auto">
          <a:xfrm>
            <a:off x="6745288" y="6581775"/>
            <a:ext cx="2398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642938" y="785813"/>
            <a:ext cx="5105400" cy="1951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Призма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57188" y="3573463"/>
            <a:ext cx="97155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«Призма есть телесная 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фигура,заключенная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между плоскостями, 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из которых две противоположные равны </a:t>
            </a:r>
          </a:p>
          <a:p>
            <a:pPr>
              <a:spcBef>
                <a:spcPts val="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 параллельны, остальные же – параллелограммы»</a:t>
            </a:r>
          </a:p>
          <a:p>
            <a:pPr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                            Евклид</a:t>
            </a:r>
          </a:p>
        </p:txBody>
      </p:sp>
      <p:pic>
        <p:nvPicPr>
          <p:cNvPr id="16388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270033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1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284538"/>
            <a:ext cx="2449513" cy="3357562"/>
          </a:xfrm>
        </p:spPr>
      </p:pic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0"/>
            <a:ext cx="8229600" cy="429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i="1" dirty="0" smtClean="0">
                <a:latin typeface="Georgia" pitchFamily="18" charset="0"/>
              </a:rPr>
              <a:t>Евклид</a:t>
            </a:r>
            <a:r>
              <a:rPr lang="ru-RU" i="1" dirty="0" smtClean="0">
                <a:latin typeface="Georgia" pitchFamily="18" charset="0"/>
              </a:rPr>
              <a:t> ( предположительно 330</a:t>
            </a:r>
            <a:r>
              <a:rPr lang="en-US" i="1" dirty="0" smtClean="0">
                <a:latin typeface="Georgia" pitchFamily="18" charset="0"/>
              </a:rPr>
              <a:t>-</a:t>
            </a:r>
            <a:r>
              <a:rPr lang="ru-RU" i="1" dirty="0" smtClean="0">
                <a:latin typeface="Georgia" pitchFamily="18" charset="0"/>
              </a:rPr>
              <a:t> 277 до н.э. ) – математик Александрийской школы Древней Греции, автор первого дошедшего до нас трактата по математике «Начала» </a:t>
            </a:r>
            <a:r>
              <a:rPr lang="ru-RU" i="1" dirty="0" smtClean="0">
                <a:latin typeface="Georgia" pitchFamily="18" charset="0"/>
              </a:rPr>
              <a:t>(в </a:t>
            </a:r>
            <a:r>
              <a:rPr lang="ru-RU" i="1" dirty="0" smtClean="0">
                <a:latin typeface="Georgia" pitchFamily="18" charset="0"/>
              </a:rPr>
              <a:t>15 книгах )</a:t>
            </a:r>
          </a:p>
        </p:txBody>
      </p:sp>
      <p:pic>
        <p:nvPicPr>
          <p:cNvPr id="84996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924175"/>
            <a:ext cx="33480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28625" y="517525"/>
            <a:ext cx="6858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 </a:t>
            </a:r>
            <a:r>
              <a:rPr lang="ru-RU" sz="3600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18  </a:t>
            </a:r>
            <a:r>
              <a:rPr lang="ru-RU" sz="3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веке Тейлор дал такое определение призмы: </a:t>
            </a:r>
          </a:p>
          <a:p>
            <a:pPr>
              <a:spcBef>
                <a:spcPct val="50000"/>
              </a:spcBef>
              <a:defRPr/>
            </a:pPr>
            <a:endParaRPr lang="ru-RU" sz="3600" b="0" i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sz="44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«Призма  -  это </a:t>
            </a:r>
            <a:r>
              <a:rPr lang="ru-RU" sz="4400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многогранник,</a:t>
            </a:r>
            <a:br>
              <a:rPr lang="ru-RU" sz="4400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400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 </a:t>
            </a:r>
            <a:r>
              <a:rPr lang="ru-RU" sz="44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которого все грани, кроме двух, </a:t>
            </a:r>
          </a:p>
          <a:p>
            <a:pPr>
              <a:defRPr/>
            </a:pPr>
            <a:r>
              <a:rPr lang="ru-RU" sz="44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параллельны одной прямой»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6643688" y="2000250"/>
            <a:ext cx="2143125" cy="41671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329613" cy="4681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dirty="0" smtClean="0">
                <a:solidFill>
                  <a:srgbClr val="66FFFF"/>
                </a:solidFill>
              </a:rPr>
              <a:t>Различают призмы треугольные, четырехугольные, пятиугольные и т.д. в зависимости от числа вершин основания. Если в основании лежит </a:t>
            </a:r>
            <a:r>
              <a:rPr lang="en-US" sz="2600" dirty="0" smtClean="0">
                <a:solidFill>
                  <a:srgbClr val="66FFFF"/>
                </a:solidFill>
              </a:rPr>
              <a:t>n</a:t>
            </a:r>
            <a:r>
              <a:rPr lang="ru-RU" sz="2600" dirty="0" smtClean="0">
                <a:solidFill>
                  <a:srgbClr val="66FFFF"/>
                </a:solidFill>
              </a:rPr>
              <a:t>-угольник, то призма называется </a:t>
            </a:r>
            <a:r>
              <a:rPr lang="en-US" sz="2600" i="1" u="sng" dirty="0" smtClean="0">
                <a:solidFill>
                  <a:srgbClr val="66FFFF"/>
                </a:solidFill>
              </a:rPr>
              <a:t>n</a:t>
            </a:r>
            <a:r>
              <a:rPr lang="ru-RU" sz="2600" i="1" u="sng" dirty="0" smtClean="0">
                <a:solidFill>
                  <a:srgbClr val="66FFFF"/>
                </a:solidFill>
              </a:rPr>
              <a:t>-угольной.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600" dirty="0" smtClean="0">
              <a:solidFill>
                <a:srgbClr val="66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dirty="0" smtClean="0">
                <a:solidFill>
                  <a:srgbClr val="66FFFF"/>
                </a:solidFill>
              </a:rPr>
              <a:t>Если боковое ребро призмы перпендикулярно плоскости ее основания, то такую призму называют </a:t>
            </a:r>
            <a:r>
              <a:rPr lang="ru-RU" sz="2600" i="1" u="sng" dirty="0" smtClean="0">
                <a:solidFill>
                  <a:srgbClr val="66FFFF"/>
                </a:solidFill>
                <a:latin typeface="Georgia" pitchFamily="18" charset="0"/>
              </a:rPr>
              <a:t>прямой</a:t>
            </a:r>
            <a:r>
              <a:rPr lang="ru-RU" sz="2600" dirty="0" smtClean="0">
                <a:solidFill>
                  <a:srgbClr val="66FFFF"/>
                </a:solidFill>
              </a:rPr>
              <a:t>; если боковое ребро призмы  не перпендикулярно плоскости ее основания, то такую призму называют </a:t>
            </a:r>
            <a:r>
              <a:rPr lang="ru-RU" sz="2600" i="1" u="sng" dirty="0" smtClean="0">
                <a:solidFill>
                  <a:srgbClr val="66FFFF"/>
                </a:solidFill>
                <a:latin typeface="Georgia" pitchFamily="18" charset="0"/>
              </a:rPr>
              <a:t>наклонной</a:t>
            </a:r>
            <a:r>
              <a:rPr lang="ru-RU" sz="2600" u="sng" dirty="0" smtClean="0">
                <a:solidFill>
                  <a:srgbClr val="66FFFF"/>
                </a:solidFill>
                <a:latin typeface="Georgia" pitchFamily="18" charset="0"/>
              </a:rPr>
              <a:t>.</a:t>
            </a:r>
            <a:r>
              <a:rPr lang="ru-RU" sz="2600" dirty="0" smtClean="0">
                <a:solidFill>
                  <a:srgbClr val="66FFFF"/>
                </a:solidFill>
              </a:rPr>
              <a:t> У прямой призмы боковые грани - прямоугольники.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3366FF"/>
              </a:solidFill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effectLst/>
                <a:latin typeface="Georgia" pitchFamily="18" charset="0"/>
              </a:rPr>
              <a:t>Свойства призмы 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5699125" cy="460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Основания призмы равны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У призмы основания </a:t>
            </a: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лежат</a:t>
            </a:r>
            <a:b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</a:b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в </a:t>
            </a: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параллельных плоскостях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У призмы боковые ребра параллельны и равны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341438"/>
            <a:ext cx="2808287" cy="49672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4691063" cy="56864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6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Высотой </a:t>
            </a:r>
            <a:r>
              <a:rPr lang="ru-RU" sz="4800" i="1" dirty="0" smtClean="0">
                <a:solidFill>
                  <a:srgbClr val="66FFFF"/>
                </a:solidFill>
                <a:effectLst/>
                <a:latin typeface="Georgia" pitchFamily="18" charset="0"/>
              </a:rPr>
              <a:t>призмы называется расстояние между плоскостями ее оснований</a:t>
            </a:r>
          </a:p>
        </p:txBody>
      </p:sp>
      <p:pic>
        <p:nvPicPr>
          <p:cNvPr id="4405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836613"/>
            <a:ext cx="3384550" cy="54721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</p:spPr>
      </p:pic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6588125" y="1628775"/>
            <a:ext cx="0" cy="381635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5143500" cy="1176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000" i="1" baseline="22000" dirty="0" smtClean="0">
                <a:solidFill>
                  <a:srgbClr val="FFFFFF"/>
                </a:solidFill>
                <a:latin typeface="Univers" pitchFamily="34" charset="0"/>
              </a:rPr>
              <a:t>Многогранники</a:t>
            </a:r>
            <a:endParaRPr lang="ru-RU" sz="8000" i="1" baseline="22000" dirty="0">
              <a:solidFill>
                <a:srgbClr val="FFFFFF"/>
              </a:solidFill>
              <a:latin typeface="Univers" pitchFamily="34" charset="0"/>
            </a:endParaRPr>
          </a:p>
        </p:txBody>
      </p:sp>
      <p:pic>
        <p:nvPicPr>
          <p:cNvPr id="5" name="Picture 12" descr="3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857375"/>
            <a:ext cx="4429125" cy="3929063"/>
          </a:xfr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16500" y="928688"/>
            <a:ext cx="4127500" cy="59293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	Мы мирозданье многогранником зовём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И тщимся сосчитать бесчисленные грани,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	Мы острые углы отыскиваем в нём – 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И удивляемся бесплодности исканий.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 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Стремимся гранями разбить добро и зло,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Но смертный ум решений верных не находит;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Ведь если граней бесконечное число,</a:t>
            </a:r>
            <a:b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То в сферу многогранник переходит...</a:t>
            </a:r>
            <a:r>
              <a:rPr lang="ru-RU" sz="1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/>
            </a:r>
            <a:br>
              <a:rPr lang="ru-RU" sz="1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</a:br>
            <a:r>
              <a:rPr lang="ru-RU" sz="1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Lt BT" pitchFamily="34" charset="0"/>
              </a:rPr>
              <a:t>  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28625" y="5357813"/>
            <a:ext cx="14287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С.Дали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420938"/>
            <a:ext cx="6000750" cy="3598862"/>
          </a:xfrm>
        </p:spPr>
        <p:txBody>
          <a:bodyPr>
            <a:normAutofit/>
          </a:bodyPr>
          <a:lstStyle/>
          <a:p>
            <a:pPr eaLnBrk="1" hangingPunct="1"/>
            <a:r>
              <a:rPr lang="ru-RU" i="1" dirty="0" smtClean="0">
                <a:effectLst/>
                <a:latin typeface="Georgia" pitchFamily="18" charset="0"/>
              </a:rPr>
              <a:t>Оказывается, что призма может быть не только геометрическим телом, </a:t>
            </a:r>
            <a:r>
              <a:rPr lang="ru-RU" i="1" dirty="0" smtClean="0">
                <a:effectLst/>
                <a:latin typeface="Georgia" pitchFamily="18" charset="0"/>
              </a:rPr>
              <a:t>но</a:t>
            </a:r>
            <a:br>
              <a:rPr lang="ru-RU" i="1" dirty="0" smtClean="0">
                <a:effectLst/>
                <a:latin typeface="Georgia" pitchFamily="18" charset="0"/>
              </a:rPr>
            </a:br>
            <a:r>
              <a:rPr lang="ru-RU" i="1" dirty="0" smtClean="0">
                <a:effectLst/>
                <a:latin typeface="Georgia" pitchFamily="18" charset="0"/>
              </a:rPr>
              <a:t>и </a:t>
            </a:r>
            <a:r>
              <a:rPr lang="ru-RU" i="1" dirty="0" smtClean="0">
                <a:effectLst/>
                <a:latin typeface="Georgia" pitchFamily="18" charset="0"/>
              </a:rPr>
              <a:t>художественным шедевром. Именно призма стала основой картин Пикассо, Брака, </a:t>
            </a:r>
            <a:r>
              <a:rPr lang="ru-RU" i="1" dirty="0" err="1" smtClean="0">
                <a:effectLst/>
                <a:latin typeface="Georgia" pitchFamily="18" charset="0"/>
              </a:rPr>
              <a:t>Грисса</a:t>
            </a:r>
            <a:r>
              <a:rPr lang="ru-RU" i="1" dirty="0" smtClean="0">
                <a:effectLst/>
                <a:latin typeface="Georgia" pitchFamily="18" charset="0"/>
              </a:rPr>
              <a:t> и т.д.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84313"/>
            <a:ext cx="29876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3960812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Кубизм</a:t>
            </a:r>
          </a:p>
        </p:txBody>
      </p:sp>
      <p:sp>
        <p:nvSpPr>
          <p:cNvPr id="22533" name="WordArt 9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7056438" cy="822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н т е р е с н ы е       ф а к т ы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757738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Georgia" pitchFamily="18" charset="0"/>
              </a:rPr>
              <a:t>Оказывается, что снежинка может принять форму шестигранной призмы, но это будет зависеть от температуры воздуха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65532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Ледяная призма</a:t>
            </a:r>
          </a:p>
        </p:txBody>
      </p:sp>
      <p:pic>
        <p:nvPicPr>
          <p:cNvPr id="64517" name="Picture 5" descr="011902-a133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2286000"/>
            <a:ext cx="3708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42938"/>
            <a:ext cx="4321175" cy="59547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000" b="1" i="1" dirty="0" smtClean="0">
                <a:latin typeface="Georgia" pitchFamily="18" charset="0"/>
              </a:rPr>
              <a:t>В </a:t>
            </a:r>
            <a:r>
              <a:rPr lang="en-US" sz="2000" b="1" i="1" dirty="0" smtClean="0">
                <a:latin typeface="Georgia" pitchFamily="18" charset="0"/>
              </a:rPr>
              <a:t>III</a:t>
            </a:r>
            <a:r>
              <a:rPr lang="ru-RU" sz="2000" b="1" i="1" dirty="0" smtClean="0">
                <a:latin typeface="Georgia" pitchFamily="18" charset="0"/>
              </a:rPr>
              <a:t> веке до н. 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днём- столб дыма. Это был первый в мире маяк, и простоял он 1500 лет.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b="1" i="1" dirty="0" smtClean="0">
                <a:latin typeface="Georgia" pitchFamily="18" charset="0"/>
                <a:hlinkClick r:id="rId3" action="ppaction://hlinksldjump"/>
              </a:rPr>
              <a:t>Маяк</a:t>
            </a:r>
            <a:r>
              <a:rPr lang="ru-RU" sz="2000" b="1" i="1" dirty="0" smtClean="0">
                <a:latin typeface="Georgia" pitchFamily="18" charset="0"/>
              </a:rPr>
              <a:t> был построен на маленьком острове </a:t>
            </a:r>
            <a:r>
              <a:rPr lang="ru-RU" sz="2000" b="1" i="1" dirty="0" err="1" smtClean="0">
                <a:latin typeface="Georgia" pitchFamily="18" charset="0"/>
              </a:rPr>
              <a:t>Фарос</a:t>
            </a:r>
            <a:r>
              <a:rPr lang="ru-RU" sz="2000" b="1" i="1" dirty="0" smtClean="0">
                <a:latin typeface="Georgia" pitchFamily="18" charset="0"/>
              </a:rPr>
              <a:t> в Средиземном море, около берегов Александрии. На его строительство ушло 20 лет, а завершён он был около 280 года до н.э.</a:t>
            </a:r>
            <a:r>
              <a:rPr lang="ru-RU" sz="2000" b="1" dirty="0" smtClean="0"/>
              <a:t>         </a:t>
            </a:r>
          </a:p>
        </p:txBody>
      </p:sp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2453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Medium"/>
              </a:rPr>
              <a:t>Александрийский маяк</a:t>
            </a:r>
          </a:p>
        </p:txBody>
      </p:sp>
      <p:pic>
        <p:nvPicPr>
          <p:cNvPr id="131076" name="Picture 4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14438"/>
            <a:ext cx="4038600" cy="5310187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/>
      <p:bldP spid="1310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8313" y="90805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85750"/>
            <a:ext cx="4500562" cy="65722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200" b="1" i="1" dirty="0" smtClean="0">
                <a:latin typeface="Georgia" pitchFamily="18" charset="0"/>
              </a:rPr>
              <a:t>Маяк состоял из трёх мраморных башен, стоявших на основании из массивных каменных блоков. На вершине башни стояла статуя Зевса Спасителя. Общая высота маяка составляла 117 метров.</a:t>
            </a:r>
          </a:p>
          <a:p>
            <a:pPr eaLnBrk="1" hangingPunct="1">
              <a:defRPr/>
            </a:pPr>
            <a:r>
              <a:rPr lang="ru-RU" sz="2200" b="1" i="1" dirty="0" smtClean="0">
                <a:latin typeface="Georgia" pitchFamily="18" charset="0"/>
              </a:rPr>
              <a:t>Огонь горел в верхней башне, которая формой напоминала цилиндр. За пламенем стояли бронзовые пластины, направляющие свет в море. С кораблей можно было видеть этот маяк на расстоянии до 50 км.</a:t>
            </a:r>
          </a:p>
        </p:txBody>
      </p:sp>
      <p:pic>
        <p:nvPicPr>
          <p:cNvPr id="132100" name="Picture 4" descr="pharos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4373563" cy="4897438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500313"/>
            <a:ext cx="8229600" cy="454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smtClean="0">
                <a:effectLst/>
                <a:latin typeface="Georgia" pitchFamily="18" charset="0"/>
              </a:rPr>
              <a:t>Существуют не только геометрические формы, созданные руками человека. Их много и  в самой природе. Воздействие на облик земной поверхности таких природных факторов, как ветер, вода, солнечный свет, весьма стихийно и носит беспорядочный характер. Однако песчаные дюны, галька на морском берегу, кратер потухшего вулкана имеют, как правило, геометрически правильные формы. В земле иногда находят камни такой формы, как будто их кто-то тщательно выпиливал, шлифовал, полировал. Это - </a:t>
            </a:r>
            <a:r>
              <a:rPr lang="ru-RU" sz="3600" b="1" i="1" smtClean="0">
                <a:effectLst/>
                <a:latin typeface="Georgia" pitchFamily="18" charset="0"/>
              </a:rPr>
              <a:t>кристаллы</a:t>
            </a:r>
            <a:r>
              <a:rPr lang="ru-RU" sz="2400" i="1" smtClean="0">
                <a:effectLst/>
                <a:latin typeface="Georgia" pitchFamily="18" charset="0"/>
              </a:rPr>
              <a:t>.</a:t>
            </a:r>
          </a:p>
        </p:txBody>
      </p:sp>
      <p:pic>
        <p:nvPicPr>
          <p:cNvPr id="26627" name="Picture 4" descr="MCj03981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60350"/>
            <a:ext cx="4681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25"/>
            <a:ext cx="8229600" cy="55911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i="1" smtClean="0">
                <a:solidFill>
                  <a:srgbClr val="FFFF66"/>
                </a:solidFill>
                <a:latin typeface="Georgia" pitchFamily="18" charset="0"/>
              </a:rPr>
              <a:t>Моделями прямой призмы служат :</a:t>
            </a:r>
          </a:p>
          <a:p>
            <a:pPr algn="ctr" eaLnBrk="1" hangingPunct="1">
              <a:buFontTx/>
              <a:buNone/>
              <a:defRPr/>
            </a:pPr>
            <a:r>
              <a:rPr lang="ru-RU" i="1" smtClean="0">
                <a:latin typeface="Georgia" pitchFamily="18" charset="0"/>
              </a:rPr>
              <a:t>классная комната</a:t>
            </a:r>
          </a:p>
        </p:txBody>
      </p:sp>
      <p:pic>
        <p:nvPicPr>
          <p:cNvPr id="125958" name="Picture 6" descr="MCj02338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43188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4" name="Picture 12" descr="MCj041548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412875"/>
            <a:ext cx="3241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5" name="Picture 13" descr="MCj02903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572000"/>
            <a:ext cx="28082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785813" y="2286000"/>
            <a:ext cx="196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кирпич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1071563" y="5715000"/>
            <a:ext cx="446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спичечный коробок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5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5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5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2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4543425" cy="43767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400" i="1" smtClean="0">
                <a:effectLst/>
                <a:latin typeface="Georgia" pitchFamily="18" charset="0"/>
              </a:rPr>
              <a:t>Оказывается, что кристаллы кальцита, сколько их не дроби на более мелкие части, всегда распадаются на осколки, имеющие форму параллелепипеда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63373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Кристаллография</a:t>
            </a:r>
          </a:p>
        </p:txBody>
      </p:sp>
      <p:pic>
        <p:nvPicPr>
          <p:cNvPr id="65541" name="Picture 5" descr=" Кальцит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64138" y="1928813"/>
            <a:ext cx="38004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88913"/>
            <a:ext cx="5715000" cy="5830887"/>
          </a:xfrm>
        </p:spPr>
        <p:txBody>
          <a:bodyPr/>
          <a:lstStyle/>
          <a:p>
            <a:pPr eaLnBrk="1" hangingPunct="1"/>
            <a:r>
              <a:rPr lang="ru-RU" i="1" dirty="0" smtClean="0">
                <a:effectLst/>
                <a:latin typeface="Georgia" pitchFamily="18" charset="0"/>
              </a:rPr>
              <a:t>Городские здания чаще всего имеют форму </a:t>
            </a:r>
            <a:r>
              <a:rPr lang="ru-RU" i="1" dirty="0" smtClean="0">
                <a:effectLst/>
                <a:latin typeface="Georgia" pitchFamily="18" charset="0"/>
              </a:rPr>
              <a:t>многогранников.</a:t>
            </a:r>
            <a:br>
              <a:rPr lang="ru-RU" i="1" dirty="0" smtClean="0">
                <a:effectLst/>
                <a:latin typeface="Georgia" pitchFamily="18" charset="0"/>
              </a:rPr>
            </a:br>
            <a:r>
              <a:rPr lang="ru-RU" i="1" dirty="0" smtClean="0">
                <a:effectLst/>
                <a:latin typeface="Georgia" pitchFamily="18" charset="0"/>
              </a:rPr>
              <a:t>Как </a:t>
            </a:r>
            <a:r>
              <a:rPr lang="ru-RU" i="1" dirty="0" smtClean="0">
                <a:effectLst/>
                <a:latin typeface="Georgia" pitchFamily="18" charset="0"/>
              </a:rPr>
              <a:t>правило, это обычные </a:t>
            </a:r>
            <a:r>
              <a:rPr lang="ru-RU" i="1" dirty="0" smtClean="0">
                <a:effectLst/>
                <a:latin typeface="Georgia" pitchFamily="18" charset="0"/>
              </a:rPr>
              <a:t>параллелепипеды.</a:t>
            </a:r>
            <a:br>
              <a:rPr lang="ru-RU" i="1" dirty="0" smtClean="0">
                <a:effectLst/>
                <a:latin typeface="Georgia" pitchFamily="18" charset="0"/>
              </a:rPr>
            </a:br>
            <a:r>
              <a:rPr lang="ru-RU" i="1" dirty="0" smtClean="0">
                <a:effectLst/>
                <a:latin typeface="Georgia" pitchFamily="18" charset="0"/>
              </a:rPr>
              <a:t>И </a:t>
            </a:r>
            <a:r>
              <a:rPr lang="ru-RU" i="1" dirty="0" smtClean="0">
                <a:effectLst/>
                <a:latin typeface="Georgia" pitchFamily="18" charset="0"/>
              </a:rPr>
              <a:t>лишь неожиданные архитектурные решения украшают </a:t>
            </a:r>
            <a:r>
              <a:rPr lang="ru-RU" i="1" dirty="0" smtClean="0">
                <a:effectLst/>
                <a:latin typeface="Georgia" pitchFamily="18" charset="0"/>
              </a:rPr>
              <a:t>города.</a:t>
            </a:r>
            <a:endParaRPr lang="ru-RU" i="1" dirty="0" smtClean="0">
              <a:effectLst/>
              <a:latin typeface="Georgia" pitchFamily="18" charset="0"/>
            </a:endParaRPr>
          </a:p>
        </p:txBody>
      </p:sp>
      <p:pic>
        <p:nvPicPr>
          <p:cNvPr id="41989" name="Picture 5" descr="MCj04304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65400"/>
            <a:ext cx="30972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3" descr="MCj018597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0350"/>
            <a:ext cx="2663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4" descr="MCj030823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149725"/>
            <a:ext cx="2159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1" descr="MCj023959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292600"/>
            <a:ext cx="2952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785938"/>
            <a:ext cx="7056437" cy="23637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i="1" dirty="0" smtClean="0">
                <a:solidFill>
                  <a:srgbClr val="FF0000"/>
                </a:solidFill>
              </a:rPr>
              <a:t>Спасибо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за </a:t>
            </a:r>
            <a:r>
              <a:rPr lang="ru-RU" sz="6600" b="1" i="1" dirty="0" smtClean="0">
                <a:solidFill>
                  <a:srgbClr val="FF0000"/>
                </a:solidFill>
              </a:rPr>
              <a:t>внимание!!!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Картиночки 1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Сегодняшний урок будет посвящен одному из увлекательных разделов геометрии– </a:t>
            </a:r>
            <a:r>
              <a:rPr lang="ru-RU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теории многогранников</a:t>
            </a: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 Чем же привлекательны многогранники?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Они обладают богатой </a:t>
            </a:r>
            <a:r>
              <a:rPr lang="ru-RU" sz="2600" b="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историей,которая</a:t>
            </a: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связана с такими знаменитыми учеными </a:t>
            </a:r>
            <a:r>
              <a:rPr lang="ru-RU" sz="2600" b="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древности,как</a:t>
            </a: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Пифагор, Евклид, Архимед</a:t>
            </a: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 Многогранники были известны в Древнем Египте и Вавилоне. В тоже время теория многогранников – современный раздел математики, имеющий практическое приложение в алгебре, теории чисел, в естествознании, в областях прикладной математики.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Математика, в частности геометрия, представляет собой могущественный инструмент преобразования мира, в котором по словам Готфрида </a:t>
            </a:r>
            <a:r>
              <a:rPr lang="ru-RU" sz="2600" b="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Харби</a:t>
            </a:r>
            <a:r>
              <a:rPr lang="ru-RU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,</a:t>
            </a:r>
            <a:br>
              <a:rPr lang="ru-RU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</a:t>
            </a:r>
            <a:r>
              <a:rPr lang="ru-RU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нет места для</a:t>
            </a:r>
            <a:r>
              <a:rPr lang="ru-RU" sz="2600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некрасивой математики».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 rot="5400000">
            <a:off x="7806531" y="1061244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Выполнила: </a:t>
            </a:r>
            <a:r>
              <a:rPr lang="ru-RU" sz="1200" dirty="0" err="1"/>
              <a:t>Выродова</a:t>
            </a:r>
            <a:r>
              <a:rPr lang="ru-RU" sz="1200" dirty="0"/>
              <a:t>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928938" y="857250"/>
            <a:ext cx="57594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Понятие многогранника является одним из центральных  в курсе стереометрии </a:t>
            </a: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357188" y="4286250"/>
            <a:ext cx="1800225" cy="187166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>
            <a:off x="928688" y="5143500"/>
            <a:ext cx="1944687" cy="12255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7164388" y="188913"/>
            <a:ext cx="1512887" cy="1296987"/>
          </a:xfrm>
          <a:prstGeom prst="cube">
            <a:avLst>
              <a:gd name="adj" fmla="val 25000"/>
            </a:avLst>
          </a:prstGeom>
          <a:solidFill>
            <a:srgbClr val="0000FF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57188" y="550068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Многогранники как создания в природе красивы и симметричны.</a:t>
            </a:r>
          </a:p>
        </p:txBody>
      </p:sp>
      <p:pic>
        <p:nvPicPr>
          <p:cNvPr id="6151" name="Picture 10" descr="MCj03536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4987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642938" y="3571875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Архимед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000125" y="2000250"/>
            <a:ext cx="2428875" cy="39290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071938" y="150018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29125" y="2000250"/>
            <a:ext cx="432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    </a:t>
            </a:r>
            <a:r>
              <a:rPr lang="ru-RU" sz="4400"/>
              <a:t>Тетраэдр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0063" y="0"/>
            <a:ext cx="5249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   П</a:t>
            </a:r>
            <a:r>
              <a:rPr lang="ru-RU" sz="4400"/>
              <a:t>араллелепипед</a:t>
            </a:r>
          </a:p>
        </p:txBody>
      </p:sp>
      <p:pic>
        <p:nvPicPr>
          <p:cNvPr id="8" name="Picture 12" descr="Модель рисунка в b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568575"/>
            <a:ext cx="42894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0" y="6608763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6819900" cy="6275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tabLst>
                <a:tab pos="0" algn="l"/>
              </a:tabLst>
              <a:defRPr/>
            </a:pPr>
            <a:r>
              <a:rPr lang="ru-RU" sz="4800" b="1" i="1" smtClean="0">
                <a:solidFill>
                  <a:srgbClr val="FFFF66"/>
                </a:solidFill>
                <a:latin typeface="Georgia" pitchFamily="18" charset="0"/>
              </a:rPr>
              <a:t>Многогранник</a:t>
            </a:r>
            <a:r>
              <a:rPr lang="ru-RU" sz="4800" b="1" i="1" smtClean="0">
                <a:solidFill>
                  <a:srgbClr val="3333FF"/>
                </a:solidFill>
                <a:latin typeface="Georgia" pitchFamily="18" charset="0"/>
              </a:rPr>
              <a:t> </a:t>
            </a:r>
            <a:r>
              <a:rPr lang="ru-RU" sz="4800" i="1" smtClean="0">
                <a:solidFill>
                  <a:srgbClr val="3333FF"/>
                </a:solidFill>
                <a:latin typeface="Georgia" pitchFamily="18" charset="0"/>
              </a:rPr>
              <a:t>- </a:t>
            </a:r>
            <a:r>
              <a:rPr lang="ru-RU" sz="3600" smtClean="0"/>
              <a:t>пространственная фигура, поверхность которой состоит из конечного числа многоугольников, называемых </a:t>
            </a:r>
            <a:r>
              <a:rPr lang="ru-RU" sz="3600" smtClean="0">
                <a:solidFill>
                  <a:srgbClr val="FFFF66"/>
                </a:solidFill>
              </a:rPr>
              <a:t>гранями</a:t>
            </a:r>
            <a:r>
              <a:rPr lang="ru-RU" sz="3600" smtClean="0">
                <a:solidFill>
                  <a:srgbClr val="3333FF"/>
                </a:solidFill>
              </a:rPr>
              <a:t> </a:t>
            </a:r>
            <a:r>
              <a:rPr lang="ru-RU" sz="3600" smtClean="0"/>
              <a:t>многогранника. Стороны этих многоугольников называются </a:t>
            </a:r>
            <a:r>
              <a:rPr lang="ru-RU" sz="3600" smtClean="0">
                <a:solidFill>
                  <a:srgbClr val="FFFF66"/>
                </a:solidFill>
              </a:rPr>
              <a:t>ребрами</a:t>
            </a:r>
            <a:r>
              <a:rPr lang="ru-RU" sz="3600" smtClean="0">
                <a:solidFill>
                  <a:srgbClr val="3333FF"/>
                </a:solidFill>
              </a:rPr>
              <a:t> </a:t>
            </a:r>
            <a:r>
              <a:rPr lang="ru-RU" sz="3600" smtClean="0"/>
              <a:t>многогранника, а вершины многоугольников – 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  <a:defRPr/>
            </a:pPr>
            <a:r>
              <a:rPr lang="ru-RU" sz="3600" smtClean="0">
                <a:solidFill>
                  <a:srgbClr val="FFFF66"/>
                </a:solidFill>
              </a:rPr>
              <a:t>вершинами</a:t>
            </a:r>
            <a:r>
              <a:rPr lang="ru-RU" sz="3600" smtClean="0">
                <a:solidFill>
                  <a:srgbClr val="3333FF"/>
                </a:solidFill>
              </a:rPr>
              <a:t> </a:t>
            </a:r>
            <a:r>
              <a:rPr lang="ru-RU" sz="3600" smtClean="0"/>
              <a:t>многогранника.</a:t>
            </a:r>
            <a:r>
              <a:rPr lang="ru-RU" sz="3600" smtClean="0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6" name="Picture 8" descr="oktaadr"/>
          <p:cNvPicPr>
            <a:picLocks noChangeAspect="1" noChangeArrowheads="1"/>
          </p:cNvPicPr>
          <p:nvPr/>
        </p:nvPicPr>
        <p:blipFill>
          <a:blip r:embed="rId3" cstate="print"/>
          <a:srcRect t="7627"/>
          <a:stretch>
            <a:fillRect/>
          </a:stretch>
        </p:blipFill>
        <p:spPr bwMode="auto">
          <a:xfrm>
            <a:off x="6015038" y="0"/>
            <a:ext cx="312896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Модель рисунка в bCAD"/>
          <p:cNvPicPr>
            <a:picLocks noChangeAspect="1" noChangeArrowheads="1"/>
          </p:cNvPicPr>
          <p:nvPr/>
        </p:nvPicPr>
        <p:blipFill>
          <a:blip r:embed="rId4" cstate="print"/>
          <a:srcRect r="7008" b="23181"/>
          <a:stretch>
            <a:fillRect/>
          </a:stretch>
        </p:blipFill>
        <p:spPr bwMode="auto">
          <a:xfrm>
            <a:off x="5857875" y="414337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eksaad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2214563"/>
            <a:ext cx="25590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745288" y="0"/>
            <a:ext cx="2398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214438" y="2143125"/>
            <a:ext cx="2857500" cy="3949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4818063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Параллелепипед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3000375" y="1285875"/>
            <a:ext cx="2143125" cy="108426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5286375" y="1214438"/>
            <a:ext cx="21431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грань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4071938" y="3857625"/>
            <a:ext cx="252095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6215063" y="2786063"/>
            <a:ext cx="221456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ребро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 flipV="1">
            <a:off x="3429000" y="6143625"/>
            <a:ext cx="2214563" cy="43338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5286375" y="5643563"/>
            <a:ext cx="350043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вершина</a:t>
            </a:r>
          </a:p>
        </p:txBody>
      </p:sp>
      <p:sp>
        <p:nvSpPr>
          <p:cNvPr id="9226" name="WordArt 13"/>
          <p:cNvSpPr>
            <a:spLocks noChangeArrowheads="1" noChangeShapeType="1" noTextEdit="1"/>
          </p:cNvSpPr>
          <p:nvPr/>
        </p:nvSpPr>
        <p:spPr bwMode="auto">
          <a:xfrm>
            <a:off x="6372225" y="1268413"/>
            <a:ext cx="10795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7" name="WordArt 14"/>
          <p:cNvSpPr>
            <a:spLocks noChangeArrowheads="1" noChangeShapeType="1" noTextEdit="1"/>
          </p:cNvSpPr>
          <p:nvPr/>
        </p:nvSpPr>
        <p:spPr bwMode="auto">
          <a:xfrm>
            <a:off x="6227763" y="3933825"/>
            <a:ext cx="18732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8" name="WordArt 15"/>
          <p:cNvSpPr>
            <a:spLocks noChangeArrowheads="1" noChangeShapeType="1" noTextEdit="1"/>
          </p:cNvSpPr>
          <p:nvPr/>
        </p:nvSpPr>
        <p:spPr bwMode="auto">
          <a:xfrm>
            <a:off x="7308850" y="5876925"/>
            <a:ext cx="1150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6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6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6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6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8" grpId="0" animBg="1"/>
      <p:bldP spid="40970" grpId="0" animBg="1"/>
      <p:bldP spid="409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8" descr="backdro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0" y="4762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</a:p>
        </p:txBody>
      </p:sp>
      <p:pic>
        <p:nvPicPr>
          <p:cNvPr id="10246" name="Picture 4" descr="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285750"/>
            <a:ext cx="4292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43313"/>
            <a:ext cx="42672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3643313"/>
            <a:ext cx="39020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9"/>
          <p:cNvSpPr txBox="1">
            <a:spLocks noChangeArrowheads="1"/>
          </p:cNvSpPr>
          <p:nvPr/>
        </p:nvSpPr>
        <p:spPr bwMode="auto">
          <a:xfrm>
            <a:off x="214313" y="857250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0">
                <a:solidFill>
                  <a:srgbClr val="FFCCFF"/>
                </a:solidFill>
              </a:rPr>
              <a:t>Сколько граней, ребер, вершин?</a:t>
            </a:r>
          </a:p>
        </p:txBody>
      </p:sp>
      <p:sp>
        <p:nvSpPr>
          <p:cNvPr id="10250" name="TextBox 20"/>
          <p:cNvSpPr txBox="1">
            <a:spLocks noChangeArrowheads="1"/>
          </p:cNvSpPr>
          <p:nvPr/>
        </p:nvSpPr>
        <p:spPr bwMode="auto">
          <a:xfrm>
            <a:off x="928688" y="3714750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а</a:t>
            </a:r>
          </a:p>
        </p:txBody>
      </p:sp>
      <p:sp>
        <p:nvSpPr>
          <p:cNvPr id="10251" name="TextBox 21"/>
          <p:cNvSpPr txBox="1">
            <a:spLocks noChangeArrowheads="1"/>
          </p:cNvSpPr>
          <p:nvPr/>
        </p:nvSpPr>
        <p:spPr bwMode="auto">
          <a:xfrm>
            <a:off x="5000625" y="35718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б</a:t>
            </a:r>
          </a:p>
        </p:txBody>
      </p:sp>
      <p:sp>
        <p:nvSpPr>
          <p:cNvPr id="10252" name="TextBox 22"/>
          <p:cNvSpPr txBox="1">
            <a:spLocks noChangeArrowheads="1"/>
          </p:cNvSpPr>
          <p:nvPr/>
        </p:nvSpPr>
        <p:spPr bwMode="auto">
          <a:xfrm>
            <a:off x="6786563" y="378618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д</a:t>
            </a:r>
          </a:p>
        </p:txBody>
      </p:sp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7358063" y="357188"/>
            <a:ext cx="40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в</a:t>
            </a:r>
          </a:p>
        </p:txBody>
      </p:sp>
      <p:sp>
        <p:nvSpPr>
          <p:cNvPr id="10254" name="TextBox 24"/>
          <p:cNvSpPr txBox="1">
            <a:spLocks noChangeArrowheads="1"/>
          </p:cNvSpPr>
          <p:nvPr/>
        </p:nvSpPr>
        <p:spPr bwMode="auto">
          <a:xfrm>
            <a:off x="5000625" y="371475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г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-323850" y="6858000"/>
            <a:ext cx="239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latin typeface="Georgia" pitchFamily="18" charset="0"/>
              </a:rPr>
              <a:t>Многогранник называется </a:t>
            </a:r>
            <a:r>
              <a:rPr lang="ru-RU" sz="6000" b="1" i="1" u="sng" dirty="0" smtClean="0">
                <a:latin typeface="Georgia" pitchFamily="18" charset="0"/>
              </a:rPr>
              <a:t>выпуклым</a:t>
            </a:r>
            <a:r>
              <a:rPr lang="ru-RU" sz="4800" i="1" dirty="0" smtClean="0">
                <a:latin typeface="Georgia" pitchFamily="18" charset="0"/>
              </a:rPr>
              <a:t>, если он расположен по одну сторону от плоскости каждой его грани</a:t>
            </a:r>
          </a:p>
        </p:txBody>
      </p:sp>
      <p:pic>
        <p:nvPicPr>
          <p:cNvPr id="11268" name="Picture 9" descr="MCBD0509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785794"/>
            <a:ext cx="2757972" cy="202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581775"/>
            <a:ext cx="239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Выполнила: Выродова М.А.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26832</TotalTime>
  <Words>863</Words>
  <Application>Microsoft Office PowerPoint</Application>
  <PresentationFormat>Экран (4:3)</PresentationFormat>
  <Paragraphs>130</Paragraphs>
  <Slides>28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Многогранники</vt:lpstr>
      <vt:lpstr>Слайд 3</vt:lpstr>
      <vt:lpstr>Слайд 4</vt:lpstr>
      <vt:lpstr>Слайд 5</vt:lpstr>
      <vt:lpstr>Слайд 6</vt:lpstr>
      <vt:lpstr>Параллелепипед</vt:lpstr>
      <vt:lpstr>Слайд 8</vt:lpstr>
      <vt:lpstr>Определение</vt:lpstr>
      <vt:lpstr>Слайд 10</vt:lpstr>
      <vt:lpstr>Утверждение</vt:lpstr>
      <vt:lpstr>Слайд 12</vt:lpstr>
      <vt:lpstr>Слайд 13</vt:lpstr>
      <vt:lpstr>Слайд 14</vt:lpstr>
      <vt:lpstr>Слайд 15</vt:lpstr>
      <vt:lpstr>Слайд 16</vt:lpstr>
      <vt:lpstr>Слайд 17</vt:lpstr>
      <vt:lpstr>Свойства призмы 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Выродова М.А.</dc:creator>
  <cp:lastModifiedBy>zolotuhina</cp:lastModifiedBy>
  <cp:revision>3</cp:revision>
  <dcterms:created xsi:type="dcterms:W3CDTF">2013-12-12T15:53:51Z</dcterms:created>
  <dcterms:modified xsi:type="dcterms:W3CDTF">2014-01-09T13:05:26Z</dcterms:modified>
</cp:coreProperties>
</file>