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4" r:id="rId22"/>
    <p:sldId id="275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E123"/>
    <a:srgbClr val="089222"/>
    <a:srgbClr val="FF9933"/>
    <a:srgbClr val="FF6699"/>
    <a:srgbClr val="4D7921"/>
    <a:srgbClr val="999933"/>
    <a:srgbClr val="CEDA9D"/>
    <a:srgbClr val="BABCB1"/>
    <a:srgbClr val="9DA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75F58-CA6C-4A65-9876-47B04ED50BC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006E82-8958-4355-AA93-4038B13062DC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Гибридизация</a:t>
          </a:r>
          <a:endParaRPr lang="ru-RU" sz="2400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13AC8C-6EE7-4DE5-8CCB-79040DBA0AF9}" type="parTrans" cxnId="{C5FD23D1-9B37-4FB7-84E0-59ED8AF213F6}">
      <dgm:prSet/>
      <dgm:spPr/>
      <dgm:t>
        <a:bodyPr/>
        <a:lstStyle/>
        <a:p>
          <a:endParaRPr lang="ru-RU"/>
        </a:p>
      </dgm:t>
    </dgm:pt>
    <dgm:pt modelId="{D5696F40-EA2D-4B12-BFC0-BC87FBD092F2}" type="sibTrans" cxnId="{C5FD23D1-9B37-4FB7-84E0-59ED8AF213F6}">
      <dgm:prSet/>
      <dgm:spPr/>
      <dgm:t>
        <a:bodyPr/>
        <a:lstStyle/>
        <a:p>
          <a:endParaRPr lang="ru-RU"/>
        </a:p>
      </dgm:t>
    </dgm:pt>
    <dgm:pt modelId="{F1CB928B-4912-4536-88C2-77E2A04E8E64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Неродственная </a:t>
          </a:r>
        </a:p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(аутбридинг)</a:t>
          </a:r>
          <a:endParaRPr lang="ru-RU" sz="1800" b="1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AF8BEA-C87F-4691-8309-CE2AE481B13C}" type="parTrans" cxnId="{FDA7CFD3-E394-4257-91A9-6D11FF2DF79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2744EA3-0DCD-4010-B7A4-D18E208D77E0}" type="sibTrans" cxnId="{FDA7CFD3-E394-4257-91A9-6D11FF2DF79D}">
      <dgm:prSet/>
      <dgm:spPr/>
      <dgm:t>
        <a:bodyPr/>
        <a:lstStyle/>
        <a:p>
          <a:endParaRPr lang="ru-RU"/>
        </a:p>
      </dgm:t>
    </dgm:pt>
    <dgm:pt modelId="{6FF3E321-526B-4C00-9DB4-3DF20209C532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Внутривидовая </a:t>
          </a:r>
          <a:endParaRPr lang="ru-RU" sz="1800" b="1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DA402E-7648-462A-B3AD-0277B6ED8BAD}" type="parTrans" cxnId="{8BCE1D5F-0D1C-428A-8142-A74EF64CC97A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FBE3BBB-AB2B-4EDC-93BD-840138F14DA9}" type="sibTrans" cxnId="{8BCE1D5F-0D1C-428A-8142-A74EF64CC97A}">
      <dgm:prSet/>
      <dgm:spPr/>
      <dgm:t>
        <a:bodyPr/>
        <a:lstStyle/>
        <a:p>
          <a:endParaRPr lang="ru-RU"/>
        </a:p>
      </dgm:t>
    </dgm:pt>
    <dgm:pt modelId="{3EC67FA1-A1A5-4738-AAFE-B0199C302F87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Межвидовая </a:t>
          </a:r>
        </a:p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(отдаленная)</a:t>
          </a:r>
          <a:endParaRPr lang="ru-RU" sz="1800" b="1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49037F-3772-4EB7-AF85-DC757DB8F2E7}" type="parTrans" cxnId="{15265F22-9867-45CA-879B-DA490EFB45B9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51B54E7-2F42-4EBF-98ED-13ACC8F4CD52}" type="sibTrans" cxnId="{15265F22-9867-45CA-879B-DA490EFB45B9}">
      <dgm:prSet/>
      <dgm:spPr/>
      <dgm:t>
        <a:bodyPr/>
        <a:lstStyle/>
        <a:p>
          <a:endParaRPr lang="ru-RU"/>
        </a:p>
      </dgm:t>
    </dgm:pt>
    <dgm:pt modelId="{7920029A-FB9E-4674-90E7-E1538D21E81D}">
      <dgm:prSet phldrT="[Текст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Близкородственная </a:t>
          </a:r>
        </a:p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(инбридинг)</a:t>
          </a:r>
          <a:endParaRPr lang="ru-RU" sz="1800" b="1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F968A8-5200-49B0-BE5D-E245E1ABE4F8}" type="parTrans" cxnId="{C0F67D4C-A5B2-4DA9-91AB-6A3D638BB513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B9A1002-C126-4935-89B8-029067F949A1}" type="sibTrans" cxnId="{C0F67D4C-A5B2-4DA9-91AB-6A3D638BB513}">
      <dgm:prSet/>
      <dgm:spPr/>
      <dgm:t>
        <a:bodyPr/>
        <a:lstStyle/>
        <a:p>
          <a:endParaRPr lang="ru-RU"/>
        </a:p>
      </dgm:t>
    </dgm:pt>
    <dgm:pt modelId="{7FD451AB-4077-4423-B641-C76A6A109349}" type="pres">
      <dgm:prSet presAssocID="{35E75F58-CA6C-4A65-9876-47B04ED50B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04DD5F-2624-45EC-9DD6-36BD53393E9C}" type="pres">
      <dgm:prSet presAssocID="{44006E82-8958-4355-AA93-4038B13062DC}" presName="hierRoot1" presStyleCnt="0"/>
      <dgm:spPr/>
    </dgm:pt>
    <dgm:pt modelId="{869E0BDA-F796-46BD-B59F-B68C9C71F8C5}" type="pres">
      <dgm:prSet presAssocID="{44006E82-8958-4355-AA93-4038B13062DC}" presName="composite" presStyleCnt="0"/>
      <dgm:spPr/>
    </dgm:pt>
    <dgm:pt modelId="{F01E1E45-A98E-4866-9632-08D719F7DF99}" type="pres">
      <dgm:prSet presAssocID="{44006E82-8958-4355-AA93-4038B13062DC}" presName="background" presStyleLbl="node0" presStyleIdx="0" presStyleCnt="1"/>
      <dgm:spPr>
        <a:solidFill>
          <a:srgbClr val="CEDA9D"/>
        </a:solidFill>
      </dgm:spPr>
    </dgm:pt>
    <dgm:pt modelId="{406024CE-C719-4143-86CE-25E65B69EC35}" type="pres">
      <dgm:prSet presAssocID="{44006E82-8958-4355-AA93-4038B13062DC}" presName="text" presStyleLbl="fgAcc0" presStyleIdx="0" presStyleCnt="1" custLinFactNeighborX="1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3812B6-C88F-480A-A559-197F75DAD77D}" type="pres">
      <dgm:prSet presAssocID="{44006E82-8958-4355-AA93-4038B13062DC}" presName="hierChild2" presStyleCnt="0"/>
      <dgm:spPr/>
    </dgm:pt>
    <dgm:pt modelId="{3CDA1AD2-8E6C-482A-A147-C3C1649A9B66}" type="pres">
      <dgm:prSet presAssocID="{50AF8BEA-C87F-4691-8309-CE2AE481B13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E8C78A9-9015-4C21-8341-6E30AECDDC97}" type="pres">
      <dgm:prSet presAssocID="{F1CB928B-4912-4536-88C2-77E2A04E8E64}" presName="hierRoot2" presStyleCnt="0"/>
      <dgm:spPr/>
    </dgm:pt>
    <dgm:pt modelId="{50571E85-894F-47D9-8C1D-15B7EFB62D3C}" type="pres">
      <dgm:prSet presAssocID="{F1CB928B-4912-4536-88C2-77E2A04E8E64}" presName="composite2" presStyleCnt="0"/>
      <dgm:spPr/>
    </dgm:pt>
    <dgm:pt modelId="{376945E3-52BD-428E-9065-7909852A5A7C}" type="pres">
      <dgm:prSet presAssocID="{F1CB928B-4912-4536-88C2-77E2A04E8E64}" presName="background2" presStyleLbl="node2" presStyleIdx="0" presStyleCnt="2"/>
      <dgm:spPr>
        <a:solidFill>
          <a:srgbClr val="CEDA9D"/>
        </a:solidFill>
      </dgm:spPr>
    </dgm:pt>
    <dgm:pt modelId="{9FBA615A-849D-4D2F-9C10-8400EFD032CF}" type="pres">
      <dgm:prSet presAssocID="{F1CB928B-4912-4536-88C2-77E2A04E8E64}" presName="text2" presStyleLbl="fgAcc2" presStyleIdx="0" presStyleCnt="2" custScaleX="120934" custLinFactNeighborX="1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06A324-8C2D-4CC7-B521-C6197C6D9D21}" type="pres">
      <dgm:prSet presAssocID="{F1CB928B-4912-4536-88C2-77E2A04E8E64}" presName="hierChild3" presStyleCnt="0"/>
      <dgm:spPr/>
    </dgm:pt>
    <dgm:pt modelId="{7D7E40D1-714B-4EE7-AF3D-B82117FE996A}" type="pres">
      <dgm:prSet presAssocID="{7FDA402E-7648-462A-B3AD-0277B6ED8BAD}" presName="Name17" presStyleLbl="parChTrans1D3" presStyleIdx="0" presStyleCnt="2"/>
      <dgm:spPr/>
      <dgm:t>
        <a:bodyPr/>
        <a:lstStyle/>
        <a:p>
          <a:endParaRPr lang="ru-RU"/>
        </a:p>
      </dgm:t>
    </dgm:pt>
    <dgm:pt modelId="{52BC14CF-52C7-47FD-B735-B8D6A091A29B}" type="pres">
      <dgm:prSet presAssocID="{6FF3E321-526B-4C00-9DB4-3DF20209C532}" presName="hierRoot3" presStyleCnt="0"/>
      <dgm:spPr/>
    </dgm:pt>
    <dgm:pt modelId="{199FB926-4C5A-4CA9-81D8-F3FD0C84A61E}" type="pres">
      <dgm:prSet presAssocID="{6FF3E321-526B-4C00-9DB4-3DF20209C532}" presName="composite3" presStyleCnt="0"/>
      <dgm:spPr/>
    </dgm:pt>
    <dgm:pt modelId="{3B925416-0BDB-4714-B380-269B9ED5E2A4}" type="pres">
      <dgm:prSet presAssocID="{6FF3E321-526B-4C00-9DB4-3DF20209C532}" presName="background3" presStyleLbl="node3" presStyleIdx="0" presStyleCnt="2"/>
      <dgm:spPr>
        <a:solidFill>
          <a:srgbClr val="CEDA9D"/>
        </a:solidFill>
      </dgm:spPr>
    </dgm:pt>
    <dgm:pt modelId="{1681DEFC-E35F-4CE6-8C18-D6095EAEF958}" type="pres">
      <dgm:prSet presAssocID="{6FF3E321-526B-4C00-9DB4-3DF20209C532}" presName="text3" presStyleLbl="fgAcc3" presStyleIdx="0" presStyleCnt="2" custLinFactNeighborX="1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DD2730-4586-4866-9042-82634F2905A7}" type="pres">
      <dgm:prSet presAssocID="{6FF3E321-526B-4C00-9DB4-3DF20209C532}" presName="hierChild4" presStyleCnt="0"/>
      <dgm:spPr/>
    </dgm:pt>
    <dgm:pt modelId="{ACCFB53E-BE19-488A-AD48-C14E10CB4538}" type="pres">
      <dgm:prSet presAssocID="{6049037F-3772-4EB7-AF85-DC757DB8F2E7}" presName="Name17" presStyleLbl="parChTrans1D3" presStyleIdx="1" presStyleCnt="2"/>
      <dgm:spPr/>
      <dgm:t>
        <a:bodyPr/>
        <a:lstStyle/>
        <a:p>
          <a:endParaRPr lang="ru-RU"/>
        </a:p>
      </dgm:t>
    </dgm:pt>
    <dgm:pt modelId="{D0DE6F0B-9AE7-45CD-8E40-D6E3DF04B01F}" type="pres">
      <dgm:prSet presAssocID="{3EC67FA1-A1A5-4738-AAFE-B0199C302F87}" presName="hierRoot3" presStyleCnt="0"/>
      <dgm:spPr/>
    </dgm:pt>
    <dgm:pt modelId="{BF66ECC8-997C-431F-837C-594CC8097A92}" type="pres">
      <dgm:prSet presAssocID="{3EC67FA1-A1A5-4738-AAFE-B0199C302F87}" presName="composite3" presStyleCnt="0"/>
      <dgm:spPr/>
    </dgm:pt>
    <dgm:pt modelId="{6EC62DA8-8568-4AF2-B98B-DB4D01BB414B}" type="pres">
      <dgm:prSet presAssocID="{3EC67FA1-A1A5-4738-AAFE-B0199C302F87}" presName="background3" presStyleLbl="node3" presStyleIdx="1" presStyleCnt="2"/>
      <dgm:spPr>
        <a:solidFill>
          <a:srgbClr val="CEDA9D"/>
        </a:solidFill>
      </dgm:spPr>
    </dgm:pt>
    <dgm:pt modelId="{C87AB1ED-B4A8-4394-90A6-23209DCD3A43}" type="pres">
      <dgm:prSet presAssocID="{3EC67FA1-A1A5-4738-AAFE-B0199C302F87}" presName="text3" presStyleLbl="fgAcc3" presStyleIdx="1" presStyleCnt="2" custLinFactNeighborX="1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902A71-4416-48DB-A8EC-2FD8AB0C9A8C}" type="pres">
      <dgm:prSet presAssocID="{3EC67FA1-A1A5-4738-AAFE-B0199C302F87}" presName="hierChild4" presStyleCnt="0"/>
      <dgm:spPr/>
    </dgm:pt>
    <dgm:pt modelId="{87EBB74F-B142-40DF-8ACF-B8268C8B797C}" type="pres">
      <dgm:prSet presAssocID="{54F968A8-5200-49B0-BE5D-E245E1ABE4F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6D133CB-3714-474B-BA9E-A2FD15E1E638}" type="pres">
      <dgm:prSet presAssocID="{7920029A-FB9E-4674-90E7-E1538D21E81D}" presName="hierRoot2" presStyleCnt="0"/>
      <dgm:spPr/>
    </dgm:pt>
    <dgm:pt modelId="{AED0ED87-2E1E-4973-9F4D-A569E6386662}" type="pres">
      <dgm:prSet presAssocID="{7920029A-FB9E-4674-90E7-E1538D21E81D}" presName="composite2" presStyleCnt="0"/>
      <dgm:spPr/>
    </dgm:pt>
    <dgm:pt modelId="{DFDE4A90-880B-495F-AD88-0F46BF64CF14}" type="pres">
      <dgm:prSet presAssocID="{7920029A-FB9E-4674-90E7-E1538D21E81D}" presName="background2" presStyleLbl="node2" presStyleIdx="1" presStyleCnt="2"/>
      <dgm:spPr>
        <a:solidFill>
          <a:srgbClr val="CEDA9D"/>
        </a:solidFill>
      </dgm:spPr>
    </dgm:pt>
    <dgm:pt modelId="{80B659B0-BE97-42C5-9D70-016EEBE67CFA}" type="pres">
      <dgm:prSet presAssocID="{7920029A-FB9E-4674-90E7-E1538D21E81D}" presName="text2" presStyleLbl="fgAcc2" presStyleIdx="1" presStyleCnt="2" custScaleX="113911" custLinFactNeighborX="1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1ADD9B-3912-4B54-936F-A661C255B568}" type="pres">
      <dgm:prSet presAssocID="{7920029A-FB9E-4674-90E7-E1538D21E81D}" presName="hierChild3" presStyleCnt="0"/>
      <dgm:spPr/>
    </dgm:pt>
  </dgm:ptLst>
  <dgm:cxnLst>
    <dgm:cxn modelId="{15265F22-9867-45CA-879B-DA490EFB45B9}" srcId="{F1CB928B-4912-4536-88C2-77E2A04E8E64}" destId="{3EC67FA1-A1A5-4738-AAFE-B0199C302F87}" srcOrd="1" destOrd="0" parTransId="{6049037F-3772-4EB7-AF85-DC757DB8F2E7}" sibTransId="{751B54E7-2F42-4EBF-98ED-13ACC8F4CD52}"/>
    <dgm:cxn modelId="{C5FD23D1-9B37-4FB7-84E0-59ED8AF213F6}" srcId="{35E75F58-CA6C-4A65-9876-47B04ED50BC1}" destId="{44006E82-8958-4355-AA93-4038B13062DC}" srcOrd="0" destOrd="0" parTransId="{4013AC8C-6EE7-4DE5-8CCB-79040DBA0AF9}" sibTransId="{D5696F40-EA2D-4B12-BFC0-BC87FBD092F2}"/>
    <dgm:cxn modelId="{C0F67D4C-A5B2-4DA9-91AB-6A3D638BB513}" srcId="{44006E82-8958-4355-AA93-4038B13062DC}" destId="{7920029A-FB9E-4674-90E7-E1538D21E81D}" srcOrd="1" destOrd="0" parTransId="{54F968A8-5200-49B0-BE5D-E245E1ABE4F8}" sibTransId="{6B9A1002-C126-4935-89B8-029067F949A1}"/>
    <dgm:cxn modelId="{8BCE1D5F-0D1C-428A-8142-A74EF64CC97A}" srcId="{F1CB928B-4912-4536-88C2-77E2A04E8E64}" destId="{6FF3E321-526B-4C00-9DB4-3DF20209C532}" srcOrd="0" destOrd="0" parTransId="{7FDA402E-7648-462A-B3AD-0277B6ED8BAD}" sibTransId="{8FBE3BBB-AB2B-4EDC-93BD-840138F14DA9}"/>
    <dgm:cxn modelId="{BB6924D4-6D15-431A-8E0A-AF636C86FA5D}" type="presOf" srcId="{35E75F58-CA6C-4A65-9876-47B04ED50BC1}" destId="{7FD451AB-4077-4423-B641-C76A6A109349}" srcOrd="0" destOrd="0" presId="urn:microsoft.com/office/officeart/2005/8/layout/hierarchy1"/>
    <dgm:cxn modelId="{48FB647F-4866-4631-9024-97E8A889A190}" type="presOf" srcId="{7920029A-FB9E-4674-90E7-E1538D21E81D}" destId="{80B659B0-BE97-42C5-9D70-016EEBE67CFA}" srcOrd="0" destOrd="0" presId="urn:microsoft.com/office/officeart/2005/8/layout/hierarchy1"/>
    <dgm:cxn modelId="{FE697E70-4F88-4309-B814-69208F9E7918}" type="presOf" srcId="{50AF8BEA-C87F-4691-8309-CE2AE481B13C}" destId="{3CDA1AD2-8E6C-482A-A147-C3C1649A9B66}" srcOrd="0" destOrd="0" presId="urn:microsoft.com/office/officeart/2005/8/layout/hierarchy1"/>
    <dgm:cxn modelId="{F6C6E615-0497-4121-BB26-1DBC8E183A8C}" type="presOf" srcId="{54F968A8-5200-49B0-BE5D-E245E1ABE4F8}" destId="{87EBB74F-B142-40DF-8ACF-B8268C8B797C}" srcOrd="0" destOrd="0" presId="urn:microsoft.com/office/officeart/2005/8/layout/hierarchy1"/>
    <dgm:cxn modelId="{40F44CB5-F236-4B42-94B0-9ED263486479}" type="presOf" srcId="{6FF3E321-526B-4C00-9DB4-3DF20209C532}" destId="{1681DEFC-E35F-4CE6-8C18-D6095EAEF958}" srcOrd="0" destOrd="0" presId="urn:microsoft.com/office/officeart/2005/8/layout/hierarchy1"/>
    <dgm:cxn modelId="{76E372CC-567B-4728-BCE4-70A2D3AC01D2}" type="presOf" srcId="{6049037F-3772-4EB7-AF85-DC757DB8F2E7}" destId="{ACCFB53E-BE19-488A-AD48-C14E10CB4538}" srcOrd="0" destOrd="0" presId="urn:microsoft.com/office/officeart/2005/8/layout/hierarchy1"/>
    <dgm:cxn modelId="{87D8755C-2ED0-40FF-A2CF-21526FA0C8C2}" type="presOf" srcId="{F1CB928B-4912-4536-88C2-77E2A04E8E64}" destId="{9FBA615A-849D-4D2F-9C10-8400EFD032CF}" srcOrd="0" destOrd="0" presId="urn:microsoft.com/office/officeart/2005/8/layout/hierarchy1"/>
    <dgm:cxn modelId="{E23FE36A-9174-4BF3-A26E-92FB31BFA88B}" type="presOf" srcId="{3EC67FA1-A1A5-4738-AAFE-B0199C302F87}" destId="{C87AB1ED-B4A8-4394-90A6-23209DCD3A43}" srcOrd="0" destOrd="0" presId="urn:microsoft.com/office/officeart/2005/8/layout/hierarchy1"/>
    <dgm:cxn modelId="{FDA7CFD3-E394-4257-91A9-6D11FF2DF79D}" srcId="{44006E82-8958-4355-AA93-4038B13062DC}" destId="{F1CB928B-4912-4536-88C2-77E2A04E8E64}" srcOrd="0" destOrd="0" parTransId="{50AF8BEA-C87F-4691-8309-CE2AE481B13C}" sibTransId="{22744EA3-0DCD-4010-B7A4-D18E208D77E0}"/>
    <dgm:cxn modelId="{9DAB9DBB-E24F-4C96-A2C8-FC6839303571}" type="presOf" srcId="{7FDA402E-7648-462A-B3AD-0277B6ED8BAD}" destId="{7D7E40D1-714B-4EE7-AF3D-B82117FE996A}" srcOrd="0" destOrd="0" presId="urn:microsoft.com/office/officeart/2005/8/layout/hierarchy1"/>
    <dgm:cxn modelId="{0CA2ED07-6618-4DE6-BF76-F8AD5FE1AC23}" type="presOf" srcId="{44006E82-8958-4355-AA93-4038B13062DC}" destId="{406024CE-C719-4143-86CE-25E65B69EC35}" srcOrd="0" destOrd="0" presId="urn:microsoft.com/office/officeart/2005/8/layout/hierarchy1"/>
    <dgm:cxn modelId="{2B5DF023-B70D-4599-82EA-A66EF03DA1FA}" type="presParOf" srcId="{7FD451AB-4077-4423-B641-C76A6A109349}" destId="{D504DD5F-2624-45EC-9DD6-36BD53393E9C}" srcOrd="0" destOrd="0" presId="urn:microsoft.com/office/officeart/2005/8/layout/hierarchy1"/>
    <dgm:cxn modelId="{90D5224D-5E11-41BD-A95D-837553980B8A}" type="presParOf" srcId="{D504DD5F-2624-45EC-9DD6-36BD53393E9C}" destId="{869E0BDA-F796-46BD-B59F-B68C9C71F8C5}" srcOrd="0" destOrd="0" presId="urn:microsoft.com/office/officeart/2005/8/layout/hierarchy1"/>
    <dgm:cxn modelId="{F8879E35-C6A6-4FA0-A2C4-31031B3CC450}" type="presParOf" srcId="{869E0BDA-F796-46BD-B59F-B68C9C71F8C5}" destId="{F01E1E45-A98E-4866-9632-08D719F7DF99}" srcOrd="0" destOrd="0" presId="urn:microsoft.com/office/officeart/2005/8/layout/hierarchy1"/>
    <dgm:cxn modelId="{6E552CFC-33F8-4E64-94C5-CAD523747EEF}" type="presParOf" srcId="{869E0BDA-F796-46BD-B59F-B68C9C71F8C5}" destId="{406024CE-C719-4143-86CE-25E65B69EC35}" srcOrd="1" destOrd="0" presId="urn:microsoft.com/office/officeart/2005/8/layout/hierarchy1"/>
    <dgm:cxn modelId="{53935114-D6C2-4340-8585-F70BA4B1FEA6}" type="presParOf" srcId="{D504DD5F-2624-45EC-9DD6-36BD53393E9C}" destId="{753812B6-C88F-480A-A559-197F75DAD77D}" srcOrd="1" destOrd="0" presId="urn:microsoft.com/office/officeart/2005/8/layout/hierarchy1"/>
    <dgm:cxn modelId="{6FF2BD9C-6411-4C41-A800-7987B5FF4702}" type="presParOf" srcId="{753812B6-C88F-480A-A559-197F75DAD77D}" destId="{3CDA1AD2-8E6C-482A-A147-C3C1649A9B66}" srcOrd="0" destOrd="0" presId="urn:microsoft.com/office/officeart/2005/8/layout/hierarchy1"/>
    <dgm:cxn modelId="{F5346730-8541-4376-AB43-EDCC42809524}" type="presParOf" srcId="{753812B6-C88F-480A-A559-197F75DAD77D}" destId="{0E8C78A9-9015-4C21-8341-6E30AECDDC97}" srcOrd="1" destOrd="0" presId="urn:microsoft.com/office/officeart/2005/8/layout/hierarchy1"/>
    <dgm:cxn modelId="{6FF17C20-0293-4FEA-AC83-E99DF3163A60}" type="presParOf" srcId="{0E8C78A9-9015-4C21-8341-6E30AECDDC97}" destId="{50571E85-894F-47D9-8C1D-15B7EFB62D3C}" srcOrd="0" destOrd="0" presId="urn:microsoft.com/office/officeart/2005/8/layout/hierarchy1"/>
    <dgm:cxn modelId="{35D05E22-91CC-461B-A44E-7F74E8DC214A}" type="presParOf" srcId="{50571E85-894F-47D9-8C1D-15B7EFB62D3C}" destId="{376945E3-52BD-428E-9065-7909852A5A7C}" srcOrd="0" destOrd="0" presId="urn:microsoft.com/office/officeart/2005/8/layout/hierarchy1"/>
    <dgm:cxn modelId="{05620356-A49B-46A6-8C3A-8855F55607D1}" type="presParOf" srcId="{50571E85-894F-47D9-8C1D-15B7EFB62D3C}" destId="{9FBA615A-849D-4D2F-9C10-8400EFD032CF}" srcOrd="1" destOrd="0" presId="urn:microsoft.com/office/officeart/2005/8/layout/hierarchy1"/>
    <dgm:cxn modelId="{E66DA72A-1F7A-4A36-B396-1E6EB89E67A4}" type="presParOf" srcId="{0E8C78A9-9015-4C21-8341-6E30AECDDC97}" destId="{0906A324-8C2D-4CC7-B521-C6197C6D9D21}" srcOrd="1" destOrd="0" presId="urn:microsoft.com/office/officeart/2005/8/layout/hierarchy1"/>
    <dgm:cxn modelId="{14F4C484-B3C9-4F6E-9062-AF5AF064E6FA}" type="presParOf" srcId="{0906A324-8C2D-4CC7-B521-C6197C6D9D21}" destId="{7D7E40D1-714B-4EE7-AF3D-B82117FE996A}" srcOrd="0" destOrd="0" presId="urn:microsoft.com/office/officeart/2005/8/layout/hierarchy1"/>
    <dgm:cxn modelId="{6F996A68-D1EB-48D8-9129-0AB03FDFEE03}" type="presParOf" srcId="{0906A324-8C2D-4CC7-B521-C6197C6D9D21}" destId="{52BC14CF-52C7-47FD-B735-B8D6A091A29B}" srcOrd="1" destOrd="0" presId="urn:microsoft.com/office/officeart/2005/8/layout/hierarchy1"/>
    <dgm:cxn modelId="{128B8B95-F6E8-4C09-AFE7-D60EC9E510FE}" type="presParOf" srcId="{52BC14CF-52C7-47FD-B735-B8D6A091A29B}" destId="{199FB926-4C5A-4CA9-81D8-F3FD0C84A61E}" srcOrd="0" destOrd="0" presId="urn:microsoft.com/office/officeart/2005/8/layout/hierarchy1"/>
    <dgm:cxn modelId="{F33C1FB2-D08D-4008-9FC8-2228624CE0C1}" type="presParOf" srcId="{199FB926-4C5A-4CA9-81D8-F3FD0C84A61E}" destId="{3B925416-0BDB-4714-B380-269B9ED5E2A4}" srcOrd="0" destOrd="0" presId="urn:microsoft.com/office/officeart/2005/8/layout/hierarchy1"/>
    <dgm:cxn modelId="{7CC382F2-C486-470F-8FF6-E861446E8D6F}" type="presParOf" srcId="{199FB926-4C5A-4CA9-81D8-F3FD0C84A61E}" destId="{1681DEFC-E35F-4CE6-8C18-D6095EAEF958}" srcOrd="1" destOrd="0" presId="urn:microsoft.com/office/officeart/2005/8/layout/hierarchy1"/>
    <dgm:cxn modelId="{0030F741-1DDB-44E6-9AEE-CF7601D2D2E5}" type="presParOf" srcId="{52BC14CF-52C7-47FD-B735-B8D6A091A29B}" destId="{61DD2730-4586-4866-9042-82634F2905A7}" srcOrd="1" destOrd="0" presId="urn:microsoft.com/office/officeart/2005/8/layout/hierarchy1"/>
    <dgm:cxn modelId="{49CEDD8C-0A55-4E67-B984-01E5392E7D36}" type="presParOf" srcId="{0906A324-8C2D-4CC7-B521-C6197C6D9D21}" destId="{ACCFB53E-BE19-488A-AD48-C14E10CB4538}" srcOrd="2" destOrd="0" presId="urn:microsoft.com/office/officeart/2005/8/layout/hierarchy1"/>
    <dgm:cxn modelId="{4A67A950-F7B3-4C6A-B32D-820CCD1B2532}" type="presParOf" srcId="{0906A324-8C2D-4CC7-B521-C6197C6D9D21}" destId="{D0DE6F0B-9AE7-45CD-8E40-D6E3DF04B01F}" srcOrd="3" destOrd="0" presId="urn:microsoft.com/office/officeart/2005/8/layout/hierarchy1"/>
    <dgm:cxn modelId="{4328CC12-C713-4343-B53A-2B960832D397}" type="presParOf" srcId="{D0DE6F0B-9AE7-45CD-8E40-D6E3DF04B01F}" destId="{BF66ECC8-997C-431F-837C-594CC8097A92}" srcOrd="0" destOrd="0" presId="urn:microsoft.com/office/officeart/2005/8/layout/hierarchy1"/>
    <dgm:cxn modelId="{BAE1EEC6-DEDC-42BB-96C8-A3C373272AC3}" type="presParOf" srcId="{BF66ECC8-997C-431F-837C-594CC8097A92}" destId="{6EC62DA8-8568-4AF2-B98B-DB4D01BB414B}" srcOrd="0" destOrd="0" presId="urn:microsoft.com/office/officeart/2005/8/layout/hierarchy1"/>
    <dgm:cxn modelId="{762644E9-C3BE-485F-8AF0-54EC26E96E00}" type="presParOf" srcId="{BF66ECC8-997C-431F-837C-594CC8097A92}" destId="{C87AB1ED-B4A8-4394-90A6-23209DCD3A43}" srcOrd="1" destOrd="0" presId="urn:microsoft.com/office/officeart/2005/8/layout/hierarchy1"/>
    <dgm:cxn modelId="{E81D256B-70A6-43FF-A40A-915116A17930}" type="presParOf" srcId="{D0DE6F0B-9AE7-45CD-8E40-D6E3DF04B01F}" destId="{F3902A71-4416-48DB-A8EC-2FD8AB0C9A8C}" srcOrd="1" destOrd="0" presId="urn:microsoft.com/office/officeart/2005/8/layout/hierarchy1"/>
    <dgm:cxn modelId="{5CE7A73D-D6BF-413D-8D86-C4CB2AB68146}" type="presParOf" srcId="{753812B6-C88F-480A-A559-197F75DAD77D}" destId="{87EBB74F-B142-40DF-8ACF-B8268C8B797C}" srcOrd="2" destOrd="0" presId="urn:microsoft.com/office/officeart/2005/8/layout/hierarchy1"/>
    <dgm:cxn modelId="{57EF06B6-7E9C-483A-A295-072CA47C041F}" type="presParOf" srcId="{753812B6-C88F-480A-A559-197F75DAD77D}" destId="{26D133CB-3714-474B-BA9E-A2FD15E1E638}" srcOrd="3" destOrd="0" presId="urn:microsoft.com/office/officeart/2005/8/layout/hierarchy1"/>
    <dgm:cxn modelId="{969BFA5F-6B93-43B0-A8F1-372B710C46D2}" type="presParOf" srcId="{26D133CB-3714-474B-BA9E-A2FD15E1E638}" destId="{AED0ED87-2E1E-4973-9F4D-A569E6386662}" srcOrd="0" destOrd="0" presId="urn:microsoft.com/office/officeart/2005/8/layout/hierarchy1"/>
    <dgm:cxn modelId="{8F644C74-A545-40F8-8E3D-A9CBDF621C71}" type="presParOf" srcId="{AED0ED87-2E1E-4973-9F4D-A569E6386662}" destId="{DFDE4A90-880B-495F-AD88-0F46BF64CF14}" srcOrd="0" destOrd="0" presId="urn:microsoft.com/office/officeart/2005/8/layout/hierarchy1"/>
    <dgm:cxn modelId="{938FF308-9401-425E-96F9-EFEC1BA92C5C}" type="presParOf" srcId="{AED0ED87-2E1E-4973-9F4D-A569E6386662}" destId="{80B659B0-BE97-42C5-9D70-016EEBE67CFA}" srcOrd="1" destOrd="0" presId="urn:microsoft.com/office/officeart/2005/8/layout/hierarchy1"/>
    <dgm:cxn modelId="{E26DE6BC-834D-4A43-87F7-C03BF3353E01}" type="presParOf" srcId="{26D133CB-3714-474B-BA9E-A2FD15E1E638}" destId="{B71ADD9B-3912-4B54-936F-A661C255B5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BB74F-B142-40DF-8ACF-B8268C8B797C}">
      <dsp:nvSpPr>
        <dsp:cNvPr id="0" name=""/>
        <dsp:cNvSpPr/>
      </dsp:nvSpPr>
      <dsp:spPr>
        <a:xfrm>
          <a:off x="4968573" y="1602564"/>
          <a:ext cx="1802531" cy="732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107"/>
              </a:lnTo>
              <a:lnTo>
                <a:pt x="1802531" y="499107"/>
              </a:lnTo>
              <a:lnTo>
                <a:pt x="1802531" y="732397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FB53E-BE19-488A-AD48-C14E10CB4538}">
      <dsp:nvSpPr>
        <dsp:cNvPr id="0" name=""/>
        <dsp:cNvSpPr/>
      </dsp:nvSpPr>
      <dsp:spPr>
        <a:xfrm>
          <a:off x="3254470" y="3934064"/>
          <a:ext cx="1538944" cy="732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107"/>
              </a:lnTo>
              <a:lnTo>
                <a:pt x="1538944" y="499107"/>
              </a:lnTo>
              <a:lnTo>
                <a:pt x="1538944" y="732397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E40D1-714B-4EE7-AF3D-B82117FE996A}">
      <dsp:nvSpPr>
        <dsp:cNvPr id="0" name=""/>
        <dsp:cNvSpPr/>
      </dsp:nvSpPr>
      <dsp:spPr>
        <a:xfrm>
          <a:off x="1715526" y="3934064"/>
          <a:ext cx="1538944" cy="732397"/>
        </a:xfrm>
        <a:custGeom>
          <a:avLst/>
          <a:gdLst/>
          <a:ahLst/>
          <a:cxnLst/>
          <a:rect l="0" t="0" r="0" b="0"/>
          <a:pathLst>
            <a:path>
              <a:moveTo>
                <a:pt x="1538944" y="0"/>
              </a:moveTo>
              <a:lnTo>
                <a:pt x="1538944" y="499107"/>
              </a:lnTo>
              <a:lnTo>
                <a:pt x="0" y="499107"/>
              </a:lnTo>
              <a:lnTo>
                <a:pt x="0" y="732397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A1AD2-8E6C-482A-A147-C3C1649A9B66}">
      <dsp:nvSpPr>
        <dsp:cNvPr id="0" name=""/>
        <dsp:cNvSpPr/>
      </dsp:nvSpPr>
      <dsp:spPr>
        <a:xfrm>
          <a:off x="3254470" y="1602564"/>
          <a:ext cx="1714102" cy="732397"/>
        </a:xfrm>
        <a:custGeom>
          <a:avLst/>
          <a:gdLst/>
          <a:ahLst/>
          <a:cxnLst/>
          <a:rect l="0" t="0" r="0" b="0"/>
          <a:pathLst>
            <a:path>
              <a:moveTo>
                <a:pt x="1714102" y="0"/>
              </a:moveTo>
              <a:lnTo>
                <a:pt x="1714102" y="499107"/>
              </a:lnTo>
              <a:lnTo>
                <a:pt x="0" y="499107"/>
              </a:lnTo>
              <a:lnTo>
                <a:pt x="0" y="732397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E1E45-A98E-4866-9632-08D719F7DF99}">
      <dsp:nvSpPr>
        <dsp:cNvPr id="0" name=""/>
        <dsp:cNvSpPr/>
      </dsp:nvSpPr>
      <dsp:spPr>
        <a:xfrm>
          <a:off x="3709437" y="3461"/>
          <a:ext cx="2518272" cy="1599102"/>
        </a:xfrm>
        <a:prstGeom prst="roundRect">
          <a:avLst>
            <a:gd name="adj" fmla="val 10000"/>
          </a:avLst>
        </a:prstGeom>
        <a:solidFill>
          <a:srgbClr val="CEDA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024CE-C719-4143-86CE-25E65B69EC35}">
      <dsp:nvSpPr>
        <dsp:cNvPr id="0" name=""/>
        <dsp:cNvSpPr/>
      </dsp:nvSpPr>
      <dsp:spPr>
        <a:xfrm>
          <a:off x="3989245" y="269278"/>
          <a:ext cx="2518272" cy="159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Гибридизация</a:t>
          </a:r>
          <a:endParaRPr lang="ru-RU" sz="2400" kern="1200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36081" y="316114"/>
        <a:ext cx="2424600" cy="1505430"/>
      </dsp:txXfrm>
    </dsp:sp>
    <dsp:sp modelId="{376945E3-52BD-428E-9065-7909852A5A7C}">
      <dsp:nvSpPr>
        <dsp:cNvPr id="0" name=""/>
        <dsp:cNvSpPr/>
      </dsp:nvSpPr>
      <dsp:spPr>
        <a:xfrm>
          <a:off x="1731746" y="2334961"/>
          <a:ext cx="3045447" cy="1599102"/>
        </a:xfrm>
        <a:prstGeom prst="roundRect">
          <a:avLst>
            <a:gd name="adj" fmla="val 10000"/>
          </a:avLst>
        </a:prstGeom>
        <a:solidFill>
          <a:srgbClr val="CEDA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A615A-849D-4D2F-9C10-8400EFD032CF}">
      <dsp:nvSpPr>
        <dsp:cNvPr id="0" name=""/>
        <dsp:cNvSpPr/>
      </dsp:nvSpPr>
      <dsp:spPr>
        <a:xfrm>
          <a:off x="2011554" y="2600779"/>
          <a:ext cx="3045447" cy="159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Неродственная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(аутбридинг)</a:t>
          </a:r>
          <a:endParaRPr lang="ru-RU" sz="1800" b="1" kern="1200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8390" y="2647615"/>
        <a:ext cx="2951775" cy="1505430"/>
      </dsp:txXfrm>
    </dsp:sp>
    <dsp:sp modelId="{3B925416-0BDB-4714-B380-269B9ED5E2A4}">
      <dsp:nvSpPr>
        <dsp:cNvPr id="0" name=""/>
        <dsp:cNvSpPr/>
      </dsp:nvSpPr>
      <dsp:spPr>
        <a:xfrm>
          <a:off x="456390" y="4666462"/>
          <a:ext cx="2518272" cy="1599102"/>
        </a:xfrm>
        <a:prstGeom prst="roundRect">
          <a:avLst>
            <a:gd name="adj" fmla="val 10000"/>
          </a:avLst>
        </a:prstGeom>
        <a:solidFill>
          <a:srgbClr val="CEDA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1DEFC-E35F-4CE6-8C18-D6095EAEF958}">
      <dsp:nvSpPr>
        <dsp:cNvPr id="0" name=""/>
        <dsp:cNvSpPr/>
      </dsp:nvSpPr>
      <dsp:spPr>
        <a:xfrm>
          <a:off x="736198" y="4932279"/>
          <a:ext cx="2518272" cy="159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Внутривидовая </a:t>
          </a:r>
          <a:endParaRPr lang="ru-RU" sz="1800" b="1" kern="1200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3034" y="4979115"/>
        <a:ext cx="2424600" cy="1505430"/>
      </dsp:txXfrm>
    </dsp:sp>
    <dsp:sp modelId="{6EC62DA8-8568-4AF2-B98B-DB4D01BB414B}">
      <dsp:nvSpPr>
        <dsp:cNvPr id="0" name=""/>
        <dsp:cNvSpPr/>
      </dsp:nvSpPr>
      <dsp:spPr>
        <a:xfrm>
          <a:off x="3534278" y="4666462"/>
          <a:ext cx="2518272" cy="1599102"/>
        </a:xfrm>
        <a:prstGeom prst="roundRect">
          <a:avLst>
            <a:gd name="adj" fmla="val 10000"/>
          </a:avLst>
        </a:prstGeom>
        <a:solidFill>
          <a:srgbClr val="CEDA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AB1ED-B4A8-4394-90A6-23209DCD3A43}">
      <dsp:nvSpPr>
        <dsp:cNvPr id="0" name=""/>
        <dsp:cNvSpPr/>
      </dsp:nvSpPr>
      <dsp:spPr>
        <a:xfrm>
          <a:off x="3814086" y="4932279"/>
          <a:ext cx="2518272" cy="159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Межвидовая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(отдаленная)</a:t>
          </a:r>
          <a:endParaRPr lang="ru-RU" sz="1800" b="1" kern="1200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0922" y="4979115"/>
        <a:ext cx="2424600" cy="1505430"/>
      </dsp:txXfrm>
    </dsp:sp>
    <dsp:sp modelId="{DFDE4A90-880B-495F-AD88-0F46BF64CF14}">
      <dsp:nvSpPr>
        <dsp:cNvPr id="0" name=""/>
        <dsp:cNvSpPr/>
      </dsp:nvSpPr>
      <dsp:spPr>
        <a:xfrm>
          <a:off x="5336810" y="2334961"/>
          <a:ext cx="2868589" cy="1599102"/>
        </a:xfrm>
        <a:prstGeom prst="roundRect">
          <a:avLst>
            <a:gd name="adj" fmla="val 10000"/>
          </a:avLst>
        </a:prstGeom>
        <a:solidFill>
          <a:srgbClr val="CEDA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659B0-BE97-42C5-9D70-016EEBE67CFA}">
      <dsp:nvSpPr>
        <dsp:cNvPr id="0" name=""/>
        <dsp:cNvSpPr/>
      </dsp:nvSpPr>
      <dsp:spPr>
        <a:xfrm>
          <a:off x="5616618" y="2600779"/>
          <a:ext cx="2868589" cy="15991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Близкородственная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(инбридинг)</a:t>
          </a:r>
          <a:endParaRPr lang="ru-RU" sz="1800" b="1" kern="1200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63454" y="2647615"/>
        <a:ext cx="2774917" cy="1505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4B550-FD05-4FB7-AC32-F8E50A17526F}" type="datetimeFigureOut">
              <a:rPr lang="ru-RU" smtClean="0"/>
              <a:t>08.07.2013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E2CF7-B929-42F0-9E70-78D69B49E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E2CF7-B929-42F0-9E70-78D69B49ED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2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E2CF7-B929-42F0-9E70-78D69B49ED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7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2050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1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2076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2051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2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56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2054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55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57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8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9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64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2060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1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2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3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65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7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0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2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3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5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77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81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2078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9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82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86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2084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5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87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95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208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092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2090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91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93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4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96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1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2108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9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1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159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2132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2117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8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9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0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1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2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3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4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5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6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7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8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9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0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1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33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8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163" name="Rectangle 115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65" name="Rectangle 1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6158489-08E9-438B-A6B4-B03CB4425D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C1FDE-9953-44CC-AD76-22B29D7969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5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191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191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A5DDD-A72D-4D2F-A8E5-197969C1CB4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3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541A9-3F0E-4A45-9F7A-37C3FE653E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74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28E15-FD26-40CC-9386-213C21C57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1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CA153-6F28-4DF9-84CB-7F0D6B1FA6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0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0AD85-19A0-47AC-9113-D7CDBB078D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2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B2DB4-E094-4CB4-B50D-5236D3A8C6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14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CC7D6-4F90-4A20-AEC2-0D6568F4A6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6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C0653-89B3-4AC8-9C8F-1EFE20702D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0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4FF9A-DA20-4576-8646-615D55420D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4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1026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92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52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8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33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04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5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71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068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084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35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108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1A17123-8476-45D0-A147-A329D86A679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image" Target="../media/image93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12" Type="http://schemas.openxmlformats.org/officeDocument/2006/relationships/image" Target="../media/image92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11" Type="http://schemas.openxmlformats.org/officeDocument/2006/relationships/image" Target="../media/image91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13" Type="http://schemas.openxmlformats.org/officeDocument/2006/relationships/image" Target="../media/image105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12" Type="http://schemas.openxmlformats.org/officeDocument/2006/relationships/image" Target="../media/image104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11" Type="http://schemas.openxmlformats.org/officeDocument/2006/relationships/image" Target="../media/image103.jpeg"/><Relationship Id="rId5" Type="http://schemas.openxmlformats.org/officeDocument/2006/relationships/image" Target="../media/image97.jpeg"/><Relationship Id="rId15" Type="http://schemas.openxmlformats.org/officeDocument/2006/relationships/image" Target="../media/image107.jpeg"/><Relationship Id="rId10" Type="http://schemas.openxmlformats.org/officeDocument/2006/relationships/image" Target="../media/image102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Relationship Id="rId14" Type="http://schemas.openxmlformats.org/officeDocument/2006/relationships/image" Target="../media/image10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13" Type="http://schemas.openxmlformats.org/officeDocument/2006/relationships/image" Target="../media/image119.jpe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12" Type="http://schemas.openxmlformats.org/officeDocument/2006/relationships/image" Target="../media/image118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11" Type="http://schemas.openxmlformats.org/officeDocument/2006/relationships/image" Target="../media/image117.jpeg"/><Relationship Id="rId5" Type="http://schemas.openxmlformats.org/officeDocument/2006/relationships/image" Target="../media/image111.jpeg"/><Relationship Id="rId10" Type="http://schemas.openxmlformats.org/officeDocument/2006/relationships/image" Target="../media/image116.jpeg"/><Relationship Id="rId4" Type="http://schemas.openxmlformats.org/officeDocument/2006/relationships/image" Target="../media/image110.jpeg"/><Relationship Id="rId9" Type="http://schemas.openxmlformats.org/officeDocument/2006/relationships/image" Target="../media/image1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13" Type="http://schemas.openxmlformats.org/officeDocument/2006/relationships/image" Target="../media/image130.jpeg"/><Relationship Id="rId3" Type="http://schemas.openxmlformats.org/officeDocument/2006/relationships/image" Target="../media/image121.jpeg"/><Relationship Id="rId7" Type="http://schemas.openxmlformats.org/officeDocument/2006/relationships/image" Target="../media/image92.jpeg"/><Relationship Id="rId12" Type="http://schemas.openxmlformats.org/officeDocument/2006/relationships/image" Target="../media/image129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jpeg"/><Relationship Id="rId11" Type="http://schemas.openxmlformats.org/officeDocument/2006/relationships/image" Target="../media/image128.jpeg"/><Relationship Id="rId5" Type="http://schemas.openxmlformats.org/officeDocument/2006/relationships/image" Target="../media/image123.jpeg"/><Relationship Id="rId10" Type="http://schemas.openxmlformats.org/officeDocument/2006/relationships/image" Target="../media/image127.jpeg"/><Relationship Id="rId4" Type="http://schemas.openxmlformats.org/officeDocument/2006/relationships/image" Target="../media/image122.jpeg"/><Relationship Id="rId9" Type="http://schemas.openxmlformats.org/officeDocument/2006/relationships/image" Target="../media/image1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9" Type="http://schemas.openxmlformats.org/officeDocument/2006/relationships/image" Target="../media/image50.jpeg"/><Relationship Id="rId3" Type="http://schemas.openxmlformats.org/officeDocument/2006/relationships/image" Target="../media/image14.jpeg"/><Relationship Id="rId21" Type="http://schemas.openxmlformats.org/officeDocument/2006/relationships/image" Target="../media/image32.jpeg"/><Relationship Id="rId34" Type="http://schemas.openxmlformats.org/officeDocument/2006/relationships/image" Target="../media/image45.jpeg"/><Relationship Id="rId42" Type="http://schemas.openxmlformats.org/officeDocument/2006/relationships/image" Target="../media/image53.jpeg"/><Relationship Id="rId47" Type="http://schemas.openxmlformats.org/officeDocument/2006/relationships/image" Target="../media/image58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33" Type="http://schemas.openxmlformats.org/officeDocument/2006/relationships/image" Target="../media/image44.jpeg"/><Relationship Id="rId38" Type="http://schemas.openxmlformats.org/officeDocument/2006/relationships/image" Target="../media/image49.jpeg"/><Relationship Id="rId46" Type="http://schemas.openxmlformats.org/officeDocument/2006/relationships/image" Target="../media/image57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29" Type="http://schemas.openxmlformats.org/officeDocument/2006/relationships/image" Target="../media/image40.jpeg"/><Relationship Id="rId41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jpeg"/><Relationship Id="rId32" Type="http://schemas.openxmlformats.org/officeDocument/2006/relationships/image" Target="../media/image43.jpeg"/><Relationship Id="rId37" Type="http://schemas.openxmlformats.org/officeDocument/2006/relationships/image" Target="../media/image48.jpeg"/><Relationship Id="rId40" Type="http://schemas.openxmlformats.org/officeDocument/2006/relationships/image" Target="../media/image51.jpeg"/><Relationship Id="rId45" Type="http://schemas.openxmlformats.org/officeDocument/2006/relationships/image" Target="../media/image56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28" Type="http://schemas.openxmlformats.org/officeDocument/2006/relationships/image" Target="../media/image39.jpeg"/><Relationship Id="rId36" Type="http://schemas.openxmlformats.org/officeDocument/2006/relationships/image" Target="../media/image47.jpeg"/><Relationship Id="rId49" Type="http://schemas.openxmlformats.org/officeDocument/2006/relationships/image" Target="../media/image60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31" Type="http://schemas.openxmlformats.org/officeDocument/2006/relationships/image" Target="../media/image42.jpeg"/><Relationship Id="rId44" Type="http://schemas.openxmlformats.org/officeDocument/2006/relationships/image" Target="../media/image55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Relationship Id="rId30" Type="http://schemas.openxmlformats.org/officeDocument/2006/relationships/image" Target="../media/image41.jpeg"/><Relationship Id="rId35" Type="http://schemas.openxmlformats.org/officeDocument/2006/relationships/image" Target="../media/image46.jpeg"/><Relationship Id="rId43" Type="http://schemas.openxmlformats.org/officeDocument/2006/relationships/image" Target="../media/image54.jpeg"/><Relationship Id="rId48" Type="http://schemas.openxmlformats.org/officeDocument/2006/relationships/image" Target="../media/image59.jpeg"/><Relationship Id="rId8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ru-RU" sz="9600" b="1" i="0" dirty="0" smtClean="0">
                <a:solidFill>
                  <a:schemeClr val="tx1">
                    <a:lumMod val="75000"/>
                  </a:schemeClr>
                </a:solidFill>
              </a:rPr>
              <a:t>Селекция </a:t>
            </a:r>
            <a:endParaRPr lang="ru-RU" sz="9600" b="1" i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707904" y="6165304"/>
            <a:ext cx="5328592" cy="312440"/>
          </a:xfrm>
        </p:spPr>
        <p:txBody>
          <a:bodyPr/>
          <a:lstStyle/>
          <a:p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</a:rPr>
              <a:t>Себельдина Н.Н</a:t>
            </a: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</a:rPr>
              <a:t>., учитель биологии МБОУ СОШ №7, г. Нижний Новгород</a:t>
            </a:r>
            <a:endParaRPr lang="ru-RU" sz="1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/>
          <a:lstStyle/>
          <a:p>
            <a:pPr algn="r"/>
            <a:r>
              <a:rPr lang="ru-RU" sz="4000" b="1" dirty="0" smtClean="0">
                <a:solidFill>
                  <a:srgbClr val="FFC000"/>
                </a:solidFill>
              </a:rPr>
              <a:t>Закон гомологических рядов наследственной изменчивости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1029" name="Picture 5" descr="C:\Users\Boss\Documents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1605604" cy="20882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ss\Documents\закон гомологических рядо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7" r="47531" b="10429"/>
          <a:stretch/>
        </p:blipFill>
        <p:spPr bwMode="auto">
          <a:xfrm>
            <a:off x="52976" y="2604593"/>
            <a:ext cx="3872377" cy="413562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41277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«Виды и роды, генетически близкие, характеризуются сходными рядами наследственной изменчивости с такой правильностью, что, зная ряд форм в пределах одного вида, можно предвидеть нахождение параллельных форм у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2492896"/>
            <a:ext cx="5112568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других видов и родов. Чем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ближе генетически расположены в общей системе роды и виды, тем полнее сходство в рядах их изменчивости. Целые семейства растений в общем характеризуются определенным циклом изменчивости, проходящей через все роды и виды, составляющие семейства»</a:t>
            </a:r>
          </a:p>
          <a:p>
            <a:pPr algn="just"/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 algn="just"/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ходе последующих наблюдений было выявлено, что данный закон распространяется не только на растения, но и на животных и микроорганизмы</a:t>
            </a: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2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576064"/>
          </a:xfrm>
        </p:spPr>
        <p:txBody>
          <a:bodyPr/>
          <a:lstStyle/>
          <a:p>
            <a:pPr algn="ctr"/>
            <a:r>
              <a:rPr lang="ru-RU" sz="3600" b="1" i="0" dirty="0" smtClean="0">
                <a:solidFill>
                  <a:srgbClr val="FFC000"/>
                </a:solidFill>
              </a:rPr>
              <a:t>Основные методы селекции растений</a:t>
            </a:r>
            <a:endParaRPr lang="ru-RU" sz="3600" b="1" i="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1656184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2000" b="1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Массовый и индивидуальный отбор.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Селекционер не создает ничего нового, а выделяет растения с полезными качествами, уже имеющееся в популяции. Например: сорт яблони Антоновка</a:t>
            </a:r>
          </a:p>
          <a:p>
            <a:pPr marL="457200" indent="-457200" algn="just">
              <a:buAutoNum type="arabicPeriod"/>
            </a:pPr>
            <a:r>
              <a:rPr lang="ru-RU" sz="2000" b="1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Гибридизация с последующим отбором.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метод используется для создания сортов растений с запрограммированными качествами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ru-RU" sz="2400" b="1" i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Владимирович Мичурин  </a:t>
            </a:r>
            <a:r>
              <a:rPr lang="ru-RU" sz="1200" b="1" i="1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(1855-1935)</a:t>
            </a:r>
          </a:p>
          <a:p>
            <a:pPr marL="0" indent="0" algn="ctr">
              <a:buNone/>
            </a:pPr>
            <a:endParaRPr lang="ru-RU" sz="1100" b="1" i="1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Boss\Documents\Мичур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1562438" cy="165618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0943" y="2492896"/>
            <a:ext cx="4468671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ru-RU" sz="1100" b="1" i="1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Скрещивание географически отдаленных форм – с целью сочетать в гибриде нужные качества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Биологически отдаленная гибридизация – скрещивание представителей разных видов и родов для получения новых форм растений с нужными свойствами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ментора – «воспитание» в гибридном сеянце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желательных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 (усиление доминирования), для чего сеянец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прививают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растение-воспитатель (ментор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4" name="Picture 6" descr="C:\Users\Boss\Documents\034_bere_zim_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/>
          <a:stretch/>
        </p:blipFill>
        <p:spPr bwMode="auto">
          <a:xfrm>
            <a:off x="6858774" y="2708920"/>
            <a:ext cx="2268172" cy="141451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oss\Documents\ментор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3"/>
          <a:stretch/>
        </p:blipFill>
        <p:spPr bwMode="auto">
          <a:xfrm>
            <a:off x="6849645" y="4165711"/>
            <a:ext cx="2268172" cy="262633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oss\Documents\церападус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29"/>
          <a:stretch/>
        </p:blipFill>
        <p:spPr bwMode="auto">
          <a:xfrm>
            <a:off x="82057" y="4074507"/>
            <a:ext cx="2515862" cy="113394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312" y="5373216"/>
            <a:ext cx="2540226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японская черемуха (а) х вишня (в) =</a:t>
            </a:r>
          </a:p>
          <a:p>
            <a:pPr algn="ctr"/>
            <a:r>
              <a:rPr lang="ru-RU" sz="105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церападус</a:t>
            </a:r>
            <a:r>
              <a:rPr lang="ru-RU" sz="10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(б)</a:t>
            </a:r>
            <a:endParaRPr lang="ru-RU" sz="1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5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440160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1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Воздействие условиями среды – при воспитании молодых сеянцев большое внимание </a:t>
            </a:r>
            <a:r>
              <a:rPr lang="ru-RU" sz="18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уделяется </a:t>
            </a:r>
            <a:r>
              <a:rPr lang="ru-RU" sz="1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характеру и интенсивности питания, воздействия низкими температурами, частыми пересадками. В результате </a:t>
            </a:r>
            <a:r>
              <a:rPr lang="ru-RU" sz="18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происходит </a:t>
            </a:r>
            <a:r>
              <a:rPr lang="ru-RU" sz="1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закалка гибридных сеянцев, а затем </a:t>
            </a:r>
            <a:r>
              <a:rPr lang="ru-RU" sz="18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производится </a:t>
            </a:r>
            <a:r>
              <a:rPr lang="ru-RU" sz="1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отбор наиболее выносливых растений</a:t>
            </a:r>
            <a:r>
              <a:rPr lang="ru-RU" sz="1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i="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844824"/>
            <a:ext cx="5508104" cy="4752528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посредника –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дикого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 в качестве посредника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отдаленной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гибридизации для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преодоления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нескрещиваемости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Смешение пыльцы – для преодоления межвидовой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нескрещиваемости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смешивают пыльцу материнского и отцовского растений. Своя пыльца раздражала рыльце, оно воспринимало чужую пыльцу, и происходило оплодотворение. Затем производится отбор гибридных сеянцев</a:t>
            </a:r>
          </a:p>
          <a:p>
            <a:pPr algn="just">
              <a:buFont typeface="Wingdings" pitchFamily="2" charset="2"/>
              <a:buChar char="v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v"/>
            </a:pP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200" dirty="0"/>
          </a:p>
        </p:txBody>
      </p:sp>
      <p:pic>
        <p:nvPicPr>
          <p:cNvPr id="3074" name="Picture 2" descr="C:\Users\Boss\Documents\posred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168352" cy="196371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oss\Documents\смесь пыльц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9" y="4482468"/>
            <a:ext cx="3146973" cy="146681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4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6162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+mn-lt"/>
              </a:rPr>
              <a:t>Гетерозис</a:t>
            </a:r>
            <a:r>
              <a:rPr lang="ru-RU" b="1" dirty="0" smtClean="0">
                <a:solidFill>
                  <a:srgbClr val="FFC000"/>
                </a:solidFill>
                <a:latin typeface="+mn-lt"/>
              </a:rPr>
              <a:t> </a:t>
            </a:r>
            <a:endParaRPr lang="ru-RU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4968552" cy="23042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 селекции растений широко применяется явление 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гетерозиса.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выводят ряд отличающихся друг от друга чистых линий, а затем проводят 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межлинейное скрещивание.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методика применяется для получения высоких урожаев кукурузы, огурцов, томатов и др.</a:t>
            </a:r>
            <a:endParaRPr lang="ru-RU" sz="1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Boss\Documents\гетерозис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33060" r="6405" b="9351"/>
          <a:stretch/>
        </p:blipFill>
        <p:spPr bwMode="auto">
          <a:xfrm>
            <a:off x="5292080" y="764704"/>
            <a:ext cx="3658468" cy="1797526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077671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Полиплоидию  </a:t>
            </a:r>
            <a:r>
              <a:rPr lang="ru-RU" sz="16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издавна использовали при создании сортов пшеницы, овса, картофеля,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хлопчатника, плодовых, декоративных и других культур. Полиплоидные растения появились в популяциях случайно в результате естественных мутаций. В настоящее время применяют методы искусственного получения </a:t>
            </a:r>
            <a:r>
              <a:rPr lang="ru-RU" sz="16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полиплоидов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воздействуя на растения разными мутагенами.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6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Полиплоиды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растений могут отличаться более крупными размерами, высокой урожайностью</a:t>
            </a:r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2492896"/>
            <a:ext cx="4803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Полиплоидия</a:t>
            </a:r>
          </a:p>
        </p:txBody>
      </p:sp>
      <p:pic>
        <p:nvPicPr>
          <p:cNvPr id="4099" name="Picture 3" descr="C:\Users\Boss\Documents\полиплоидия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t="5405" r="3817" b="7337"/>
          <a:stretch/>
        </p:blipFill>
        <p:spPr bwMode="auto">
          <a:xfrm>
            <a:off x="179512" y="4924801"/>
            <a:ext cx="2471936" cy="1614956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Boss\Documents\полиплоиди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19329" r="4390" b="6379"/>
          <a:stretch/>
        </p:blipFill>
        <p:spPr bwMode="auto">
          <a:xfrm>
            <a:off x="3203848" y="4924801"/>
            <a:ext cx="2669211" cy="1612671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Boss\Documents\image0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"/>
          <a:stretch/>
        </p:blipFill>
        <p:spPr bwMode="auto">
          <a:xfrm>
            <a:off x="6444208" y="4915235"/>
            <a:ext cx="2448272" cy="1634088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7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57606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Отдаленная гибридизация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755411"/>
            <a:ext cx="76425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Позволяет в одном организме совместить признаки, характерные для растений разных видов и даже родов. Получать такие формы из-за </a:t>
            </a:r>
            <a:r>
              <a:rPr lang="ru-RU" sz="16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нескрещиваемости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родителей и бесплодия гибридов очень сложно. Стерильность гибридов связана с содержанием в геноме различных хромосом, которые в мейозе не конъюгируют. Для восстановления плодовитости у отдаленных гибридов </a:t>
            </a:r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Г.Д. Карпеченко </a:t>
            </a:r>
            <a:r>
              <a:rPr lang="ru-RU" sz="16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1924 г. предложил использовать метод полиплоидии</a:t>
            </a:r>
            <a:endParaRPr lang="ru-RU" sz="1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oss\Documents\Уроки\Селекция (картинки)\Карпеченко. Селекция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t="13515" r="66061" b="46187"/>
          <a:stretch/>
        </p:blipFill>
        <p:spPr bwMode="auto">
          <a:xfrm>
            <a:off x="179512" y="620688"/>
            <a:ext cx="1296144" cy="1838025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ss\Documents\преодаление стерильнос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0" y="2542305"/>
            <a:ext cx="3669334" cy="2326002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2604849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1888 г. немецкий селекционер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Ришпау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получил гибрид пшеницы и ржи, названный </a:t>
            </a:r>
            <a:r>
              <a:rPr lang="ru-RU" sz="1600" b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тритикале.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Сейчас много сортов тритикале: Житница 1, Ставропольская 1, ВОСЕ 1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Н.В</a:t>
            </a:r>
            <a:r>
              <a:rPr lang="ru-RU" sz="1600" b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b="1" dirty="0" err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Цицин</a:t>
            </a:r>
            <a:r>
              <a:rPr lang="ru-RU" sz="1600" b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путем скрестил пшеницу с пыреем ползучим и получил </a:t>
            </a:r>
            <a:r>
              <a:rPr lang="ru-RU" sz="1600" b="1" dirty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многолетнюю пшеницу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Размеры зерна у диплоидной ржи (слева) и тетраплоидной ржи (справа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Boss\Documents\Н.В. Цици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68014"/>
            <a:ext cx="1297789" cy="1951563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ss\Documents\тритикал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66952"/>
            <a:ext cx="3810000" cy="1952625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ss\Documents\tririkal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 bwMode="auto">
          <a:xfrm>
            <a:off x="259731" y="4946442"/>
            <a:ext cx="2431849" cy="1788447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5672" y="6611779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тритикале</a:t>
            </a:r>
            <a:endParaRPr lang="ru-RU" sz="1000" b="1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8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48962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Методы клеточной инженерии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Boss\Documents\www.lomonosov-fund.r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38"/>
            <a:ext cx="2160240" cy="238730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oss\Documents\культура корне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11992"/>
            <a:ext cx="2187233" cy="2401846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755080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err="1">
                <a:solidFill>
                  <a:schemeClr val="tx1">
                    <a:lumMod val="75000"/>
                  </a:schemeClr>
                </a:solidFill>
              </a:rPr>
              <a:t>Тотипотентность</a:t>
            </a:r>
            <a:r>
              <a:rPr lang="ru-RU" sz="1600" dirty="0"/>
              <a:t> –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клетками способности к реализации всего находящегося в ней генетического материала. То есть каждая живая клетка растения «помнит» и может при необходимости «воспроизвести» всю информацию о жизнедеятельности растения. И из любой живой клетки растения можно получить целое растение. Не важно, что вы возьмете – клетки корня, листа, лепестка или даже тычинки. При правильно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подобранной питательной среде из  изолированных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клеток вы можете вырастить целое растение. При желании можно вырастить (и выращивать длительно) не целое растение, а какую-либо его часть – например, корни (существует такая корневая культура женьшеня), листья. Можно даже получить культуру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эмбриоидов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растительных эмбрионов. Главное – «сказать» клеткам, что от них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хотят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Picture 5" descr="C:\Users\Boss\Documents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9588"/>
            <a:ext cx="3048000" cy="196850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oss\Documents\кепр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1771"/>
            <a:ext cx="2088232" cy="1399115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42211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Суспензия культуры клеток растений</a:t>
            </a:r>
            <a:endParaRPr lang="ru-RU" sz="10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9520" y="6525344"/>
            <a:ext cx="3072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Размножение цветковых растений</a:t>
            </a:r>
            <a:endParaRPr lang="ru-RU" sz="10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5834035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Растение выращенное из культуры клеток</a:t>
            </a:r>
            <a:endParaRPr lang="ru-RU" sz="10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1201" y="5910979"/>
            <a:ext cx="2160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Корневая культура женьшеня</a:t>
            </a:r>
            <a:endParaRPr lang="ru-RU" sz="10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7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640960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Селекция животных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583264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селекции животных:</a:t>
            </a:r>
          </a:p>
          <a:p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 размножаются только половым путем</a:t>
            </a:r>
          </a:p>
          <a:p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особей в потомстве невелико</a:t>
            </a:r>
          </a:p>
          <a:p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применяется только индивидуальный отбор</a:t>
            </a:r>
          </a:p>
          <a:p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екоторые признаки непосредственно у производителей не проявляются (жирномолочность или яйценоскость у самцов)</a:t>
            </a:r>
          </a:p>
          <a:p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испытание по потомству</a:t>
            </a:r>
          </a:p>
          <a:p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большое значение имеет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экстерьер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совокупность внешних признаков животного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селекции животных:</a:t>
            </a:r>
          </a:p>
          <a:p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сочетание высокой продуктивности с приспособленностью пород к условиям среды</a:t>
            </a:r>
          </a:p>
          <a:p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роли качественных показателей продуктивности животных</a:t>
            </a:r>
          </a:p>
          <a:p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ыведение пород интенсивного типа, снижающих экономические затраты</a:t>
            </a:r>
          </a:p>
          <a:p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устойчивости к заболеваниям и др.</a:t>
            </a:r>
          </a:p>
          <a:p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9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93610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Центры происхождения домашних животных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7359" y="1196752"/>
            <a:ext cx="4659137" cy="5338999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Индонезийско-индокитайский центр</a:t>
            </a:r>
          </a:p>
          <a:p>
            <a:pPr marL="0" indent="0">
              <a:buNone/>
            </a:pPr>
            <a:endParaRPr lang="ru-RU" sz="1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0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0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 – собака          кабан – свинья     дикая красна курица джунглей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Передняя Азия</a:t>
            </a:r>
          </a:p>
          <a:p>
            <a:pPr marL="0" indent="0">
              <a:buNone/>
            </a:pPr>
            <a:endParaRPr lang="ru-RU" sz="1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муфлоны - овцы       </a:t>
            </a:r>
            <a:r>
              <a:rPr lang="ru-RU" sz="1000" b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базоарский</a:t>
            </a:r>
            <a:r>
              <a:rPr lang="ru-RU" sz="1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козел – коза</a:t>
            </a:r>
          </a:p>
          <a:p>
            <a:pPr marL="0" indent="0">
              <a:buNone/>
            </a:pPr>
            <a:r>
              <a:rPr lang="ru-RU" sz="10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тарпан – лошадь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Евразия                    Америка</a:t>
            </a:r>
          </a:p>
          <a:p>
            <a:pPr marL="0" indent="0">
              <a:buNone/>
            </a:pPr>
            <a:endParaRPr lang="ru-RU" sz="1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тур – крупный рогатый скот           лама                       индейка</a:t>
            </a:r>
          </a:p>
          <a:p>
            <a:pPr marL="0" indent="0">
              <a:buNone/>
            </a:pPr>
            <a:endParaRPr lang="ru-RU" sz="10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Египет                      </a:t>
            </a:r>
            <a:r>
              <a:rPr lang="ru-RU" sz="1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дикая кошка оцелот</a:t>
            </a:r>
            <a:endParaRPr lang="ru-RU" sz="1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0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oss\Documents\0032-051-Rajony-odomashnivanija-zhivotnyk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r="6110" b="2442"/>
          <a:stretch/>
        </p:blipFill>
        <p:spPr bwMode="auto">
          <a:xfrm>
            <a:off x="171725" y="1174227"/>
            <a:ext cx="4269855" cy="5361524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oss\Documents\proisxozhde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213" y="1556791"/>
            <a:ext cx="1099597" cy="864097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ss\Documents\дикий каба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49" y="1556793"/>
            <a:ext cx="984140" cy="864095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ss\Documents\дикие куры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r="11001" b="9832"/>
          <a:stretch/>
        </p:blipFill>
        <p:spPr bwMode="auto">
          <a:xfrm>
            <a:off x="6838695" y="1556793"/>
            <a:ext cx="1141982" cy="864095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ss\Documents\242c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6"/>
          <a:stretch/>
        </p:blipFill>
        <p:spPr bwMode="auto">
          <a:xfrm>
            <a:off x="8065787" y="1556793"/>
            <a:ext cx="927325" cy="864096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ss\Documents\муфло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90" y="3132158"/>
            <a:ext cx="784002" cy="915891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oss\Documents\безоарский козел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796" y="3132158"/>
            <a:ext cx="939749" cy="915891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oss\Documents\тарпан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687" y="2780928"/>
            <a:ext cx="1152128" cy="137158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oss\Documents\тур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28" y="4797434"/>
            <a:ext cx="1383234" cy="883056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oss\Documents\лама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10" y="4797434"/>
            <a:ext cx="651435" cy="883056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Boss\Documents\индейка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64" y="4797434"/>
            <a:ext cx="1238250" cy="883056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oss\Documents\дикая кошка оцелот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00" y="5949279"/>
            <a:ext cx="1107910" cy="830933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48962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>
                    <a:lumMod val="50000"/>
                  </a:schemeClr>
                </a:solidFill>
              </a:rPr>
              <a:t>Методы селекции животных</a:t>
            </a:r>
            <a:endParaRPr lang="ru-RU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61" y="576183"/>
            <a:ext cx="8903202" cy="6120680"/>
          </a:xfrm>
          <a:ln>
            <a:noFill/>
          </a:ln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Гибридизация и индивидуальный отбор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Родственная гибридизация (инбридинг) </a:t>
            </a: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применяют с целью закрепления в породе характерных хозяйственно ценных признаков</a:t>
            </a:r>
          </a:p>
          <a:p>
            <a:pPr marL="0" indent="0" algn="just">
              <a:buNone/>
            </a:pP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</a:t>
            </a:r>
            <a:r>
              <a:rPr lang="ru-RU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фазаны</a:t>
            </a: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Отдаленная гибридизация (аутбридинг)</a:t>
            </a:r>
          </a:p>
          <a:p>
            <a:pPr marL="0" indent="0" algn="just">
              <a:buNone/>
            </a:pPr>
            <a:r>
              <a:rPr lang="ru-RU" sz="1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Скрещивание домашних животных с дикими предками</a:t>
            </a:r>
            <a:endParaRPr lang="ru-RU" sz="16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    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архар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=  </a:t>
            </a:r>
            <a:endParaRPr lang="ru-RU" sz="10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</a:t>
            </a:r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свинья железного 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            тонкорунные </a:t>
            </a:r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овцы                                                    архаромеринос</a:t>
            </a:r>
          </a:p>
          <a:p>
            <a:pPr marL="0" indent="0" algn="just">
              <a:buNone/>
            </a:pP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</a:t>
            </a:r>
            <a:endParaRPr lang="ru-RU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</a:t>
            </a:r>
            <a:endParaRPr lang="ru-RU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                   =                                                   +                 =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endParaRPr lang="ru-RU" sz="1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мясная порода коров                     волк                                                                   </a:t>
            </a:r>
            <a:r>
              <a:rPr lang="ru-RU" sz="1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собаковолк</a:t>
            </a:r>
            <a:endParaRPr lang="ru-RU" sz="1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</a:t>
            </a:r>
          </a:p>
          <a:p>
            <a:pPr marL="0" indent="0" algn="just">
              <a:buNone/>
            </a:pPr>
            <a:endParaRPr lang="ru-RU" sz="1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Boss\Documents\инбриди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87" y="1628800"/>
            <a:ext cx="1575069" cy="1069319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ss\Documents\инбридинг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16" y="1620523"/>
            <a:ext cx="1679888" cy="106932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ss\Documents\фаза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45" y="1620523"/>
            <a:ext cx="1539255" cy="106932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oss\Documents\свинь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12" y="3442115"/>
            <a:ext cx="1708938" cy="1238038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oss\Documents\собаковол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521" y="5436263"/>
            <a:ext cx="1421329" cy="104485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Boss\Documents\зебу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r="33189"/>
          <a:stretch/>
        </p:blipFill>
        <p:spPr bwMode="auto">
          <a:xfrm>
            <a:off x="114761" y="5697132"/>
            <a:ext cx="1285173" cy="907093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 descr="C:\Users\Boss\Documents\sovetski-merino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63681"/>
            <a:ext cx="1657631" cy="1219215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oss\Documents\Уроки\Селекция (картинки)\кабанs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6"/>
          <a:stretch/>
        </p:blipFill>
        <p:spPr bwMode="auto">
          <a:xfrm>
            <a:off x="362214" y="3442115"/>
            <a:ext cx="1944216" cy="123803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3" y="3991434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408270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713" y="3479038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свинья</a:t>
            </a:r>
            <a:endParaRPr lang="ru-RU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4322" y="4433932"/>
            <a:ext cx="8614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кабан</a:t>
            </a:r>
            <a:endParaRPr lang="ru-RU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Boss\Documents\korova-dzhersejskay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52" y="4944052"/>
            <a:ext cx="1181770" cy="84555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ss\Documents\корова мясной породы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99" y="5237114"/>
            <a:ext cx="1787561" cy="125259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52303" y="6234892"/>
            <a:ext cx="8541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зебу</a:t>
            </a:r>
            <a:endParaRPr lang="ru-RU" sz="1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Boss\Documents\исладские овцы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40528"/>
            <a:ext cx="1088901" cy="10412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ss\Documents\архар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46" y="3006454"/>
            <a:ext cx="933450" cy="10668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oss\Documents\волк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37" y="5601887"/>
            <a:ext cx="1181100" cy="88582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oss\Documents\немецкая овчарка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34" y="4944052"/>
            <a:ext cx="1228725" cy="81915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273596"/>
          </a:xfrm>
        </p:spPr>
        <p:txBody>
          <a:bodyPr/>
          <a:lstStyle/>
          <a:p>
            <a:r>
              <a:rPr lang="ru-RU" sz="2400" b="1" u="sng" dirty="0" smtClean="0">
                <a:solidFill>
                  <a:schemeClr val="tx1">
                    <a:lumMod val="75000"/>
                  </a:schemeClr>
                </a:solidFill>
              </a:rPr>
              <a:t>Межвидовая гибридизация</a:t>
            </a:r>
            <a:endParaRPr lang="ru-RU" sz="2400" b="1" u="sng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Picture 20" descr="C:\Users\Boss\Documents\41914991_zebro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7226"/>
            <a:ext cx="3491826" cy="135255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4" descr="C:\Users\Boss\Documents\скрещивание тигра и льв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0" y="1952415"/>
            <a:ext cx="2469344" cy="305485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oss\Documents\осел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1314450" cy="135255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ss\Documents\лошад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4"/>
            <a:ext cx="1548257" cy="135255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ss\Documents\мул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2576"/>
            <a:ext cx="1651534" cy="1352549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oss\Documents\Уроки\Селекция (картинки)\лигр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74" y="5093618"/>
            <a:ext cx="1853142" cy="1389856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oss\Documents\лиг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93618"/>
            <a:ext cx="2171649" cy="1389856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5003994" y="6742295"/>
            <a:ext cx="3923928" cy="6256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6" name="Picture 8" descr="C:\Users\Boss\Documents\леопон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77" y="3511567"/>
            <a:ext cx="1821140" cy="142777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Boss\Documents\зебрал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8696"/>
            <a:ext cx="2880320" cy="238125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100392" y="1819776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зеброид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6096" y="4308853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 smtClean="0">
                <a:solidFill>
                  <a:schemeClr val="bg2">
                    <a:lumMod val="50000"/>
                  </a:schemeClr>
                </a:solidFill>
              </a:rPr>
              <a:t>зебрал</a:t>
            </a:r>
            <a:endParaRPr lang="ru-RU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8" name="Picture 10" descr="C:\Users\Boss\Documents\лошак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6527"/>
            <a:ext cx="1651534" cy="122755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707904" y="3294078"/>
            <a:ext cx="121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лошак</a:t>
            </a:r>
            <a:endParaRPr lang="ru-RU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9912" y="1819776"/>
            <a:ext cx="1147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мул</a:t>
            </a:r>
            <a:endParaRPr lang="ru-RU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06350" y="4939341"/>
            <a:ext cx="1118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>
                <a:solidFill>
                  <a:schemeClr val="bg2">
                    <a:lumMod val="50000"/>
                  </a:schemeClr>
                </a:solidFill>
              </a:rPr>
              <a:t>леопон</a:t>
            </a:r>
            <a:endParaRPr lang="ru-RU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60" name="Picture 12" descr="C:\Users\Boss\Documents\хайнак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57688" r="39943"/>
          <a:stretch/>
        </p:blipFill>
        <p:spPr bwMode="auto">
          <a:xfrm>
            <a:off x="6909893" y="4938876"/>
            <a:ext cx="2143812" cy="145070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Boss\Documents\як (саарлык)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7" t="23885" b="18857"/>
          <a:stretch/>
        </p:blipFill>
        <p:spPr bwMode="auto">
          <a:xfrm>
            <a:off x="5402025" y="4938876"/>
            <a:ext cx="1252409" cy="145070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79512" y="6399866"/>
            <a:ext cx="88283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  <a:r>
              <a:rPr lang="ru-RU" sz="1000" b="1" dirty="0" err="1" smtClean="0">
                <a:solidFill>
                  <a:schemeClr val="bg2">
                    <a:lumMod val="50000"/>
                  </a:schemeClr>
                </a:solidFill>
              </a:rPr>
              <a:t>Лигр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</a:t>
            </a:r>
            <a:r>
              <a:rPr lang="ru-RU" sz="1000" b="1" dirty="0" err="1" smtClean="0">
                <a:solidFill>
                  <a:schemeClr val="bg2">
                    <a:lumMod val="50000"/>
                  </a:schemeClr>
                </a:solidFill>
              </a:rPr>
              <a:t>тигон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ru-RU" sz="1000" b="1" dirty="0" err="1" smtClean="0">
                <a:solidFill>
                  <a:schemeClr val="bg2">
                    <a:lumMod val="50000"/>
                  </a:schemeClr>
                </a:solidFill>
              </a:rPr>
              <a:t>тайгон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)                                                   як (</a:t>
            </a:r>
            <a:r>
              <a:rPr lang="ru-RU" sz="1000" b="1" dirty="0" err="1" smtClean="0">
                <a:solidFill>
                  <a:schemeClr val="bg2">
                    <a:lumMod val="50000"/>
                  </a:schemeClr>
                </a:solidFill>
              </a:rPr>
              <a:t>саарлык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) + домашняя корова = </a:t>
            </a:r>
            <a:r>
              <a:rPr lang="ru-RU" sz="1050" b="1" dirty="0" err="1" smtClean="0">
                <a:solidFill>
                  <a:schemeClr val="bg2">
                    <a:lumMod val="50000"/>
                  </a:schemeClr>
                </a:solidFill>
              </a:rPr>
              <a:t>хайнак</a:t>
            </a:r>
            <a:endParaRPr lang="ru-RU" sz="105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66545" y="958835"/>
            <a:ext cx="44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1414" y="936958"/>
            <a:ext cx="3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=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785764"/>
          </a:xfrm>
        </p:spPr>
        <p:txBody>
          <a:bodyPr/>
          <a:lstStyle/>
          <a:p>
            <a:pPr algn="just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Селекция</a:t>
            </a: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 - </a:t>
            </a:r>
            <a:r>
              <a:rPr lang="ru-RU" sz="2400" b="1" i="0" dirty="0" smtClean="0">
                <a:solidFill>
                  <a:schemeClr val="tx1">
                    <a:lumMod val="75000"/>
                  </a:schemeClr>
                </a:solidFill>
              </a:rPr>
              <a:t>наука о выведении новых и совершенствование существующих сортов растений, пород животных и штаммов микроорганизмов с необходимыми человеку свойствами</a:t>
            </a:r>
            <a:endParaRPr lang="ru-RU" sz="3200" b="1" i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7772400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Сорт, порода, штамм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популяция организмов (растений, животных и микроорганизмов), искусственно созданная человекам, которая характеризуется определенным генофондом, наследственно закрепленными морфологическими и физиологическими признаками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методы селекции: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Гибридизация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Мутагенез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Клеточная и генная инженерия</a:t>
            </a:r>
          </a:p>
          <a:p>
            <a:pPr algn="just">
              <a:buFont typeface="Wingdings" pitchFamily="2" charset="2"/>
              <a:buChar char="ü"/>
            </a:pPr>
            <a:endParaRPr lang="ru-RU" sz="2400" b="1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45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389" y="7500"/>
            <a:ext cx="7772400" cy="1295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7" descr="C:\Users\Boss\Documents\0013-013-Bester-ryba-semejstvo-osetrovye-gibrid-poluchennyj-iskusstvenny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2"/>
          <a:stretch/>
        </p:blipFill>
        <p:spPr bwMode="auto">
          <a:xfrm>
            <a:off x="5292080" y="404664"/>
            <a:ext cx="3456384" cy="1924667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C:\Users\Boss\Documents\индоут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5330"/>
            <a:ext cx="1148656" cy="150209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Boss\Documents\полярный гризл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553348"/>
            <a:ext cx="2990068" cy="1766857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 descr="C:\Users\Boss\Documents\41915068_wolph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19777"/>
            <a:ext cx="4680520" cy="1738270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2" descr="C:\Users\Boss\Documents\41915004_kam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4032448" cy="1866187"/>
          </a:xfrm>
          <a:prstGeom prst="rect">
            <a:avLst/>
          </a:prstGeom>
          <a:noFill/>
          <a:ln>
            <a:solidFill>
              <a:schemeClr val="bg1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oss\Documents\Уроки\Селекция (картинки)\индейка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3035"/>
            <a:ext cx="1537230" cy="10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oss\Documents\утк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02" y="2708920"/>
            <a:ext cx="1181100" cy="10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oss\Documents\хорек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7" y="5378044"/>
            <a:ext cx="1429599" cy="13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Boss\Documents\norka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1"/>
          <a:stretch/>
        </p:blipFill>
        <p:spPr bwMode="auto">
          <a:xfrm>
            <a:off x="107504" y="4101026"/>
            <a:ext cx="1425732" cy="12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Boss\Documents\гризли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314" y="4553348"/>
            <a:ext cx="1614760" cy="114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Boss\Documents\белый медведь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715" y="5765776"/>
            <a:ext cx="1590359" cy="105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Boss\Documents\honorik-i-kolonok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r="8663" b="10113"/>
          <a:stretch/>
        </p:blipFill>
        <p:spPr bwMode="auto">
          <a:xfrm>
            <a:off x="1658627" y="4516368"/>
            <a:ext cx="2116570" cy="16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2270851"/>
            <a:ext cx="3956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                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одногорбый верблюд + лама = </a:t>
            </a:r>
            <a:r>
              <a:rPr lang="ru-RU" sz="1000" b="1" dirty="0" err="1" smtClean="0">
                <a:solidFill>
                  <a:schemeClr val="bg2">
                    <a:lumMod val="25000"/>
                  </a:schemeClr>
                </a:solidFill>
              </a:rPr>
              <a:t>кама</a:t>
            </a: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840" y="3733722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индейка</a:t>
            </a:r>
            <a:r>
              <a:rPr lang="ru-RU" sz="1000" b="1" dirty="0" smtClean="0">
                <a:solidFill>
                  <a:schemeClr val="bg2">
                    <a:lumMod val="50000"/>
                  </a:schemeClr>
                </a:solidFill>
              </a:rPr>
              <a:t>               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+               утка</a:t>
            </a: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5923" y="4318446"/>
            <a:ext cx="3816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дельфин +  касатка =  </a:t>
            </a:r>
            <a:r>
              <a:rPr lang="ru-RU" sz="1050" b="1" dirty="0" err="1" smtClean="0">
                <a:solidFill>
                  <a:schemeClr val="bg2">
                    <a:lumMod val="25000"/>
                  </a:schemeClr>
                </a:solidFill>
              </a:rPr>
              <a:t>вольфин</a:t>
            </a:r>
            <a:r>
              <a:rPr lang="ru-RU" sz="1050" b="1" dirty="0" smtClean="0">
                <a:solidFill>
                  <a:schemeClr val="bg2">
                    <a:lumMod val="25000"/>
                  </a:schemeClr>
                </a:solidFill>
              </a:rPr>
              <a:t>    </a:t>
            </a:r>
            <a:endParaRPr lang="ru-RU" sz="105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2585" y="6303772"/>
            <a:ext cx="3192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>
                <a:solidFill>
                  <a:schemeClr val="bg2">
                    <a:lumMod val="25000"/>
                  </a:schemeClr>
                </a:solidFill>
              </a:rPr>
              <a:t>Гролар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000" b="1" dirty="0" err="1">
                <a:solidFill>
                  <a:schemeClr val="bg2">
                    <a:lumMod val="25000"/>
                  </a:schemeClr>
                </a:solidFill>
              </a:rPr>
              <a:t>Пиззли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en-US" sz="1000" b="1" dirty="0" err="1">
                <a:solidFill>
                  <a:schemeClr val="bg2">
                    <a:lumMod val="25000"/>
                  </a:schemeClr>
                </a:solidFill>
              </a:rPr>
              <a:t>Gloral</a:t>
            </a:r>
            <a:r>
              <a:rPr lang="en-US" sz="1000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000" b="1" dirty="0" err="1">
                <a:solidFill>
                  <a:schemeClr val="bg2">
                    <a:lumMod val="25000"/>
                  </a:schemeClr>
                </a:solidFill>
              </a:rPr>
              <a:t>Pizzly</a:t>
            </a:r>
            <a:r>
              <a:rPr lang="en-US" sz="10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 =</a:t>
            </a:r>
          </a:p>
          <a:p>
            <a:pPr algn="ctr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полярный медведь + гризли</a:t>
            </a:r>
            <a:endParaRPr lang="ru-RU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4315" y="922418"/>
            <a:ext cx="973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стерлядь</a:t>
            </a: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9945" y="1829855"/>
            <a:ext cx="915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белуга</a:t>
            </a: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8345" y="1583633"/>
            <a:ext cx="1070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 smtClean="0">
                <a:solidFill>
                  <a:schemeClr val="bg2">
                    <a:lumMod val="25000"/>
                  </a:schemeClr>
                </a:solidFill>
              </a:rPr>
              <a:t>бестер</a:t>
            </a: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6002" y="4141500"/>
            <a:ext cx="1183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норка</a:t>
            </a: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004" y="6391991"/>
            <a:ext cx="911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хорек</a:t>
            </a: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181" y="6165304"/>
            <a:ext cx="1207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 smtClean="0">
                <a:solidFill>
                  <a:schemeClr val="bg2">
                    <a:lumMod val="25000"/>
                  </a:schemeClr>
                </a:solidFill>
              </a:rPr>
              <a:t>хонорик</a:t>
            </a: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31840" y="4018389"/>
            <a:ext cx="1148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2">
                    <a:lumMod val="25000"/>
                  </a:schemeClr>
                </a:solidFill>
              </a:rPr>
              <a:t>     </a:t>
            </a:r>
            <a:r>
              <a:rPr lang="ru-RU" sz="1000" b="1" dirty="0" err="1" smtClean="0">
                <a:solidFill>
                  <a:schemeClr val="bg2">
                    <a:lumMod val="25000"/>
                  </a:schemeClr>
                </a:solidFill>
              </a:rPr>
              <a:t>индоутка</a:t>
            </a:r>
            <a:endParaRPr lang="ru-RU" sz="1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19100"/>
            <a:ext cx="8856984" cy="345604"/>
          </a:xfrm>
        </p:spPr>
        <p:txBody>
          <a:bodyPr/>
          <a:lstStyle/>
          <a:p>
            <a:r>
              <a:rPr lang="ru-RU" sz="2400" b="1" i="0" dirty="0" smtClean="0">
                <a:solidFill>
                  <a:schemeClr val="tx2">
                    <a:lumMod val="25000"/>
                  </a:schemeClr>
                </a:solidFill>
              </a:rPr>
              <a:t>2. </a:t>
            </a:r>
            <a:r>
              <a:rPr lang="ru-RU" sz="2400" b="1" i="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Искусственное осеменение - </a:t>
            </a:r>
            <a:endParaRPr lang="ru-RU" sz="2400" b="1" i="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29523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полученной от высокоценных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самцов спермы в половые пути самки с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ее оплодотворения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Полиэмбриония -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искусственное образование нескольких зародышей из одной зиготы ценных пород с последующим их введением в матку беспородных животных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Генетическое клонирование –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один из методов клеточной инженерии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oss\Documents\искусственное осемен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39"/>
            <a:ext cx="2448271" cy="183620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ss\Documents\полиэмбрио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41282"/>
            <a:ext cx="2903984" cy="93925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ss\Documents\клонирование овцы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3839" r="2258" b="14154"/>
          <a:stretch/>
        </p:blipFill>
        <p:spPr bwMode="auto">
          <a:xfrm>
            <a:off x="179512" y="3864176"/>
            <a:ext cx="4248472" cy="251715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3817232"/>
            <a:ext cx="46085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1997 г. в Англии были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проведены                                                                      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успешные эксперименты по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клонированию                                                                       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овцы. Открытие показало, что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соматические клетки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взрослого организма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млекопитающего способны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передавать полную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 о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признаках,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характерных для взрослой  особи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Следовательно открываются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воспроизведения выдающихся по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продуктивности животных-рекордистов 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144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Селекция микроорганизмов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79" y="773956"/>
            <a:ext cx="8856984" cy="5688632"/>
          </a:xfrm>
          <a:ln>
            <a:noFill/>
          </a:ln>
        </p:spPr>
        <p:txBody>
          <a:bodyPr/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микроорганизмам относят </a:t>
            </a:r>
            <a:r>
              <a:rPr lang="ru-RU" sz="18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прокариот</a:t>
            </a:r>
            <a:r>
              <a:rPr lang="ru-RU" sz="18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из эукариот – </a:t>
            </a:r>
            <a:r>
              <a:rPr lang="ru-RU" sz="18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простейшие, микроскопические формы грибов и водорослей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селекции: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небольшой площади в специальных аппаратах с питательной средой в считанные дни можно вырастить миллиарды особей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мутационный процесс можно использовать более эффективно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геном большинства микроорганизмов гаплоидный, что позволяет выявлять любые мутации уже в первом поколении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селекции микроорганизмов -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искусственный мутагенез и последующий отбор групп генетически идентичных клеток - </a:t>
            </a:r>
            <a:r>
              <a:rPr lang="ru-RU" sz="18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клонов</a:t>
            </a:r>
            <a:endParaRPr lang="ru-RU" sz="1800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053" y="3686958"/>
            <a:ext cx="8805435" cy="260075"/>
          </a:xfrm>
          <a:prstGeom prst="rect">
            <a:avLst/>
          </a:prstGeom>
          <a:solidFill>
            <a:srgbClr val="09E123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</a:rPr>
              <a:t>Природный штамм микроорганизма</a:t>
            </a:r>
            <a:endParaRPr lang="ru-RU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877" y="4185203"/>
            <a:ext cx="8784976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</a:rPr>
              <a:t>Выявление и отбор продуктивного стабильного штамма на основе естественной изменчивости</a:t>
            </a:r>
            <a:endParaRPr lang="ru-RU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9053" y="4797152"/>
            <a:ext cx="8784976" cy="216024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</a:rPr>
              <a:t>Обработка штамма мутагенами</a:t>
            </a:r>
            <a:endParaRPr lang="ru-RU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704" y="5265204"/>
            <a:ext cx="8784976" cy="216024"/>
          </a:xfrm>
          <a:prstGeom prst="rect">
            <a:avLst/>
          </a:prstGeom>
          <a:solidFill>
            <a:srgbClr val="FF6699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</a:rPr>
              <a:t>Выявление и отбор перспективных мутантов</a:t>
            </a:r>
            <a:endParaRPr lang="ru-RU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702" y="5727921"/>
            <a:ext cx="8779327" cy="216024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</a:rPr>
              <a:t>Многократный пересев с контролем на образование требуемого продукта</a:t>
            </a:r>
            <a:endParaRPr lang="ru-RU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704" y="6174556"/>
            <a:ext cx="8779327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</a:rPr>
              <a:t>Получение продуктивного штамма</a:t>
            </a:r>
            <a:endParaRPr lang="ru-RU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645" y="6610679"/>
            <a:ext cx="8779327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25000"/>
                  </a:schemeClr>
                </a:solidFill>
              </a:rPr>
              <a:t>Передача продуктивного штамма в промышленное производство</a:t>
            </a:r>
            <a:endParaRPr lang="ru-RU" sz="16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779912" y="3956285"/>
            <a:ext cx="504056" cy="216024"/>
          </a:xfrm>
          <a:prstGeom prst="downArrow">
            <a:avLst/>
          </a:prstGeom>
          <a:solidFill>
            <a:schemeClr val="tx2">
              <a:lumMod val="9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779912" y="4590380"/>
            <a:ext cx="504056" cy="216024"/>
          </a:xfrm>
          <a:prstGeom prst="downArrow">
            <a:avLst/>
          </a:prstGeom>
          <a:solidFill>
            <a:schemeClr val="tx2">
              <a:lumMod val="9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779912" y="5013176"/>
            <a:ext cx="504056" cy="252028"/>
          </a:xfrm>
          <a:prstGeom prst="downArrow">
            <a:avLst/>
          </a:prstGeom>
          <a:solidFill>
            <a:schemeClr val="tx2">
              <a:lumMod val="9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779912" y="5498317"/>
            <a:ext cx="504056" cy="237892"/>
          </a:xfrm>
          <a:prstGeom prst="downArrow">
            <a:avLst/>
          </a:prstGeom>
          <a:solidFill>
            <a:schemeClr val="tx2">
              <a:lumMod val="9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779912" y="5958532"/>
            <a:ext cx="504056" cy="216024"/>
          </a:xfrm>
          <a:prstGeom prst="downArrow">
            <a:avLst/>
          </a:prstGeom>
          <a:solidFill>
            <a:schemeClr val="tx2">
              <a:lumMod val="9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779912" y="6381375"/>
            <a:ext cx="504056" cy="260648"/>
          </a:xfrm>
          <a:prstGeom prst="downArrow">
            <a:avLst/>
          </a:prstGeom>
          <a:solidFill>
            <a:schemeClr val="tx2">
              <a:lumMod val="9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Биотехнология - </a:t>
            </a:r>
            <a:endParaRPr lang="ru-RU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7606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живых организмов и биологических процессов в производстве, т.е. производство необходимых для человека веществ с использованием достижений микробиологии, биохимии и технологии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хлебопечение, виноделие, пивоварение, приготовление кисломолочных продуктов и т.д.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промышленное получение ацетона и бутанола, антибиотиков, органических кислот, витаминов, ферментов, кормового белка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ХХ</a:t>
            </a:r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повышение эффективности растениеводства и животноводства: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биологический удобрения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включающие в себя различные бактерии (азотобактерин)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биогумус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высокоэффективное естественное органическое удобрение, которое получают в процессе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переработки органических отходов дождевыми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червями (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калифорнийский червь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Boss\Document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22" y="5445224"/>
            <a:ext cx="2118417" cy="1340081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9036496" cy="360039"/>
          </a:xfrm>
        </p:spPr>
        <p:txBody>
          <a:bodyPr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Культурные растения, устойчивые к неблагоприятным факторам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8964" y="476671"/>
            <a:ext cx="5940152" cy="6181251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Вегетативное размножение сельскохозяйственных растений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культурой тканей</a:t>
            </a:r>
          </a:p>
          <a:p>
            <a:pPr algn="just">
              <a:buFont typeface="Arial" pitchFamily="34" charset="0"/>
              <a:buChar char="•"/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Arial" pitchFamily="34" charset="0"/>
              <a:buChar char="•"/>
            </a:pPr>
            <a:endParaRPr lang="ru-RU" sz="2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Биотехнология</a:t>
            </a:r>
            <a:r>
              <a:rPr lang="ru-RU" sz="18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  <a:p>
            <a:pPr marL="0" indent="0"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медицине</a:t>
            </a:r>
          </a:p>
          <a:p>
            <a:pPr algn="just"/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 </a:t>
            </a: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чистое топливо</a:t>
            </a:r>
          </a:p>
          <a:p>
            <a:pPr marL="0" indent="0" algn="just">
              <a:buNone/>
            </a:pPr>
            <a:endParaRPr lang="ru-RU" sz="2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Boss\Documents\Уроки\Селекция (картинки)\генная инженер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1553"/>
            <a:ext cx="3057047" cy="4376673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ss\Documents\0007-007-Metod-kultura-tkanej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t="24725" r="10564" b="37638"/>
          <a:stretch/>
        </p:blipFill>
        <p:spPr bwMode="auto">
          <a:xfrm>
            <a:off x="3635896" y="1556792"/>
            <a:ext cx="5359378" cy="1900382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ss\Documents\Уроки\Селекция (картинки)\кл. инженер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16" y="3520496"/>
            <a:ext cx="2911106" cy="3192002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oss\Documents\the_biodiesel_handbook_biodizel_iz_ispol_zovannogo_masla_104845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86866"/>
            <a:ext cx="2304256" cy="1725632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3873996"/>
          </a:xfrm>
        </p:spPr>
        <p:txBody>
          <a:bodyPr/>
          <a:lstStyle/>
          <a:p>
            <a:pPr algn="ctr"/>
            <a:r>
              <a:rPr lang="ru-RU" sz="6600" b="1" dirty="0" smtClean="0"/>
              <a:t>Спасибо </a:t>
            </a:r>
            <a:br>
              <a:rPr lang="ru-RU" sz="6600" b="1" dirty="0" smtClean="0"/>
            </a:br>
            <a:r>
              <a:rPr lang="ru-RU" sz="6600" b="1" dirty="0" smtClean="0"/>
              <a:t>за </a:t>
            </a:r>
            <a:br>
              <a:rPr lang="ru-RU" sz="6600" b="1" dirty="0" smtClean="0"/>
            </a:br>
            <a:r>
              <a:rPr lang="ru-RU" sz="6600" b="1" dirty="0" smtClean="0"/>
              <a:t>внимание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4653136"/>
            <a:ext cx="5542384" cy="1252364"/>
          </a:xfrm>
        </p:spPr>
        <p:txBody>
          <a:bodyPr/>
          <a:lstStyle/>
          <a:p>
            <a:pPr marL="365125" indent="-282575">
              <a:spcBef>
                <a:spcPts val="600"/>
              </a:spcBef>
              <a:buSzPct val="80000"/>
              <a:buNone/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презентации использованы фотоматериалы</a:t>
            </a:r>
          </a:p>
          <a:p>
            <a:pPr marL="82550" indent="0">
              <a:spcBef>
                <a:spcPts val="600"/>
              </a:spcBef>
              <a:buSzPct val="80000"/>
              <a:buNone/>
              <a:defRPr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коллекции http://www.google.ru/images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2605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96"/>
            <a:ext cx="7772400" cy="11430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</a:rPr>
              <a:t>Задачи селекции</a:t>
            </a:r>
            <a:endParaRPr lang="ru-RU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841" y="1124744"/>
            <a:ext cx="8684647" cy="5400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продуктивности сортов растений, пород животных и штаммов микроорганизмов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разнообразия организмов, являющихся объектами селекционной работы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закономерностей наследственной изменчивости при гибридизации и мутационном процессе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роли среды в развитии признаков и свойств организмов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систем искусственного отбора, способствующих усилению и закреплению полезных для человека признаков у организмов с разными типами размножения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устойчивых к заболеваниям и климатическим условиям сортов и пород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сортов, пород и штаммов, пригодных для механизированного промышленного выращивания, разведения и уборки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ru-RU" sz="20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92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Методы селекции</a:t>
            </a:r>
            <a:endParaRPr lang="ru-RU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9045554" cy="568863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Искусственный отбор</a:t>
            </a:r>
            <a:endParaRPr lang="ru-RU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27584" y="1791118"/>
            <a:ext cx="3168352" cy="1997922"/>
          </a:xfrm>
          <a:prstGeom prst="ellipse">
            <a:avLst/>
          </a:prstGeom>
          <a:solidFill>
            <a:srgbClr val="CEDA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Индивидуальный отбор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72472" y="989112"/>
            <a:ext cx="3168352" cy="1872208"/>
          </a:xfrm>
          <a:prstGeom prst="ellipse">
            <a:avLst/>
          </a:prstGeom>
          <a:solidFill>
            <a:srgbClr val="BABCB1"/>
          </a:solidFill>
          <a:ln>
            <a:solidFill>
              <a:srgbClr val="99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Массовый отбор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699792" y="1423616"/>
            <a:ext cx="1296144" cy="370880"/>
          </a:xfrm>
          <a:prstGeom prst="straightConnector1">
            <a:avLst/>
          </a:prstGeom>
          <a:ln w="57150">
            <a:solidFill>
              <a:srgbClr val="99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31940" y="1423616"/>
            <a:ext cx="1476164" cy="154856"/>
          </a:xfrm>
          <a:prstGeom prst="straightConnector1">
            <a:avLst/>
          </a:prstGeom>
          <a:ln w="57150">
            <a:solidFill>
              <a:srgbClr val="99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процесс 24"/>
          <p:cNvSpPr/>
          <p:nvPr/>
        </p:nvSpPr>
        <p:spPr>
          <a:xfrm>
            <a:off x="5940152" y="2420888"/>
            <a:ext cx="2304256" cy="1286993"/>
          </a:xfrm>
          <a:prstGeom prst="flowChartProcess">
            <a:avLst/>
          </a:prstGeom>
          <a:solidFill>
            <a:srgbClr val="CEDA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Выделяют группу особей с желаемыми признаками. Потомство неоднородно и дает расщепление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91680" y="3135974"/>
            <a:ext cx="2520280" cy="1296144"/>
          </a:xfrm>
          <a:prstGeom prst="rect">
            <a:avLst/>
          </a:prstGeom>
          <a:solidFill>
            <a:srgbClr val="BABC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Выделяют единичные особи с ценными качествами и отдельно выращивают их потомство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3851920" y="4432118"/>
            <a:ext cx="360040" cy="509050"/>
          </a:xfrm>
          <a:prstGeom prst="downArrow">
            <a:avLst/>
          </a:prstGeom>
          <a:solidFill>
            <a:srgbClr val="CEDA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843808" y="4916760"/>
            <a:ext cx="3600400" cy="168059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Чистая линия -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генетически однородных организмов, являющихся ценным исходным материалом для селекции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880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720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006237"/>
              </p:ext>
            </p:extLst>
          </p:nvPr>
        </p:nvGraphicFramePr>
        <p:xfrm>
          <a:off x="179512" y="44624"/>
          <a:ext cx="8856984" cy="6534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7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" y="260648"/>
            <a:ext cx="8784976" cy="33265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Инбридинг -</a:t>
            </a:r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спаривание близких родственников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например, отца с дочерью, матери с сыном, брата с сестрой и т.п. Инбридинг никогда не следует применять, если нет уверенности в том, что поголовье абсолютно здорово как физически, так и психически. При таком способе разведения строго обязательна отбраковка всего племенного материала, не удовлетворяющего стандартам. Если худшие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уничтожаются, им не следует выдавать родословных и уж, конечно, никогда не следует получать от них потомства.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Некоторая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лучшего в мире поголовья лошадей, коров, свиней, собак и других домашних животных была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путем инбридинга. Но, применяя инбридинг без достаточных знаний, можно погубить породу за несколько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генераций</a:t>
            </a:r>
            <a:r>
              <a:rPr lang="ru-RU" sz="2000" dirty="0" smtClean="0"/>
              <a:t>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oss\Documents\gesogurec4jpg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948264" y="3940006"/>
            <a:ext cx="1958888" cy="129222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ss\Documents\dsc063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11" y="4482855"/>
            <a:ext cx="1960612" cy="1654883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ss\Documents\e24865efbb2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293097"/>
            <a:ext cx="2592288" cy="214185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ss\Documents\00259ge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78889"/>
            <a:ext cx="1958888" cy="138531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ss\Documents\инбридинг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61" y="3924980"/>
            <a:ext cx="1366845" cy="138531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oss\Documents\инридинг.щенки лабродор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4" y="5371981"/>
            <a:ext cx="1905000" cy="129222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1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2606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6768753" cy="61926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гибридизации особей </a:t>
            </a: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разных линий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удается получить гетерозиготные гибриды, превосходящие по своим качествам родительские формы. В этом случае проявляется эффект </a:t>
            </a: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гетерозиса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гибридной силы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Неродственная гибридизация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может быть </a:t>
            </a:r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внутривидовой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скрещивание особей разных сортов или пород одного вида и </a:t>
            </a:r>
            <a:r>
              <a:rPr lang="ru-RU" sz="24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отдаленной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скрещивание особей разных видов и родов</a:t>
            </a:r>
            <a:endParaRPr lang="ru-RU" sz="2800" b="1" i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Boss\Documents\Уроки\гетерози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6"/>
          <a:stretch/>
        </p:blipFill>
        <p:spPr bwMode="auto">
          <a:xfrm>
            <a:off x="7164288" y="404661"/>
            <a:ext cx="1831496" cy="249147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oss\Documents\кур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20" y="3127857"/>
            <a:ext cx="1787764" cy="205075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ss\Documents\зеброи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17" y="4293096"/>
            <a:ext cx="3023981" cy="223224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70564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2">
                    <a:lumMod val="25000"/>
                  </a:schemeClr>
                </a:solidFill>
              </a:rPr>
              <a:t>Клеточная инженерия</a:t>
            </a:r>
            <a:endParaRPr lang="ru-RU" sz="40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051" name="Picture 3" descr="C:\Users\Boss\Documents\P0001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14839"/>
            <a:ext cx="2383160" cy="158877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868070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Основана на культивировании отдельных клеток и тканей на искусственных питательных средах. Такие клеточные культуры используются для синтеза ценных веществ, производства незараженного посадочного материала, получения клеточных гибридов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684549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i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Генная инженерия -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целенаправленный перенос нужных генов от одного вида живых организмов в другой, часто очень далеких по своему происхождению. Это перспективное направление, которое позволит целенаправленно улучшать наследственные качества организмов, получать ценные биологически активные вещества</a:t>
            </a:r>
            <a:endParaRPr lang="ru-RU" sz="2000" b="1" i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2052" name="Picture 4" descr="C:\Users\Boss\Documents\0a1cdcfc59bcbb808b614c839020d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29616"/>
            <a:ext cx="2383160" cy="16677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oss\Documents\Уроки\Селекция (картинки)\image022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2448272" cy="2722092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7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 Селекция растений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Центры происхождения культурных растений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</a:t>
            </a: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Восточноазиатский 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20%</a:t>
            </a:r>
            <a:endParaRPr lang="ru-RU" sz="2000" b="1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</a:t>
            </a: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соя, просо, гречиха, плодовые: вишня, слива; овощные – редька </a:t>
            </a:r>
          </a:p>
          <a:p>
            <a:pPr marL="0" indent="0" algn="just">
              <a:buNone/>
            </a:pPr>
            <a:r>
              <a:rPr lang="ru-RU" sz="10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</a:t>
            </a: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2.Южноазиатский тропический</a:t>
            </a:r>
          </a:p>
          <a:p>
            <a:pPr marL="0" indent="0" algn="just">
              <a:buNone/>
            </a:pPr>
            <a:endParaRPr lang="ru-RU" sz="2000" b="1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50%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</a:t>
            </a: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рис, сахарный тростник, огурец, баклажан, черный перец, цитрусовые</a:t>
            </a:r>
          </a:p>
          <a:p>
            <a:pPr marL="0" indent="0" algn="just">
              <a:buNone/>
            </a:pPr>
            <a:r>
              <a:rPr lang="ru-RU" sz="10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Юго-</a:t>
            </a:r>
            <a:r>
              <a:rPr lang="ru-RU" sz="2000" b="1" i="1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Западноазиатский</a:t>
            </a: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4. Средиземноморский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14%                                               11%</a:t>
            </a:r>
          </a:p>
          <a:p>
            <a:pPr marL="0" indent="0" algn="just">
              <a:buNone/>
            </a:pPr>
            <a:endParaRPr lang="ru-RU" sz="2000" b="1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0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</a:t>
            </a: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пшеница, рожь, бобовые, лен, конопля, репа, морковь, чеснок, виноград, и др.          Капуста, сахарная свекла, маслина, клевер, чечевица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Абиссинский    6. Центральноамериканский  7. Южноамериканский</a:t>
            </a:r>
          </a:p>
          <a:p>
            <a:pPr marL="0" indent="0" algn="just">
              <a:buNone/>
            </a:pPr>
            <a:endParaRPr lang="ru-RU" sz="2000" b="1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000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1000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1000" dirty="0" err="1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</a:t>
            </a: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пшеница, ячмень, сорго, кофе, банан   Кукуруза, подсолнечник, хлопчатник, какао, табак, тыква    Картофель, томат, сл. перец, ананас, </a:t>
            </a:r>
          </a:p>
          <a:p>
            <a:pPr marL="0" indent="0" algn="just">
              <a:buNone/>
            </a:pPr>
            <a:r>
              <a:rPr lang="ru-RU" sz="10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кокаиновое дерево, хинное дерево     </a:t>
            </a:r>
          </a:p>
          <a:p>
            <a:pPr marL="0" indent="0" algn="just">
              <a:buNone/>
            </a:pPr>
            <a:endParaRPr lang="ru-RU" sz="2000" b="1" i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sz="2000" b="1" i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000" b="1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Boss\Document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33" y="116632"/>
            <a:ext cx="1070951" cy="159336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oss\Documents\0005-005-Glavnye-tsentry-proiskhozhdenija-kulturnykh-rasten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" y="1373639"/>
            <a:ext cx="4498848" cy="27003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oss\Documents\виш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47" y="1774801"/>
            <a:ext cx="449291" cy="53333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ss\Documents\прос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76" y="1774737"/>
            <a:ext cx="400050" cy="5334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ss\Documents\редь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61" y="1772816"/>
            <a:ext cx="423277" cy="53532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ss\Documents\со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16" y="1772816"/>
            <a:ext cx="660090" cy="44006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ss\Documents\слив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40" y="1769364"/>
            <a:ext cx="576263" cy="4191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oss\Documents\гречих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32" y="1774738"/>
            <a:ext cx="374780" cy="53333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oss\Documents\баклажан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89" y="2917437"/>
            <a:ext cx="547897" cy="58357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oss\Documents\огурец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46" y="2917439"/>
            <a:ext cx="377404" cy="58356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oss\Documents\рис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16" y="2917437"/>
            <a:ext cx="366712" cy="58357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Boss\Documents\сахарный тростник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54" y="2917437"/>
            <a:ext cx="475504" cy="58357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oss\Documents\черный перец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93" y="2917435"/>
            <a:ext cx="495663" cy="58357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oss\Documents\цитрусовые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49" y="2917439"/>
            <a:ext cx="559025" cy="58356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Boss\Documents\дыня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69" y="4836430"/>
            <a:ext cx="590551" cy="37466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Boss\Documents\конопля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23723"/>
            <a:ext cx="427235" cy="6715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Boss\Documents\мягкая пшеница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" y="4517846"/>
            <a:ext cx="298896" cy="6715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Boss\Documents\лен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96" y="4523723"/>
            <a:ext cx="382736" cy="6715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Boss\Documents\виноград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94" y="4539580"/>
            <a:ext cx="376238" cy="6715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Boss\Documents\морковь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76" y="4530551"/>
            <a:ext cx="307480" cy="66468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Boss\Documents\репа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00" y="4532759"/>
            <a:ext cx="266700" cy="6715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Boss\Documents\груша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06" y="4541788"/>
            <a:ext cx="320527" cy="66930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Boss\Documents\абрикос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602" y="4541788"/>
            <a:ext cx="350569" cy="66930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Boss\Documents\чеснок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22" y="4532759"/>
            <a:ext cx="276340" cy="6715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Boss\Documents\бобовыеs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" y="4520156"/>
            <a:ext cx="360040" cy="6715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Boss\Documents\рожьs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8" y="4517846"/>
            <a:ext cx="315688" cy="67613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Boss\Documents\клевер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55" y="4541788"/>
            <a:ext cx="449087" cy="63899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Boss\Documents\маслина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45" y="4534048"/>
            <a:ext cx="422794" cy="65762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Boss\Documents\сах.свеклаs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62" y="4529851"/>
            <a:ext cx="430535" cy="661817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Boss\Documents\чечевица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13" y="4541788"/>
            <a:ext cx="403059" cy="63899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Boss\Documents\капуста.jp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43" y="4532759"/>
            <a:ext cx="627564" cy="67727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Boss\Documents\сорго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49" y="5843322"/>
            <a:ext cx="354806" cy="6100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Boss\Documents\тв. пшеница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2" y="5843320"/>
            <a:ext cx="298896" cy="61001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Boss\Documents\ячмень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" y="5843321"/>
            <a:ext cx="292280" cy="61001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Boss\Documents\кофе.jp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64" y="5836974"/>
            <a:ext cx="382735" cy="61636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Boss\Documents\банан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01" y="5832929"/>
            <a:ext cx="288032" cy="62040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Users\Boss\Documents\кукуруза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001" y="5832928"/>
            <a:ext cx="398529" cy="62040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Boss\Documents\подсолнечник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82" y="5845660"/>
            <a:ext cx="413742" cy="60767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Boss\Documents\табакs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42178"/>
            <a:ext cx="369065" cy="61115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Boss\Documents\какао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5846329"/>
            <a:ext cx="368501" cy="60700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Users\Boss\Documents\Уроки\хлопчатник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80" y="5834481"/>
            <a:ext cx="385870" cy="61885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Boss\Documents\сладкий перец.jp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30" y="5845659"/>
            <a:ext cx="352282" cy="60767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C:\Users\Boss\Documents\картофель.jp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40" y="5834481"/>
            <a:ext cx="471810" cy="61884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C:\Users\Boss\Documents\тыкваjpg.jp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188" y="5856212"/>
            <a:ext cx="536054" cy="59711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C:\Users\Boss\Documents\томат.jp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04" y="5845658"/>
            <a:ext cx="383178" cy="60767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Users\Boss\Documents\ананас.jp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138" y="5845658"/>
            <a:ext cx="300361" cy="60767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C:\Users\Boss\Documents\кокаиновое дерево.jp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99" y="5845657"/>
            <a:ext cx="493651" cy="60767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:\Users\Boss\Documents\хинное дерево.jp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25" y="5834481"/>
            <a:ext cx="473571" cy="61884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1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69067">
  <a:themeElements>
    <a:clrScheme name="Тема Offic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Тема Offi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01069067</Template>
  <TotalTime>1120</TotalTime>
  <Words>1860</Words>
  <Application>Microsoft Office PowerPoint</Application>
  <PresentationFormat>Экран (4:3)</PresentationFormat>
  <Paragraphs>236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01069067</vt:lpstr>
      <vt:lpstr>Селекция </vt:lpstr>
      <vt:lpstr>Селекция - наука о выведении новых и совершенствование существующих сортов растений, пород животных и штаммов микроорганизмов с необходимыми человеку свойствами</vt:lpstr>
      <vt:lpstr>Задачи селекции</vt:lpstr>
      <vt:lpstr>Методы селекции</vt:lpstr>
      <vt:lpstr> </vt:lpstr>
      <vt:lpstr>Инбридинг - </vt:lpstr>
      <vt:lpstr>Презентация PowerPoint</vt:lpstr>
      <vt:lpstr>Клеточная инженерия</vt:lpstr>
      <vt:lpstr> Селекция растений</vt:lpstr>
      <vt:lpstr>Закон гомологических рядов наследственной изменчивости</vt:lpstr>
      <vt:lpstr>Основные методы селекции растений</vt:lpstr>
      <vt:lpstr>Воздействие условиями среды – при воспитании молодых сеянцев большое внимание уделяется характеру и интенсивности питания, воздействия низкими температурами, частыми пересадками. В результате происходит закалка гибридных сеянцев, а затем производится отбор наиболее выносливых растений </vt:lpstr>
      <vt:lpstr>Гетерозис </vt:lpstr>
      <vt:lpstr>Отдаленная гибридизация</vt:lpstr>
      <vt:lpstr>Методы клеточной инженерии</vt:lpstr>
      <vt:lpstr>Селекция животных</vt:lpstr>
      <vt:lpstr>Центры происхождения домашних животных</vt:lpstr>
      <vt:lpstr>Методы селекции животных</vt:lpstr>
      <vt:lpstr>Межвидовая гибридизация</vt:lpstr>
      <vt:lpstr>Презентация PowerPoint</vt:lpstr>
      <vt:lpstr>2. Искусственное осеменение - </vt:lpstr>
      <vt:lpstr>Селекция микроорганизмов</vt:lpstr>
      <vt:lpstr>Биотехнология - </vt:lpstr>
      <vt:lpstr>Культурные растения, устойчивые к неблагоприятным факторам</vt:lpstr>
      <vt:lpstr>Спасибо  за  внимание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Селекция</dc:title>
  <dc:creator>Boss</dc:creator>
  <cp:lastModifiedBy>Boss</cp:lastModifiedBy>
  <cp:revision>111</cp:revision>
  <dcterms:created xsi:type="dcterms:W3CDTF">2012-07-22T12:53:07Z</dcterms:created>
  <dcterms:modified xsi:type="dcterms:W3CDTF">2013-07-08T14:12:57Z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TC010690671049</vt:lpwstr>
  </property>
</Properties>
</file>