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58" r:id="rId25"/>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366"/>
      </p:cViewPr>
      <p:guideLst>
        <p:guide orient="horz" pos="1620"/>
        <p:guide pos="564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255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0BB5DD-48FF-46D3-B208-3E4B74F1AF38}" type="datetimeFigureOut">
              <a:rPr lang="ru-RU"/>
              <a:pPr>
                <a:defRPr/>
              </a:pPr>
              <a:t>24.06.2016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C8D937E-62CF-4BA4-9E6F-1F2BD88FFA4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F52076-A921-459B-927D-F26EBA16F0FD}"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lgn="ctr" fontAlgn="auto">
              <a:spcBef>
                <a:spcPts val="0"/>
              </a:spcBef>
              <a:spcAft>
                <a:spcPts val="0"/>
              </a:spcAft>
              <a:defRPr/>
            </a:pPr>
            <a:r>
              <a:rPr lang="ru-RU" b="1" dirty="0" smtClean="0">
                <a:ln w="3175">
                  <a:solidFill>
                    <a:schemeClr val="accent1">
                      <a:lumMod val="50000"/>
                    </a:schemeClr>
                  </a:solidFill>
                </a:ln>
                <a:solidFill>
                  <a:schemeClr val="accent1">
                    <a:lumMod val="75000"/>
                  </a:schemeClr>
                </a:solidFill>
                <a:effectLst>
                  <a:outerShdw blurRad="63500" sx="102000" sy="102000" algn="ctr" rotWithShape="0">
                    <a:prstClr val="black">
                      <a:alpha val="40000"/>
                    </a:prstClr>
                  </a:outerShdw>
                </a:effectLst>
              </a:rPr>
              <a:t>От практики  –  к теории</a:t>
            </a:r>
          </a:p>
          <a:p>
            <a:pPr algn="ctr" fontAlgn="auto">
              <a:spcBef>
                <a:spcPts val="0"/>
              </a:spcBef>
              <a:spcAft>
                <a:spcPts val="0"/>
              </a:spcAft>
              <a:defRPr/>
            </a:pPr>
            <a:r>
              <a:rPr lang="ru-RU" b="1" dirty="0" smtClean="0">
                <a:ln w="3175">
                  <a:solidFill>
                    <a:schemeClr val="accent1">
                      <a:lumMod val="50000"/>
                    </a:schemeClr>
                  </a:solidFill>
                </a:ln>
                <a:solidFill>
                  <a:schemeClr val="accent1">
                    <a:lumMod val="75000"/>
                  </a:schemeClr>
                </a:solidFill>
                <a:effectLst>
                  <a:outerShdw blurRad="63500" sx="102000" sy="102000" algn="ctr" rotWithShape="0">
                    <a:prstClr val="black">
                      <a:alpha val="40000"/>
                    </a:prstClr>
                  </a:outerShdw>
                </a:effectLst>
              </a:rPr>
              <a:t>От речи – к языку</a:t>
            </a:r>
          </a:p>
          <a:p>
            <a:pPr fontAlgn="auto">
              <a:spcBef>
                <a:spcPts val="0"/>
              </a:spcBef>
              <a:spcAft>
                <a:spcPts val="0"/>
              </a:spcAft>
              <a:defRPr/>
            </a:pPr>
            <a:endParaRPr lang="ru-RU" dirty="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C5AD2B-BA32-4686-8C7D-1170078365CF}" type="slidenum">
              <a:rPr lang="ru-RU">
                <a:cs typeface="Arial" charset="0"/>
              </a:rPr>
              <a:pPr fontAlgn="base">
                <a:spcBef>
                  <a:spcPct val="0"/>
                </a:spcBef>
                <a:spcAft>
                  <a:spcPct val="0"/>
                </a:spcAft>
              </a:pPr>
              <a:t>3</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6A4915-6A7E-4F20-9375-79BDD79E180F}" type="slidenum">
              <a:rPr lang="ru-RU">
                <a:cs typeface="Arial" charset="0"/>
              </a:rPr>
              <a:pPr fontAlgn="base">
                <a:spcBef>
                  <a:spcPct val="0"/>
                </a:spcBef>
                <a:spcAft>
                  <a:spcPct val="0"/>
                </a:spcAft>
              </a:pPr>
              <a:t>13</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715084-66C7-4A05-AE8F-3534DE187023}" type="slidenum">
              <a:rPr lang="ru-RU">
                <a:cs typeface="Arial" charset="0"/>
              </a:rPr>
              <a:pPr fontAlgn="base">
                <a:spcBef>
                  <a:spcPct val="0"/>
                </a:spcBef>
                <a:spcAft>
                  <a:spcPct val="0"/>
                </a:spcAft>
              </a:pPr>
              <a:t>24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606E88-7279-4A60-A5F9-FA04E08B1587}" type="datetime1">
              <a:rPr lang="ru-RU"/>
              <a:pPr>
                <a:defRPr/>
              </a:pPr>
              <a:t>24.06.2016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EC9AE0-CEA5-4AAD-8F67-5FB415C168F6}"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22417D-3473-4039-81CB-D1688CD549AA}" type="datetime1">
              <a:rPr lang="ru-RU"/>
              <a:pPr>
                <a:defRPr/>
              </a:pPr>
              <a:t>24.06.2016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27D0AA-8F98-4614-92EE-E2B2D31AA927}"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68FD3E-6DD3-4C76-8634-18E5558D22F8}" type="datetime1">
              <a:rPr lang="ru-RU"/>
              <a:pPr>
                <a:defRPr/>
              </a:pPr>
              <a:t>24.06.2016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2A3FEC-3977-4F92-9DA9-3D249CEC567D}"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150938" y="160735"/>
            <a:ext cx="7804150" cy="4438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1"/>
          <p:cNvSpPr>
            <a:spLocks noGrp="1" noChangeArrowheads="1"/>
          </p:cNvSpPr>
          <p:nvPr>
            <p:ph type="dt" sz="half" idx="10"/>
          </p:nvPr>
        </p:nvSpPr>
        <p:spPr/>
        <p:txBody>
          <a:bodyPr/>
          <a:lstStyle>
            <a:lvl1pPr>
              <a:defRPr/>
            </a:lvl1pPr>
          </a:lstStyle>
          <a:p>
            <a:pPr>
              <a:defRPr/>
            </a:pPr>
            <a:endParaRPr lang="ru-RU"/>
          </a:p>
        </p:txBody>
      </p:sp>
      <p:sp>
        <p:nvSpPr>
          <p:cNvPr id="4" name="Rectangle 12"/>
          <p:cNvSpPr>
            <a:spLocks noGrp="1" noChangeArrowheads="1"/>
          </p:cNvSpPr>
          <p:nvPr>
            <p:ph type="ftr" sz="quarter" idx="11"/>
          </p:nvPr>
        </p:nvSpPr>
        <p:spPr/>
        <p:txBody>
          <a:bodyPr/>
          <a:lstStyle>
            <a:lvl1pPr>
              <a:defRPr/>
            </a:lvl1pPr>
          </a:lstStyle>
          <a:p>
            <a:pPr>
              <a:defRPr/>
            </a:pPr>
            <a:endParaRPr lang="ru-RU"/>
          </a:p>
        </p:txBody>
      </p:sp>
      <p:sp>
        <p:nvSpPr>
          <p:cNvPr id="5" name="Rectangle 13"/>
          <p:cNvSpPr>
            <a:spLocks noGrp="1" noChangeArrowheads="1"/>
          </p:cNvSpPr>
          <p:nvPr>
            <p:ph type="sldNum" sz="quarter" idx="12"/>
          </p:nvPr>
        </p:nvSpPr>
        <p:spPr/>
        <p:txBody>
          <a:bodyPr/>
          <a:lstStyle>
            <a:lvl1pPr>
              <a:defRPr/>
            </a:lvl1pPr>
          </a:lstStyle>
          <a:p>
            <a:pPr>
              <a:defRPr/>
            </a:pPr>
            <a:fld id="{D1337317-B9BE-4443-96DB-A3E4B427773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236770-E2E8-49FB-90B4-FAC7C2D60705}" type="datetime1">
              <a:rPr lang="ru-RU"/>
              <a:pPr>
                <a:defRPr/>
              </a:pPr>
              <a:t>24.06.2016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A0C9F4-68CB-4EFC-B3E0-A503526A465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BB3240E-7BCE-48E0-936B-3D56B9A63CE4}" type="datetime1">
              <a:rPr lang="ru-RU"/>
              <a:pPr>
                <a:defRPr/>
              </a:pPr>
              <a:t>24.06.2016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214368-9C86-4D64-968B-DD7706F43191}"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48FBD98-F1FE-4EB1-880B-4114A9D3AE2F}" type="datetime1">
              <a:rPr lang="ru-RU"/>
              <a:pPr>
                <a:defRPr/>
              </a:pPr>
              <a:t>24.06.2016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CD07D3-1E46-4357-9D87-AEE068709D94}"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3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28C8C42-FB9D-49A6-8576-360A1246B02E}" type="datetime1">
              <a:rPr lang="ru-RU"/>
              <a:pPr>
                <a:defRPr/>
              </a:pPr>
              <a:t>24.06.2016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DD7C5AA-7594-4E03-994B-A3AF694498BA}"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6DC7920-ABFA-4E90-A782-180D922D4237}" type="datetime1">
              <a:rPr lang="ru-RU"/>
              <a:pPr>
                <a:defRPr/>
              </a:pPr>
              <a:t>24.06.2016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26F5DC3-33E0-4D36-8D77-D76D7C68362E}"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CAA634E-935D-4FA8-8B25-390936BC5D57}" type="datetime1">
              <a:rPr lang="ru-RU"/>
              <a:pPr>
                <a:defRPr/>
              </a:pPr>
              <a:t>24.06.2016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194D6F7-7A81-40F6-99DD-8B2F502FD02E}"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667B72D-1C34-4709-84A1-9E49A9DBC305}" type="datetime1">
              <a:rPr lang="ru-RU"/>
              <a:pPr>
                <a:defRPr/>
              </a:pPr>
              <a:t>24.06.2016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A3F4FF4-788D-4034-8882-D7390884D00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C131627-B2F0-4862-BF92-697F482452BF}" type="datetime1">
              <a:rPr lang="ru-RU"/>
              <a:pPr>
                <a:defRPr/>
              </a:pPr>
              <a:t>24.06.2016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EC1E35-5D99-43B4-97D0-73F2E997749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Masha\черная пятница\Мероприятия\16-06-26 Конференция в Питере\обложка для перезентации-08.png"/>
          <p:cNvPicPr>
            <a:picLocks noChangeAspect="1" noChangeArrowheads="1"/>
          </p:cNvPicPr>
          <p:nvPr userDrawn="1"/>
        </p:nvPicPr>
        <p:blipFill>
          <a:blip r:embed="rId14"/>
          <a:srcRect/>
          <a:stretch>
            <a:fillRect/>
          </a:stretch>
        </p:blipFill>
        <p:spPr bwMode="auto">
          <a:xfrm>
            <a:off x="0" y="4586288"/>
            <a:ext cx="9144000" cy="557212"/>
          </a:xfrm>
          <a:prstGeom prst="rect">
            <a:avLst/>
          </a:prstGeom>
          <a:noFill/>
          <a:ln w="9525">
            <a:noFill/>
            <a:miter lim="800000"/>
            <a:headEnd/>
            <a:tailEnd/>
          </a:ln>
        </p:spPr>
      </p:pic>
      <p:sp>
        <p:nvSpPr>
          <p:cNvPr id="1027" name="Заголовок 1"/>
          <p:cNvSpPr>
            <a:spLocks noGrp="1"/>
          </p:cNvSpPr>
          <p:nvPr>
            <p:ph type="title"/>
          </p:nvPr>
        </p:nvSpPr>
        <p:spPr bwMode="auto">
          <a:xfrm>
            <a:off x="457200" y="-20638"/>
            <a:ext cx="8229600"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82789D3-012A-4D76-AFAF-AA6F27FE7F76}" type="datetime1">
              <a:rPr lang="ru-RU"/>
              <a:pPr>
                <a:defRPr/>
              </a:pPr>
              <a:t>24.06.2016</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902450" y="4767263"/>
            <a:ext cx="2133600" cy="274637"/>
          </a:xfrm>
          <a:prstGeom prst="rect">
            <a:avLst/>
          </a:prstGeom>
        </p:spPr>
        <p:txBody>
          <a:bodyPr vert="horz" lIns="91440" tIns="45720" rIns="91440" bIns="45720" rtlCol="0" anchor="ctr"/>
          <a:lstStyle>
            <a:lvl1pPr algn="r" fontAlgn="auto">
              <a:spcBef>
                <a:spcPts val="0"/>
              </a:spcBef>
              <a:spcAft>
                <a:spcPts val="0"/>
              </a:spcAft>
              <a:defRPr sz="1400" b="1" smtClean="0">
                <a:solidFill>
                  <a:schemeClr val="bg1"/>
                </a:solidFill>
                <a:latin typeface="Cambria" pitchFamily="18" charset="0"/>
                <a:cs typeface="+mn-cs"/>
              </a:defRPr>
            </a:lvl1pPr>
          </a:lstStyle>
          <a:p>
            <a:pPr>
              <a:defRPr/>
            </a:pPr>
            <a:fld id="{55BCA517-3653-4213-860B-ABCF03DA98F7}" type="slidenum">
              <a:rPr lang="ru-RU"/>
              <a:pPr>
                <a:defRPr/>
              </a:pPr>
              <a:t>‹#›</a:t>
            </a:fld>
            <a:endParaRPr lang="ru-RU" dirty="0"/>
          </a:p>
        </p:txBody>
      </p:sp>
      <p:pic>
        <p:nvPicPr>
          <p:cNvPr id="1032" name="Picture 10" descr="C:\Documents and Settings\zgonnik.m\Мои документы\Downloads\logo_appo-01.png"/>
          <p:cNvPicPr>
            <a:picLocks noChangeAspect="1" noChangeArrowheads="1"/>
          </p:cNvPicPr>
          <p:nvPr userDrawn="1"/>
        </p:nvPicPr>
        <p:blipFill>
          <a:blip r:embed="rId15"/>
          <a:srcRect/>
          <a:stretch>
            <a:fillRect/>
          </a:stretch>
        </p:blipFill>
        <p:spPr bwMode="auto">
          <a:xfrm>
            <a:off x="1662113" y="4679950"/>
            <a:ext cx="677862" cy="339725"/>
          </a:xfrm>
          <a:prstGeom prst="rect">
            <a:avLst/>
          </a:prstGeom>
          <a:noFill/>
          <a:ln w="9525">
            <a:noFill/>
            <a:miter lim="800000"/>
            <a:headEnd/>
            <a:tailEnd/>
          </a:ln>
        </p:spPr>
      </p:pic>
      <p:pic>
        <p:nvPicPr>
          <p:cNvPr id="1033" name="Picture 11" descr="D:\Masha\черная пятница\!Фирменные стили и логотипы\ОИГ лого 2 варианта 180416-01.png"/>
          <p:cNvPicPr>
            <a:picLocks noChangeAspect="1" noChangeArrowheads="1"/>
          </p:cNvPicPr>
          <p:nvPr userDrawn="1"/>
        </p:nvPicPr>
        <p:blipFill>
          <a:blip r:embed="rId16"/>
          <a:srcRect/>
          <a:stretch>
            <a:fillRect/>
          </a:stretch>
        </p:blipFill>
        <p:spPr bwMode="auto">
          <a:xfrm>
            <a:off x="220663" y="4659313"/>
            <a:ext cx="1398587" cy="377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4400" kern="1200">
          <a:solidFill>
            <a:srgbClr val="984807"/>
          </a:solidFill>
          <a:latin typeface="Cambria" pitchFamily="18" charset="0"/>
          <a:ea typeface="+mj-ea"/>
          <a:cs typeface="+mj-cs"/>
        </a:defRPr>
      </a:lvl1pPr>
      <a:lvl2pPr algn="ctr" rtl="0" fontAlgn="base">
        <a:spcBef>
          <a:spcPct val="0"/>
        </a:spcBef>
        <a:spcAft>
          <a:spcPct val="0"/>
        </a:spcAft>
        <a:defRPr sz="4400">
          <a:solidFill>
            <a:srgbClr val="984807"/>
          </a:solidFill>
          <a:latin typeface="Cambria" pitchFamily="18" charset="0"/>
        </a:defRPr>
      </a:lvl2pPr>
      <a:lvl3pPr algn="ctr" rtl="0" fontAlgn="base">
        <a:spcBef>
          <a:spcPct val="0"/>
        </a:spcBef>
        <a:spcAft>
          <a:spcPct val="0"/>
        </a:spcAft>
        <a:defRPr sz="4400">
          <a:solidFill>
            <a:srgbClr val="984807"/>
          </a:solidFill>
          <a:latin typeface="Cambria" pitchFamily="18" charset="0"/>
        </a:defRPr>
      </a:lvl3pPr>
      <a:lvl4pPr algn="ctr" rtl="0" fontAlgn="base">
        <a:spcBef>
          <a:spcPct val="0"/>
        </a:spcBef>
        <a:spcAft>
          <a:spcPct val="0"/>
        </a:spcAft>
        <a:defRPr sz="4400">
          <a:solidFill>
            <a:srgbClr val="984807"/>
          </a:solidFill>
          <a:latin typeface="Cambria" pitchFamily="18" charset="0"/>
        </a:defRPr>
      </a:lvl4pPr>
      <a:lvl5pPr algn="ctr" rtl="0" fontAlgn="base">
        <a:spcBef>
          <a:spcPct val="0"/>
        </a:spcBef>
        <a:spcAft>
          <a:spcPct val="0"/>
        </a:spcAft>
        <a:defRPr sz="4400">
          <a:solidFill>
            <a:srgbClr val="984807"/>
          </a:solidFill>
          <a:latin typeface="Cambria" pitchFamily="18" charset="0"/>
        </a:defRPr>
      </a:lvl5pPr>
      <a:lvl6pPr marL="457200" algn="ctr" rtl="0" fontAlgn="base">
        <a:spcBef>
          <a:spcPct val="0"/>
        </a:spcBef>
        <a:spcAft>
          <a:spcPct val="0"/>
        </a:spcAft>
        <a:defRPr sz="4400">
          <a:solidFill>
            <a:srgbClr val="984807"/>
          </a:solidFill>
          <a:latin typeface="Cambria" pitchFamily="18" charset="0"/>
        </a:defRPr>
      </a:lvl6pPr>
      <a:lvl7pPr marL="914400" algn="ctr" rtl="0" fontAlgn="base">
        <a:spcBef>
          <a:spcPct val="0"/>
        </a:spcBef>
        <a:spcAft>
          <a:spcPct val="0"/>
        </a:spcAft>
        <a:defRPr sz="4400">
          <a:solidFill>
            <a:srgbClr val="984807"/>
          </a:solidFill>
          <a:latin typeface="Cambria" pitchFamily="18" charset="0"/>
        </a:defRPr>
      </a:lvl7pPr>
      <a:lvl8pPr marL="1371600" algn="ctr" rtl="0" fontAlgn="base">
        <a:spcBef>
          <a:spcPct val="0"/>
        </a:spcBef>
        <a:spcAft>
          <a:spcPct val="0"/>
        </a:spcAft>
        <a:defRPr sz="4400">
          <a:solidFill>
            <a:srgbClr val="984807"/>
          </a:solidFill>
          <a:latin typeface="Cambria" pitchFamily="18" charset="0"/>
        </a:defRPr>
      </a:lvl8pPr>
      <a:lvl9pPr marL="1828800" algn="ctr" rtl="0" fontAlgn="base">
        <a:spcBef>
          <a:spcPct val="0"/>
        </a:spcBef>
        <a:spcAft>
          <a:spcPct val="0"/>
        </a:spcAft>
        <a:defRPr sz="4400">
          <a:solidFill>
            <a:srgbClr val="984807"/>
          </a:solidFill>
          <a:latin typeface="Cambria" pitchFamily="18" charset="0"/>
        </a:defRPr>
      </a:lvl9pPr>
    </p:titleStyle>
    <p:bodyStyle>
      <a:lvl1pPr marL="342900" indent="-342900" algn="l" rtl="0" fontAlgn="base">
        <a:spcBef>
          <a:spcPct val="20000"/>
        </a:spcBef>
        <a:spcAft>
          <a:spcPct val="0"/>
        </a:spcAft>
        <a:buFont typeface="Arial" charset="0"/>
        <a:buChar char="•"/>
        <a:defRPr sz="3200" kern="1200">
          <a:solidFill>
            <a:srgbClr val="595959"/>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595959"/>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595959"/>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595959"/>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4011613"/>
            <a:ext cx="9144000" cy="93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362" name="Заголовок 1"/>
          <p:cNvSpPr>
            <a:spLocks noGrp="1"/>
          </p:cNvSpPr>
          <p:nvPr>
            <p:ph type="ctrTitle"/>
          </p:nvPr>
        </p:nvSpPr>
        <p:spPr>
          <a:xfrm>
            <a:off x="685800" y="1598613"/>
            <a:ext cx="7772400" cy="1101725"/>
          </a:xfrm>
        </p:spPr>
        <p:txBody>
          <a:bodyPr/>
          <a:lstStyle/>
          <a:p>
            <a:r>
              <a:rPr lang="en-US" smtClean="0"/>
              <a:t> </a:t>
            </a:r>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sp>
        <p:nvSpPr>
          <p:cNvPr id="15364" name="Номер слайда 1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72CAD-79A7-443A-8469-0DCC70EF47D4}" type="slidenum">
              <a:rPr lang="ru-RU">
                <a:cs typeface="Arial" charset="0"/>
              </a:rPr>
              <a:pPr fontAlgn="base">
                <a:spcBef>
                  <a:spcPct val="0"/>
                </a:spcBef>
                <a:spcAft>
                  <a:spcPct val="0"/>
                </a:spcAft>
              </a:pPr>
              <a:t>1</a:t>
            </a:fld>
            <a:endParaRPr lang="ru-RU">
              <a:cs typeface="Arial" charset="0"/>
            </a:endParaRPr>
          </a:p>
        </p:txBody>
      </p:sp>
      <p:pic>
        <p:nvPicPr>
          <p:cNvPr id="15365" name="Picture 2" descr="D:\Masha\черная пятница\Мероприятия\16-06-26 Конференция в Питере\обложка для перезентации-02.pn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
            <a:ext cx="8229600" cy="675252"/>
          </a:xfrm>
          <a:solidFill>
            <a:schemeClr val="bg1"/>
          </a:solidFill>
          <a:ln/>
          <a:effectLst>
            <a:softEdge rad="127000"/>
          </a:effectLst>
        </p:spPr>
        <p:txBody>
          <a:bodyPr rtlCol="0">
            <a:noAutofit/>
          </a:bodyPr>
          <a:lstStyle/>
          <a:p>
            <a:pPr fontAlgn="auto">
              <a:spcAft>
                <a:spcPts val="0"/>
              </a:spcAft>
              <a:defRPr/>
            </a:pPr>
            <a:r>
              <a:rPr lang="ru-RU" sz="2800" dirty="0" smtClean="0">
                <a:solidFill>
                  <a:schemeClr val="tx1">
                    <a:lumMod val="95000"/>
                    <a:lumOff val="5000"/>
                  </a:schemeClr>
                </a:solidFill>
                <a:latin typeface="Arial" pitchFamily="34" charset="0"/>
                <a:cs typeface="Arial" pitchFamily="34" charset="0"/>
              </a:rPr>
              <a:t>Подготовка к сочинению и сжатому изложению.</a:t>
            </a:r>
            <a:br>
              <a:rPr lang="ru-RU" sz="2800" dirty="0" smtClean="0">
                <a:solidFill>
                  <a:schemeClr val="tx1">
                    <a:lumMod val="95000"/>
                    <a:lumOff val="5000"/>
                  </a:schemeClr>
                </a:solidFill>
                <a:latin typeface="Arial" pitchFamily="34" charset="0"/>
                <a:cs typeface="Arial" pitchFamily="34" charset="0"/>
              </a:rPr>
            </a:br>
            <a:r>
              <a:rPr lang="ru-RU" sz="2800" dirty="0" smtClean="0">
                <a:solidFill>
                  <a:schemeClr val="tx1">
                    <a:lumMod val="95000"/>
                    <a:lumOff val="5000"/>
                  </a:schemeClr>
                </a:solidFill>
                <a:latin typeface="Arial" pitchFamily="34" charset="0"/>
                <a:cs typeface="Arial" pitchFamily="34" charset="0"/>
              </a:rPr>
              <a:t> Речевые модели.</a:t>
            </a:r>
            <a:endParaRPr lang="ru-RU" sz="2800" dirty="0">
              <a:solidFill>
                <a:schemeClr val="tx1">
                  <a:lumMod val="95000"/>
                  <a:lumOff val="5000"/>
                </a:schemeClr>
              </a:solidFill>
              <a:latin typeface="Arial" pitchFamily="34" charset="0"/>
              <a:cs typeface="Arial" pitchFamily="34" charset="0"/>
            </a:endParaRPr>
          </a:p>
        </p:txBody>
      </p:sp>
      <p:sp>
        <p:nvSpPr>
          <p:cNvPr id="26628" name="Содержимое 2"/>
          <p:cNvSpPr>
            <a:spLocks noGrp="1"/>
          </p:cNvSpPr>
          <p:nvPr>
            <p:ph sz="quarter" idx="1"/>
          </p:nvPr>
        </p:nvSpPr>
        <p:spPr>
          <a:xfrm>
            <a:off x="457200" y="950913"/>
            <a:ext cx="8229600" cy="3667125"/>
          </a:xfrm>
        </p:spPr>
        <p:txBody>
          <a:bodyPr/>
          <a:lstStyle/>
          <a:p>
            <a:endParaRPr lang="ru-RU" smtClean="0"/>
          </a:p>
        </p:txBody>
      </p:sp>
      <p:pic>
        <p:nvPicPr>
          <p:cNvPr id="26629" name="Picture 2"/>
          <p:cNvPicPr>
            <a:picLocks noChangeAspect="1" noChangeArrowheads="1"/>
          </p:cNvPicPr>
          <p:nvPr/>
        </p:nvPicPr>
        <p:blipFill>
          <a:blip r:embed="rId2"/>
          <a:srcRect l="6087" t="5379" r="3477" b="5867"/>
          <a:stretch>
            <a:fillRect/>
          </a:stretch>
        </p:blipFill>
        <p:spPr bwMode="auto">
          <a:xfrm>
            <a:off x="468313" y="1004888"/>
            <a:ext cx="7127875" cy="3511550"/>
          </a:xfrm>
          <a:prstGeom prst="rect">
            <a:avLst/>
          </a:prstGeom>
          <a:noFill/>
          <a:ln w="9525">
            <a:noFill/>
            <a:miter lim="800000"/>
            <a:headEnd/>
            <a:tailEnd/>
          </a:ln>
        </p:spPr>
      </p:pic>
      <p:pic>
        <p:nvPicPr>
          <p:cNvPr id="26630" name="Picture 3"/>
          <p:cNvPicPr>
            <a:picLocks noChangeAspect="1" noChangeArrowheads="1"/>
          </p:cNvPicPr>
          <p:nvPr/>
        </p:nvPicPr>
        <p:blipFill>
          <a:blip r:embed="rId3"/>
          <a:srcRect/>
          <a:stretch>
            <a:fillRect/>
          </a:stretch>
        </p:blipFill>
        <p:spPr bwMode="auto">
          <a:xfrm>
            <a:off x="6877050" y="2949575"/>
            <a:ext cx="1800225" cy="1679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sz="quarter" idx="1"/>
          </p:nvPr>
        </p:nvSpPr>
        <p:spPr>
          <a:xfrm>
            <a:off x="457200" y="914400"/>
            <a:ext cx="8291513" cy="3703638"/>
          </a:xfrm>
        </p:spPr>
        <p:txBody>
          <a:bodyPr/>
          <a:lstStyle/>
          <a:p>
            <a:endParaRPr lang="ru-RU" smtClean="0"/>
          </a:p>
          <a:p>
            <a:endParaRPr lang="ru-RU" smtClean="0"/>
          </a:p>
        </p:txBody>
      </p:sp>
      <p:sp>
        <p:nvSpPr>
          <p:cNvPr id="27650" name="Содержимое 3"/>
          <p:cNvSpPr>
            <a:spLocks noGrp="1"/>
          </p:cNvSpPr>
          <p:nvPr>
            <p:ph sz="quarter" idx="2"/>
          </p:nvPr>
        </p:nvSpPr>
        <p:spPr>
          <a:xfrm>
            <a:off x="4648200" y="900113"/>
            <a:ext cx="4038600" cy="2546350"/>
          </a:xfrm>
        </p:spPr>
        <p:txBody>
          <a:bodyPr/>
          <a:lstStyle/>
          <a:p>
            <a:endParaRPr lang="ru-RU" smtClean="0"/>
          </a:p>
        </p:txBody>
      </p:sp>
      <p:pic>
        <p:nvPicPr>
          <p:cNvPr id="5" name="Picture 9" descr="цветная птица"/>
          <p:cNvPicPr>
            <a:picLocks noChangeAspect="1" noChangeArrowheads="1"/>
          </p:cNvPicPr>
          <p:nvPr/>
        </p:nvPicPr>
        <p:blipFill>
          <a:blip r:embed="rId2"/>
          <a:srcRect/>
          <a:stretch>
            <a:fillRect/>
          </a:stretch>
        </p:blipFill>
        <p:spPr>
          <a:xfrm>
            <a:off x="8604250" y="141288"/>
            <a:ext cx="360363" cy="231775"/>
          </a:xfrm>
          <a:prstGeom prst="rect">
            <a:avLst/>
          </a:prstGeom>
          <a:effectLst>
            <a:outerShdw dist="17961" dir="2700000" algn="ctr" rotWithShape="0">
              <a:srgbClr val="660033"/>
            </a:outerShdw>
          </a:effectLst>
        </p:spPr>
      </p:pic>
      <p:pic>
        <p:nvPicPr>
          <p:cNvPr id="2050" name="Picture 2" descr="F:\03--2014\2356431.jpg"/>
          <p:cNvPicPr>
            <a:picLocks noChangeAspect="1" noChangeArrowheads="1"/>
          </p:cNvPicPr>
          <p:nvPr/>
        </p:nvPicPr>
        <p:blipFill>
          <a:blip r:embed="rId3"/>
          <a:srcRect/>
          <a:stretch>
            <a:fillRect/>
          </a:stretch>
        </p:blipFill>
        <p:spPr bwMode="auto">
          <a:xfrm>
            <a:off x="517525" y="700088"/>
            <a:ext cx="8158163" cy="3527425"/>
          </a:xfrm>
          <a:prstGeom prst="rect">
            <a:avLst/>
          </a:prstGeom>
          <a:solidFill>
            <a:schemeClr val="accent2"/>
          </a:solidFill>
          <a:ln>
            <a:solidFill>
              <a:schemeClr val="bg1">
                <a:lumMod val="85000"/>
              </a:schemeClr>
            </a:solidFill>
          </a:ln>
        </p:spPr>
      </p:pic>
      <p:sp>
        <p:nvSpPr>
          <p:cNvPr id="7" name="Заголовок 1"/>
          <p:cNvSpPr>
            <a:spLocks noGrp="1"/>
          </p:cNvSpPr>
          <p:nvPr>
            <p:ph type="title"/>
          </p:nvPr>
        </p:nvSpPr>
        <p:spPr>
          <a:xfrm>
            <a:off x="323528" y="0"/>
            <a:ext cx="8820472" cy="773274"/>
          </a:xfrm>
          <a:solidFill>
            <a:schemeClr val="bg1"/>
          </a:solidFill>
          <a:ln/>
          <a:effectLst>
            <a:softEdge rad="63500"/>
          </a:effectLst>
        </p:spPr>
        <p:txBody>
          <a:bodyPr rtlCol="0">
            <a:normAutofit/>
          </a:bodyPr>
          <a:lstStyle/>
          <a:p>
            <a:pPr fontAlgn="auto">
              <a:spcAft>
                <a:spcPts val="0"/>
              </a:spcAft>
              <a:defRPr/>
            </a:pPr>
            <a:r>
              <a:rPr lang="ru-RU" sz="2800" b="1" dirty="0" smtClean="0">
                <a:solidFill>
                  <a:schemeClr val="tx1">
                    <a:lumMod val="95000"/>
                    <a:lumOff val="5000"/>
                  </a:schemeClr>
                </a:solidFill>
                <a:latin typeface="Arial" pitchFamily="34" charset="0"/>
                <a:cs typeface="Arial" pitchFamily="34" charset="0"/>
              </a:rPr>
              <a:t>Понимание текста - процесс творческий</a:t>
            </a:r>
            <a:endParaRPr lang="ru-RU" sz="2800" dirty="0">
              <a:solidFill>
                <a:schemeClr val="tx1">
                  <a:lumMod val="95000"/>
                  <a:lumOff val="5000"/>
                </a:schemeClr>
              </a:solidFill>
              <a:latin typeface="Arial" pitchFamily="34" charset="0"/>
              <a:cs typeface="Arial" pitchFamily="34" charset="0"/>
            </a:endParaRPr>
          </a:p>
        </p:txBody>
      </p:sp>
      <p:sp>
        <p:nvSpPr>
          <p:cNvPr id="9" name="Прямоугольник 8"/>
          <p:cNvSpPr/>
          <p:nvPr/>
        </p:nvSpPr>
        <p:spPr>
          <a:xfrm>
            <a:off x="3132138" y="4227513"/>
            <a:ext cx="5111750" cy="369887"/>
          </a:xfrm>
          <a:prstGeom prst="rect">
            <a:avLst/>
          </a:prstGeom>
        </p:spPr>
        <p:txBody>
          <a:bodyPr>
            <a:spAutoFit/>
          </a:bodyPr>
          <a:lstStyle/>
          <a:p>
            <a:pPr fontAlgn="auto">
              <a:spcBef>
                <a:spcPts val="0"/>
              </a:spcBef>
              <a:spcAft>
                <a:spcPts val="0"/>
              </a:spcAft>
              <a:defRPr/>
            </a:pPr>
            <a:r>
              <a:rPr lang="ru-RU" b="1" i="1" dirty="0">
                <a:solidFill>
                  <a:schemeClr val="tx1">
                    <a:lumMod val="95000"/>
                    <a:lumOff val="5000"/>
                  </a:schemeClr>
                </a:solidFill>
                <a:latin typeface="+mn-lt"/>
                <a:cs typeface="Estrangelo Edessa" pitchFamily="66"/>
              </a:rPr>
              <a:t>Памятка. Обучение способу действия </a:t>
            </a:r>
            <a:endParaRPr lang="ru-RU" dirty="0">
              <a:solidFill>
                <a:schemeClr val="tx1">
                  <a:lumMod val="95000"/>
                  <a:lumOff val="5000"/>
                </a:schemeClr>
              </a:solidFill>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67545" y="771551"/>
            <a:ext cx="8280920" cy="3921073"/>
          </a:xfrm>
          <a:prstGeom prst="rect">
            <a:avLst/>
          </a:prstGeom>
          <a:solidFill>
            <a:schemeClr val="bg1"/>
          </a:solidFill>
          <a:ln w="9525">
            <a:noFill/>
            <a:miter lim="800000"/>
            <a:headEnd/>
            <a:tailEnd/>
          </a:ln>
          <a:effectLst>
            <a:softEdge rad="63500"/>
          </a:effectLst>
        </p:spPr>
        <p:txBody>
          <a:bodyPr>
            <a:spAutoFit/>
          </a:bodyPr>
          <a:lstStyle/>
          <a:p>
            <a:pPr fontAlgn="auto">
              <a:spcBef>
                <a:spcPts val="0"/>
              </a:spcBef>
              <a:spcAft>
                <a:spcPts val="0"/>
              </a:spcAft>
              <a:defRPr/>
            </a:pPr>
            <a:r>
              <a:rPr lang="ru-RU" sz="2800" dirty="0">
                <a:solidFill>
                  <a:srgbClr val="000066"/>
                </a:solidFill>
                <a:latin typeface="Times New Roman" pitchFamily="18" charset="0"/>
                <a:cs typeface="+mn-cs"/>
              </a:rPr>
              <a:t>	</a:t>
            </a:r>
            <a:r>
              <a:rPr lang="ru-RU" sz="2400" b="1" dirty="0">
                <a:solidFill>
                  <a:schemeClr val="tx1">
                    <a:lumMod val="95000"/>
                    <a:lumOff val="5000"/>
                  </a:schemeClr>
                </a:solidFill>
                <a:latin typeface="Arial" pitchFamily="34" charset="0"/>
                <a:cs typeface="Arial" pitchFamily="34" charset="0"/>
              </a:rPr>
              <a:t>«Понимание есть повторение процесса творчества в измененном порядке». (А. А. </a:t>
            </a:r>
            <a:r>
              <a:rPr lang="ru-RU" sz="2400" b="1" dirty="0" err="1">
                <a:solidFill>
                  <a:schemeClr val="tx1">
                    <a:lumMod val="95000"/>
                    <a:lumOff val="5000"/>
                  </a:schemeClr>
                </a:solidFill>
                <a:latin typeface="Arial" pitchFamily="34" charset="0"/>
                <a:cs typeface="Arial" pitchFamily="34" charset="0"/>
              </a:rPr>
              <a:t>Потебня</a:t>
            </a:r>
            <a:r>
              <a:rPr lang="ru-RU" sz="2400" b="1" dirty="0">
                <a:solidFill>
                  <a:schemeClr val="tx1">
                    <a:lumMod val="95000"/>
                    <a:lumOff val="5000"/>
                  </a:schemeClr>
                </a:solidFill>
                <a:latin typeface="Arial" pitchFamily="34" charset="0"/>
                <a:cs typeface="Arial" pitchFamily="34" charset="0"/>
              </a:rPr>
              <a:t>)</a:t>
            </a:r>
          </a:p>
          <a:p>
            <a:pPr algn="ctr" fontAlgn="auto">
              <a:spcBef>
                <a:spcPct val="30000"/>
              </a:spcBef>
              <a:spcAft>
                <a:spcPts val="0"/>
              </a:spcAft>
              <a:defRPr/>
            </a:pPr>
            <a:r>
              <a:rPr lang="ru-RU" sz="2400" b="1" dirty="0">
                <a:solidFill>
                  <a:schemeClr val="accent6">
                    <a:lumMod val="50000"/>
                  </a:schemeClr>
                </a:solidFill>
                <a:latin typeface="+mn-lt"/>
                <a:cs typeface="+mn-cs"/>
              </a:rPr>
              <a:t>замысел → слово → текст </a:t>
            </a:r>
          </a:p>
          <a:p>
            <a:pPr algn="ctr" fontAlgn="auto">
              <a:spcBef>
                <a:spcPts val="0"/>
              </a:spcBef>
              <a:spcAft>
                <a:spcPts val="0"/>
              </a:spcAft>
              <a:defRPr/>
            </a:pPr>
            <a:r>
              <a:rPr lang="ru-RU" sz="2400" b="1" dirty="0">
                <a:solidFill>
                  <a:schemeClr val="accent6">
                    <a:lumMod val="50000"/>
                  </a:schemeClr>
                </a:solidFill>
                <a:latin typeface="+mn-lt"/>
                <a:cs typeface="+mn-cs"/>
              </a:rPr>
              <a:t>текст → слово → замысел</a:t>
            </a:r>
          </a:p>
          <a:p>
            <a:pPr fontAlgn="auto">
              <a:spcBef>
                <a:spcPct val="30000"/>
              </a:spcBef>
              <a:spcAft>
                <a:spcPts val="0"/>
              </a:spcAft>
              <a:defRPr/>
            </a:pPr>
            <a:r>
              <a:rPr lang="ru-RU" sz="2400" dirty="0">
                <a:solidFill>
                  <a:srgbClr val="000066"/>
                </a:solidFill>
                <a:latin typeface="+mn-lt"/>
                <a:cs typeface="+mn-cs"/>
              </a:rPr>
              <a:t> </a:t>
            </a:r>
            <a:r>
              <a:rPr lang="ru-RU" sz="2400" b="1" dirty="0">
                <a:solidFill>
                  <a:schemeClr val="tx1">
                    <a:lumMod val="95000"/>
                    <a:lumOff val="5000"/>
                  </a:schemeClr>
                </a:solidFill>
                <a:latin typeface="+mn-lt"/>
                <a:cs typeface="+mn-cs"/>
              </a:rPr>
              <a:t>Сочинение</a:t>
            </a:r>
            <a:r>
              <a:rPr lang="ru-RU" sz="2400" dirty="0">
                <a:solidFill>
                  <a:schemeClr val="tx1">
                    <a:lumMod val="95000"/>
                    <a:lumOff val="5000"/>
                  </a:schemeClr>
                </a:solidFill>
                <a:latin typeface="+mn-lt"/>
                <a:cs typeface="+mn-cs"/>
              </a:rPr>
              <a:t> на основе данного текста </a:t>
            </a:r>
            <a:r>
              <a:rPr lang="ru-RU" sz="2400" i="1" dirty="0">
                <a:solidFill>
                  <a:schemeClr val="tx1">
                    <a:lumMod val="95000"/>
                    <a:lumOff val="5000"/>
                  </a:schemeClr>
                </a:solidFill>
                <a:latin typeface="+mn-lt"/>
                <a:cs typeface="+mn-cs"/>
              </a:rPr>
              <a:t>(часть С ЕГЭ):</a:t>
            </a:r>
          </a:p>
          <a:p>
            <a:pPr fontAlgn="auto">
              <a:spcBef>
                <a:spcPct val="30000"/>
              </a:spcBef>
              <a:spcAft>
                <a:spcPts val="0"/>
              </a:spcAft>
              <a:buFontTx/>
              <a:buChar char="•"/>
              <a:defRPr/>
            </a:pPr>
            <a:r>
              <a:rPr lang="ru-RU" sz="2400" b="1" dirty="0">
                <a:solidFill>
                  <a:schemeClr val="tx1">
                    <a:lumMod val="95000"/>
                    <a:lumOff val="5000"/>
                  </a:schemeClr>
                </a:solidFill>
                <a:latin typeface="+mn-lt"/>
                <a:cs typeface="+mn-cs"/>
              </a:rPr>
              <a:t> текст-отклик</a:t>
            </a:r>
            <a:r>
              <a:rPr lang="ru-RU" sz="2400" dirty="0">
                <a:solidFill>
                  <a:schemeClr val="tx1">
                    <a:lumMod val="95000"/>
                    <a:lumOff val="5000"/>
                  </a:schemeClr>
                </a:solidFill>
                <a:latin typeface="+mn-lt"/>
                <a:cs typeface="+mn-cs"/>
              </a:rPr>
              <a:t>, в котором отражается понимание авторского замысла, основных проблем (согласие или несогласие с автором); </a:t>
            </a:r>
          </a:p>
          <a:p>
            <a:pPr fontAlgn="auto">
              <a:spcBef>
                <a:spcPct val="30000"/>
              </a:spcBef>
              <a:spcAft>
                <a:spcPts val="0"/>
              </a:spcAft>
              <a:buFontTx/>
              <a:buChar char="•"/>
              <a:defRPr/>
            </a:pPr>
            <a:r>
              <a:rPr lang="ru-RU" sz="2400" b="1" dirty="0">
                <a:solidFill>
                  <a:schemeClr val="tx1">
                    <a:lumMod val="95000"/>
                    <a:lumOff val="5000"/>
                  </a:schemeClr>
                </a:solidFill>
                <a:latin typeface="+mn-lt"/>
                <a:cs typeface="+mn-cs"/>
              </a:rPr>
              <a:t> текст-рассуждение</a:t>
            </a:r>
            <a:r>
              <a:rPr lang="ru-RU" sz="2400" dirty="0">
                <a:solidFill>
                  <a:schemeClr val="tx1">
                    <a:lumMod val="95000"/>
                    <a:lumOff val="5000"/>
                  </a:schemeClr>
                </a:solidFill>
                <a:latin typeface="+mn-lt"/>
                <a:cs typeface="+mn-cs"/>
              </a:rPr>
              <a:t> (тезис, доказательство, вывод).</a:t>
            </a:r>
          </a:p>
        </p:txBody>
      </p:sp>
      <p:sp>
        <p:nvSpPr>
          <p:cNvPr id="20483" name="Text Box 7"/>
          <p:cNvSpPr txBox="1">
            <a:spLocks noChangeArrowheads="1"/>
          </p:cNvSpPr>
          <p:nvPr/>
        </p:nvSpPr>
        <p:spPr bwMode="auto">
          <a:xfrm>
            <a:off x="0" y="195486"/>
            <a:ext cx="8820472" cy="523220"/>
          </a:xfrm>
          <a:prstGeom prst="rect">
            <a:avLst/>
          </a:prstGeom>
          <a:solidFill>
            <a:schemeClr val="bg1"/>
          </a:solidFill>
          <a:ln w="9525">
            <a:noFill/>
            <a:miter lim="800000"/>
            <a:headEnd/>
            <a:tailEnd/>
          </a:ln>
          <a:effectLst>
            <a:softEdge rad="63500"/>
          </a:effectLst>
        </p:spPr>
        <p:txBody>
          <a:bodyPr>
            <a:spAutoFit/>
          </a:bodyPr>
          <a:lstStyle/>
          <a:p>
            <a:pPr algn="ctr" fontAlgn="auto">
              <a:spcBef>
                <a:spcPct val="50000"/>
              </a:spcBef>
              <a:spcAft>
                <a:spcPts val="0"/>
              </a:spcAft>
              <a:defRPr/>
            </a:pPr>
            <a:r>
              <a:rPr lang="ru-RU" sz="2800" b="1" dirty="0">
                <a:solidFill>
                  <a:schemeClr val="tx1">
                    <a:lumMod val="95000"/>
                    <a:lumOff val="5000"/>
                  </a:schemeClr>
                </a:solidFill>
                <a:latin typeface="Arial" pitchFamily="34" charset="0"/>
                <a:cs typeface="Arial" pitchFamily="34" charset="0"/>
              </a:rPr>
              <a:t>Понимание текста - процесс творческий</a:t>
            </a:r>
            <a:endParaRPr lang="ru-RU" sz="2800" b="1" dirty="0">
              <a:solidFill>
                <a:schemeClr val="tx1">
                  <a:lumMod val="95000"/>
                  <a:lumOff val="5000"/>
                </a:schemeClr>
              </a:solidFill>
              <a:latin typeface="+mj-lt"/>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1480"/>
            <a:ext cx="8183880" cy="378042"/>
          </a:xfrm>
          <a:solidFill>
            <a:schemeClr val="bg1"/>
          </a:solidFill>
          <a:effectLst>
            <a:softEdge rad="63500"/>
          </a:effectLst>
        </p:spPr>
        <p:txBody>
          <a:bodyPr rtlCol="0">
            <a:noAutofit/>
          </a:bodyPr>
          <a:lstStyle/>
          <a:p>
            <a:pPr fontAlgn="auto">
              <a:spcAft>
                <a:spcPts val="0"/>
              </a:spcAft>
              <a:defRPr/>
            </a:pPr>
            <a:r>
              <a:rPr lang="ru-RU" sz="3600" b="1" dirty="0" smtClean="0">
                <a:solidFill>
                  <a:schemeClr val="tx1">
                    <a:lumMod val="85000"/>
                    <a:lumOff val="15000"/>
                  </a:schemeClr>
                </a:solidFill>
                <a:latin typeface="Arial" pitchFamily="34" charset="0"/>
                <a:cs typeface="Arial" pitchFamily="34" charset="0"/>
              </a:rPr>
              <a:t>Памятки</a:t>
            </a:r>
            <a:endParaRPr lang="ru-RU" sz="3600" dirty="0">
              <a:ln w="3175">
                <a:solidFill>
                  <a:schemeClr val="bg1">
                    <a:lumMod val="65000"/>
                  </a:schemeClr>
                </a:solidFill>
              </a:ln>
              <a:solidFill>
                <a:schemeClr val="tx1">
                  <a:lumMod val="85000"/>
                  <a:lumOff val="15000"/>
                </a:schemeClr>
              </a:solidFill>
              <a:effectLst>
                <a:outerShdw blurRad="50800" dist="38100" dir="5400000" algn="t" rotWithShape="0">
                  <a:prstClr val="black">
                    <a:alpha val="40000"/>
                  </a:prst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323850" y="573088"/>
            <a:ext cx="3773488" cy="3943350"/>
          </a:xfrm>
          <a:prstGeom prst="rect">
            <a:avLst/>
          </a:prstGeom>
          <a:noFill/>
          <a:ln w="12700" cmpd="dbl">
            <a:solidFill>
              <a:schemeClr val="accent1"/>
            </a:solidFill>
            <a:miter lim="800000"/>
            <a:headEnd/>
            <a:tailEnd/>
          </a:ln>
          <a:effectLst>
            <a:outerShdw blurRad="63500" sx="102000" sy="102000" algn="ctr" rotWithShape="0">
              <a:schemeClr val="accent1">
                <a:lumMod val="75000"/>
                <a:alpha val="40000"/>
              </a:schemeClr>
            </a:outerShdw>
          </a:effectLst>
        </p:spPr>
      </p:pic>
      <p:pic>
        <p:nvPicPr>
          <p:cNvPr id="2051" name="Picture 3"/>
          <p:cNvPicPr>
            <a:picLocks noChangeAspect="1" noChangeArrowheads="1"/>
          </p:cNvPicPr>
          <p:nvPr/>
        </p:nvPicPr>
        <p:blipFill>
          <a:blip r:embed="rId4"/>
          <a:srcRect/>
          <a:stretch>
            <a:fillRect/>
          </a:stretch>
        </p:blipFill>
        <p:spPr bwMode="auto">
          <a:xfrm>
            <a:off x="5003800" y="573088"/>
            <a:ext cx="3600450" cy="4037012"/>
          </a:xfrm>
          <a:prstGeom prst="rect">
            <a:avLst/>
          </a:prstGeom>
          <a:noFill/>
          <a:ln w="12700" cmpd="dbl">
            <a:solidFill>
              <a:schemeClr val="accent1"/>
            </a:solidFill>
            <a:miter lim="800000"/>
            <a:headEnd/>
            <a:tailEnd/>
          </a:ln>
          <a:effectLst>
            <a:outerShdw blurRad="63500" sx="102000" sy="102000" algn="ctr" rotWithShape="0">
              <a:schemeClr val="accent1">
                <a:lumMod val="75000"/>
                <a:alpha val="40000"/>
              </a:schemeClr>
            </a:outerShdw>
          </a:effectLst>
        </p:spPr>
      </p:pic>
      <p:sp>
        <p:nvSpPr>
          <p:cNvPr id="5" name="Заголовок 1"/>
          <p:cNvSpPr txBox="1">
            <a:spLocks/>
          </p:cNvSpPr>
          <p:nvPr/>
        </p:nvSpPr>
        <p:spPr>
          <a:xfrm>
            <a:off x="2195736" y="4515966"/>
            <a:ext cx="5328592" cy="432048"/>
          </a:xfrm>
          <a:prstGeom prst="rect">
            <a:avLst/>
          </a:prstGeom>
        </p:spPr>
        <p:txBody>
          <a:bodyPr anchor="b">
            <a:normAutofit fontScale="75000" lnSpcReduction="20000"/>
          </a:bodyPr>
          <a:lstStyle/>
          <a:p>
            <a:pPr algn="ctr" fontAlgn="auto">
              <a:spcAft>
                <a:spcPts val="0"/>
              </a:spcAft>
              <a:defRPr/>
            </a:pPr>
            <a:r>
              <a:rPr lang="ru-RU" sz="3600" b="1" dirty="0">
                <a:ln w="3175">
                  <a:solidFill>
                    <a:schemeClr val="bg1">
                      <a:lumMod val="65000"/>
                    </a:schemeClr>
                  </a:solidFill>
                </a:ln>
                <a:solidFill>
                  <a:schemeClr val="tx1">
                    <a:lumMod val="85000"/>
                    <a:lumOff val="15000"/>
                  </a:schemeClr>
                </a:solidFill>
                <a:latin typeface="Arial" pitchFamily="34" charset="0"/>
                <a:ea typeface="+mj-ea"/>
                <a:cs typeface="Arial" pitchFamily="34" charset="0"/>
              </a:rPr>
              <a:t>Роль памяток в учебнике</a:t>
            </a:r>
            <a:endParaRPr lang="ru-RU" sz="3600" b="1" dirty="0">
              <a:ln w="3175">
                <a:solidFill>
                  <a:schemeClr val="bg1">
                    <a:lumMod val="65000"/>
                  </a:schemeClr>
                </a:solidFill>
              </a:ln>
              <a:solidFill>
                <a:schemeClr val="tx1">
                  <a:lumMod val="85000"/>
                  <a:lumOff val="15000"/>
                </a:schemeClr>
              </a:solidFill>
              <a:latin typeface="Arial" pitchFamily="34" charset="0"/>
              <a:ea typeface="+mj-ea"/>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31800" y="1058863"/>
            <a:ext cx="8388350" cy="3355975"/>
          </a:xfrm>
          <a:prstGeom prst="rect">
            <a:avLst/>
          </a:prstGeom>
          <a:noFill/>
          <a:ln w="9525">
            <a:noFill/>
            <a:miter lim="800000"/>
            <a:headEnd/>
            <a:tailEnd/>
          </a:ln>
        </p:spPr>
        <p:txBody>
          <a:bodyPr>
            <a:spAutoFit/>
          </a:bodyPr>
          <a:lstStyle/>
          <a:p>
            <a:pPr fontAlgn="auto">
              <a:spcBef>
                <a:spcPts val="0"/>
              </a:spcBef>
              <a:spcAft>
                <a:spcPts val="0"/>
              </a:spcAft>
              <a:defRPr/>
            </a:pPr>
            <a:r>
              <a:rPr lang="ru-RU" sz="2600" dirty="0">
                <a:solidFill>
                  <a:srgbClr val="A50021"/>
                </a:solidFill>
                <a:latin typeface="Times New Roman" pitchFamily="18" charset="0"/>
                <a:cs typeface="+mn-cs"/>
              </a:rPr>
              <a:t>    </a:t>
            </a:r>
            <a:r>
              <a:rPr lang="ru-RU" sz="2000" dirty="0">
                <a:solidFill>
                  <a:schemeClr val="tx1">
                    <a:lumMod val="85000"/>
                    <a:lumOff val="15000"/>
                  </a:schemeClr>
                </a:solidFill>
                <a:latin typeface="+mn-lt"/>
                <a:cs typeface="+mn-cs"/>
              </a:rPr>
              <a:t>В. Г. Белинский видел одно из достоинств произведений Пушкина в том, что в них конец гармонирует с началом.</a:t>
            </a:r>
          </a:p>
          <a:p>
            <a:pPr algn="ctr" fontAlgn="auto">
              <a:spcBef>
                <a:spcPts val="0"/>
              </a:spcBef>
              <a:spcAft>
                <a:spcPts val="0"/>
              </a:spcAft>
              <a:defRPr/>
            </a:pPr>
            <a:r>
              <a:rPr lang="ru-RU" sz="2000" b="1" dirty="0">
                <a:solidFill>
                  <a:schemeClr val="tx1">
                    <a:lumMod val="85000"/>
                    <a:lumOff val="15000"/>
                  </a:schemeClr>
                </a:solidFill>
                <a:latin typeface="+mn-lt"/>
                <a:cs typeface="+mn-cs"/>
              </a:rPr>
              <a:t>Зачин текста</a:t>
            </a:r>
          </a:p>
          <a:p>
            <a:pPr fontAlgn="auto">
              <a:spcBef>
                <a:spcPts val="0"/>
              </a:spcBef>
              <a:spcAft>
                <a:spcPts val="0"/>
              </a:spcAft>
              <a:defRPr/>
            </a:pPr>
            <a:r>
              <a:rPr lang="ru-RU" sz="2000" dirty="0">
                <a:solidFill>
                  <a:schemeClr val="accent6">
                    <a:lumMod val="50000"/>
                  </a:schemeClr>
                </a:solidFill>
                <a:latin typeface="+mn-lt"/>
                <a:cs typeface="+mn-cs"/>
              </a:rPr>
              <a:t>Сила воли есть один из главнейших признаков гения, есть его мерка. И как изумительно, как чудесно проявилась эта дивная сила в Ломоносове! </a:t>
            </a:r>
            <a:r>
              <a:rPr lang="en-US" sz="2000" dirty="0">
                <a:solidFill>
                  <a:schemeClr val="accent6">
                    <a:lumMod val="50000"/>
                  </a:schemeClr>
                </a:solidFill>
                <a:latin typeface="+mn-lt"/>
                <a:cs typeface="+mn-cs"/>
              </a:rPr>
              <a:t>[</a:t>
            </a:r>
            <a:r>
              <a:rPr lang="ru-RU" sz="2000" dirty="0">
                <a:solidFill>
                  <a:schemeClr val="accent6">
                    <a:lumMod val="50000"/>
                  </a:schemeClr>
                </a:solidFill>
                <a:latin typeface="+mn-lt"/>
                <a:cs typeface="+mn-cs"/>
              </a:rPr>
              <a:t>…</a:t>
            </a:r>
            <a:r>
              <a:rPr lang="en-US" sz="2000" dirty="0">
                <a:solidFill>
                  <a:schemeClr val="accent6">
                    <a:lumMod val="50000"/>
                  </a:schemeClr>
                </a:solidFill>
                <a:latin typeface="+mn-lt"/>
                <a:cs typeface="+mn-cs"/>
              </a:rPr>
              <a:t>]</a:t>
            </a:r>
            <a:endParaRPr lang="ru-RU" sz="2000" dirty="0">
              <a:solidFill>
                <a:schemeClr val="accent6">
                  <a:lumMod val="50000"/>
                </a:schemeClr>
              </a:solidFill>
              <a:latin typeface="+mn-lt"/>
              <a:cs typeface="+mn-cs"/>
            </a:endParaRPr>
          </a:p>
          <a:p>
            <a:pPr algn="ctr" fontAlgn="auto">
              <a:spcBef>
                <a:spcPts val="0"/>
              </a:spcBef>
              <a:spcAft>
                <a:spcPts val="0"/>
              </a:spcAft>
              <a:defRPr/>
            </a:pPr>
            <a:r>
              <a:rPr lang="ru-RU" sz="2000" b="1" dirty="0">
                <a:solidFill>
                  <a:schemeClr val="tx1">
                    <a:lumMod val="85000"/>
                    <a:lumOff val="15000"/>
                  </a:schemeClr>
                </a:solidFill>
                <a:latin typeface="+mn-lt"/>
                <a:cs typeface="+mn-cs"/>
              </a:rPr>
              <a:t>Заключительная часть текста</a:t>
            </a:r>
          </a:p>
          <a:p>
            <a:pPr fontAlgn="auto">
              <a:spcBef>
                <a:spcPts val="0"/>
              </a:spcBef>
              <a:spcAft>
                <a:spcPts val="0"/>
              </a:spcAft>
              <a:defRPr/>
            </a:pPr>
            <a:r>
              <a:rPr lang="ru-RU" sz="2000" dirty="0">
                <a:solidFill>
                  <a:schemeClr val="accent6">
                    <a:lumMod val="50000"/>
                  </a:schemeClr>
                </a:solidFill>
                <a:latin typeface="+mn-lt"/>
                <a:cs typeface="+mn-cs"/>
              </a:rPr>
              <a:t>И вот он, покорный внутреннему голосу, оставляет любимого отца и ненавистную мачеху, бежит в Москву… Зачем? – Учиться! Кто дал ему средство идти с таким упорством к своей цели? – </a:t>
            </a:r>
            <a:r>
              <a:rPr lang="en-US" sz="2000" b="1" dirty="0">
                <a:solidFill>
                  <a:schemeClr val="accent6">
                    <a:lumMod val="50000"/>
                  </a:schemeClr>
                </a:solidFill>
                <a:latin typeface="+mn-lt"/>
                <a:cs typeface="+mn-cs"/>
              </a:rPr>
              <a:t>[</a:t>
            </a:r>
            <a:r>
              <a:rPr lang="ru-RU" sz="2000" b="1" dirty="0">
                <a:solidFill>
                  <a:schemeClr val="accent6">
                    <a:lumMod val="50000"/>
                  </a:schemeClr>
                </a:solidFill>
                <a:latin typeface="+mn-lt"/>
                <a:cs typeface="+mn-cs"/>
              </a:rPr>
              <a:t>???</a:t>
            </a:r>
            <a:r>
              <a:rPr lang="en-US" sz="2000" b="1" dirty="0">
                <a:solidFill>
                  <a:schemeClr val="accent6">
                    <a:lumMod val="50000"/>
                  </a:schemeClr>
                </a:solidFill>
                <a:latin typeface="+mn-lt"/>
                <a:cs typeface="+mn-cs"/>
              </a:rPr>
              <a:t>]</a:t>
            </a:r>
            <a:endParaRPr lang="ru-RU" sz="2000" b="1" dirty="0">
              <a:solidFill>
                <a:schemeClr val="accent6">
                  <a:lumMod val="50000"/>
                </a:schemeClr>
              </a:solidFill>
              <a:latin typeface="+mn-lt"/>
              <a:cs typeface="+mn-cs"/>
            </a:endParaRPr>
          </a:p>
          <a:p>
            <a:pPr algn="r" fontAlgn="auto">
              <a:spcBef>
                <a:spcPts val="0"/>
              </a:spcBef>
              <a:spcAft>
                <a:spcPts val="0"/>
              </a:spcAft>
              <a:defRPr/>
            </a:pPr>
            <a:r>
              <a:rPr lang="ru-RU" sz="2600" i="1" dirty="0">
                <a:solidFill>
                  <a:schemeClr val="tx1">
                    <a:lumMod val="85000"/>
                    <a:lumOff val="15000"/>
                  </a:schemeClr>
                </a:solidFill>
                <a:latin typeface="+mn-lt"/>
                <a:cs typeface="+mn-cs"/>
              </a:rPr>
              <a:t>(</a:t>
            </a:r>
            <a:r>
              <a:rPr lang="en-US" sz="2600" i="1" dirty="0">
                <a:solidFill>
                  <a:schemeClr val="tx1">
                    <a:lumMod val="85000"/>
                    <a:lumOff val="15000"/>
                  </a:schemeClr>
                </a:solidFill>
                <a:latin typeface="+mn-lt"/>
                <a:cs typeface="+mn-cs"/>
              </a:rPr>
              <a:t> </a:t>
            </a:r>
            <a:r>
              <a:rPr lang="ru-RU" sz="2600" i="1" dirty="0">
                <a:solidFill>
                  <a:schemeClr val="tx1">
                    <a:lumMod val="85000"/>
                    <a:lumOff val="15000"/>
                  </a:schemeClr>
                </a:solidFill>
                <a:latin typeface="+mn-lt"/>
                <a:cs typeface="+mn-cs"/>
              </a:rPr>
              <a:t>В. Белинский)</a:t>
            </a:r>
          </a:p>
        </p:txBody>
      </p:sp>
      <p:sp>
        <p:nvSpPr>
          <p:cNvPr id="31746" name="Text Box 6"/>
          <p:cNvSpPr txBox="1">
            <a:spLocks noChangeArrowheads="1"/>
          </p:cNvSpPr>
          <p:nvPr/>
        </p:nvSpPr>
        <p:spPr bwMode="auto">
          <a:xfrm>
            <a:off x="1403350" y="896938"/>
            <a:ext cx="6769100" cy="585787"/>
          </a:xfrm>
          <a:prstGeom prst="rect">
            <a:avLst/>
          </a:prstGeom>
          <a:noFill/>
          <a:ln w="9525">
            <a:noFill/>
            <a:miter lim="800000"/>
            <a:headEnd/>
            <a:tailEnd/>
          </a:ln>
        </p:spPr>
        <p:txBody>
          <a:bodyPr>
            <a:spAutoFit/>
          </a:bodyPr>
          <a:lstStyle/>
          <a:p>
            <a:pPr>
              <a:spcBef>
                <a:spcPct val="50000"/>
              </a:spcBef>
            </a:pPr>
            <a:endParaRPr lang="ru-RU" sz="3200" b="1">
              <a:solidFill>
                <a:srgbClr val="80022F"/>
              </a:solidFill>
              <a:latin typeface="Times New Roman" pitchFamily="18" charset="0"/>
            </a:endParaRPr>
          </a:p>
        </p:txBody>
      </p:sp>
      <p:sp>
        <p:nvSpPr>
          <p:cNvPr id="11268" name="Rectangle 10"/>
          <p:cNvSpPr>
            <a:spLocks noChangeArrowheads="1"/>
          </p:cNvSpPr>
          <p:nvPr/>
        </p:nvSpPr>
        <p:spPr bwMode="auto">
          <a:xfrm>
            <a:off x="0" y="195487"/>
            <a:ext cx="9143999" cy="830997"/>
          </a:xfrm>
          <a:prstGeom prst="rect">
            <a:avLst/>
          </a:prstGeom>
          <a:solidFill>
            <a:schemeClr val="bg1"/>
          </a:solidFill>
          <a:ln w="9525">
            <a:noFill/>
            <a:miter lim="800000"/>
            <a:headEnd/>
            <a:tailEnd/>
          </a:ln>
          <a:effectLst>
            <a:softEdge rad="127000"/>
          </a:effectLst>
        </p:spPr>
        <p:txBody>
          <a:bodyPr>
            <a:spAutoFit/>
          </a:bodyPr>
          <a:lstStyle/>
          <a:p>
            <a:pPr algn="ctr" fontAlgn="auto">
              <a:spcBef>
                <a:spcPts val="0"/>
              </a:spcBef>
              <a:spcAft>
                <a:spcPts val="0"/>
              </a:spcAft>
              <a:defRPr/>
            </a:pPr>
            <a:r>
              <a:rPr lang="ru-RU" sz="2400" b="1" dirty="0">
                <a:solidFill>
                  <a:schemeClr val="tx1">
                    <a:lumMod val="85000"/>
                    <a:lumOff val="15000"/>
                  </a:schemeClr>
                </a:solidFill>
                <a:latin typeface="Arial" pitchFamily="34" charset="0"/>
                <a:cs typeface="Arial" pitchFamily="34" charset="0"/>
              </a:rPr>
              <a:t>Особенности зачинов </a:t>
            </a:r>
          </a:p>
          <a:p>
            <a:pPr algn="ctr" fontAlgn="auto">
              <a:spcBef>
                <a:spcPts val="0"/>
              </a:spcBef>
              <a:spcAft>
                <a:spcPts val="0"/>
              </a:spcAft>
              <a:defRPr/>
            </a:pPr>
            <a:r>
              <a:rPr lang="ru-RU" sz="2400" b="1" dirty="0">
                <a:solidFill>
                  <a:schemeClr val="tx1">
                    <a:lumMod val="85000"/>
                    <a:lumOff val="15000"/>
                  </a:schemeClr>
                </a:solidFill>
                <a:latin typeface="Arial" pitchFamily="34" charset="0"/>
                <a:cs typeface="Arial" pitchFamily="34" charset="0"/>
              </a:rPr>
              <a:t>и заключительных частей текста</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31800" y="1419225"/>
            <a:ext cx="8532813" cy="3024188"/>
          </a:xfrm>
          <a:prstGeom prst="rect">
            <a:avLst/>
          </a:prstGeom>
          <a:noFill/>
          <a:ln w="9525">
            <a:noFill/>
            <a:miter lim="800000"/>
            <a:headEnd/>
            <a:tailEnd/>
          </a:ln>
        </p:spPr>
        <p:txBody>
          <a:bodyPr>
            <a:spAutoFit/>
          </a:bodyPr>
          <a:lstStyle/>
          <a:p>
            <a:pPr algn="ctr" fontAlgn="auto">
              <a:spcBef>
                <a:spcPts val="0"/>
              </a:spcBef>
              <a:spcAft>
                <a:spcPts val="0"/>
              </a:spcAft>
              <a:defRPr/>
            </a:pPr>
            <a:r>
              <a:rPr lang="ru-RU" sz="2000" b="1" dirty="0">
                <a:solidFill>
                  <a:schemeClr val="tx1">
                    <a:lumMod val="85000"/>
                    <a:lumOff val="15000"/>
                  </a:schemeClr>
                </a:solidFill>
                <a:latin typeface="+mn-lt"/>
                <a:cs typeface="+mn-cs"/>
              </a:rPr>
              <a:t>Зачин текста</a:t>
            </a:r>
          </a:p>
          <a:p>
            <a:pPr fontAlgn="auto">
              <a:spcBef>
                <a:spcPts val="0"/>
              </a:spcBef>
              <a:spcAft>
                <a:spcPts val="0"/>
              </a:spcAft>
              <a:defRPr/>
            </a:pPr>
            <a:r>
              <a:rPr lang="ru-RU" sz="2000" dirty="0">
                <a:solidFill>
                  <a:schemeClr val="accent6">
                    <a:lumMod val="50000"/>
                  </a:schemeClr>
                </a:solidFill>
                <a:latin typeface="+mn-lt"/>
                <a:cs typeface="+mn-cs"/>
              </a:rPr>
              <a:t>Сила воли есть один из главнейших признаков гения, есть его мерка. И как изумительно, как чудесно проявилась эта дивная сила в Ломоносове! </a:t>
            </a:r>
            <a:r>
              <a:rPr lang="en-US" sz="2000" dirty="0">
                <a:solidFill>
                  <a:schemeClr val="accent6">
                    <a:lumMod val="50000"/>
                  </a:schemeClr>
                </a:solidFill>
                <a:latin typeface="+mn-lt"/>
                <a:cs typeface="+mn-cs"/>
              </a:rPr>
              <a:t>[</a:t>
            </a:r>
            <a:r>
              <a:rPr lang="ru-RU" sz="2000" dirty="0">
                <a:solidFill>
                  <a:schemeClr val="accent6">
                    <a:lumMod val="50000"/>
                  </a:schemeClr>
                </a:solidFill>
                <a:latin typeface="+mn-lt"/>
                <a:cs typeface="+mn-cs"/>
              </a:rPr>
              <a:t>…</a:t>
            </a:r>
            <a:r>
              <a:rPr lang="en-US" sz="2000" dirty="0">
                <a:solidFill>
                  <a:schemeClr val="accent6">
                    <a:lumMod val="50000"/>
                  </a:schemeClr>
                </a:solidFill>
                <a:latin typeface="+mn-lt"/>
                <a:cs typeface="+mn-cs"/>
              </a:rPr>
              <a:t>]</a:t>
            </a:r>
            <a:endParaRPr lang="ru-RU" sz="2000" dirty="0">
              <a:solidFill>
                <a:schemeClr val="accent6">
                  <a:lumMod val="50000"/>
                </a:schemeClr>
              </a:solidFill>
              <a:latin typeface="+mn-lt"/>
              <a:cs typeface="+mn-cs"/>
            </a:endParaRPr>
          </a:p>
          <a:p>
            <a:pPr algn="ctr" fontAlgn="auto">
              <a:spcBef>
                <a:spcPct val="30000"/>
              </a:spcBef>
              <a:spcAft>
                <a:spcPts val="0"/>
              </a:spcAft>
              <a:defRPr/>
            </a:pPr>
            <a:r>
              <a:rPr lang="ru-RU" sz="2000" b="1" dirty="0">
                <a:solidFill>
                  <a:schemeClr val="tx1">
                    <a:lumMod val="85000"/>
                    <a:lumOff val="15000"/>
                  </a:schemeClr>
                </a:solidFill>
                <a:latin typeface="+mn-lt"/>
                <a:cs typeface="+mn-cs"/>
              </a:rPr>
              <a:t>Заключительная часть текста</a:t>
            </a:r>
          </a:p>
          <a:p>
            <a:pPr fontAlgn="auto">
              <a:spcBef>
                <a:spcPts val="0"/>
              </a:spcBef>
              <a:spcAft>
                <a:spcPts val="0"/>
              </a:spcAft>
              <a:defRPr/>
            </a:pPr>
            <a:r>
              <a:rPr lang="ru-RU" sz="2000" dirty="0">
                <a:solidFill>
                  <a:schemeClr val="accent6">
                    <a:lumMod val="50000"/>
                  </a:schemeClr>
                </a:solidFill>
                <a:latin typeface="+mn-lt"/>
                <a:cs typeface="+mn-cs"/>
              </a:rPr>
              <a:t>И вот он, покорный внутреннему голосу, оставляет любимого отца и ненавистную мачеху, бежит в Москву… Зачем? – Учиться! Кто дал ему средство идти с таким упорством к своей цели? – </a:t>
            </a:r>
            <a:r>
              <a:rPr lang="ru-RU" sz="2000" b="1" dirty="0">
                <a:solidFill>
                  <a:schemeClr val="accent6">
                    <a:lumMod val="50000"/>
                  </a:schemeClr>
                </a:solidFill>
                <a:latin typeface="+mn-lt"/>
                <a:cs typeface="+mn-cs"/>
              </a:rPr>
              <a:t>Никто, кроме этой могучей воли, которая есть орудие гения!..</a:t>
            </a:r>
            <a:r>
              <a:rPr lang="en-US" sz="2000" dirty="0">
                <a:solidFill>
                  <a:schemeClr val="accent6">
                    <a:lumMod val="50000"/>
                  </a:schemeClr>
                </a:solidFill>
                <a:latin typeface="+mn-lt"/>
                <a:cs typeface="+mn-cs"/>
              </a:rPr>
              <a:t>       </a:t>
            </a:r>
            <a:endParaRPr lang="ru-RU" sz="2000" dirty="0">
              <a:solidFill>
                <a:schemeClr val="accent6">
                  <a:lumMod val="50000"/>
                </a:schemeClr>
              </a:solidFill>
              <a:latin typeface="+mn-lt"/>
              <a:cs typeface="+mn-cs"/>
            </a:endParaRPr>
          </a:p>
          <a:p>
            <a:pPr algn="r" fontAlgn="auto">
              <a:spcBef>
                <a:spcPts val="0"/>
              </a:spcBef>
              <a:spcAft>
                <a:spcPts val="0"/>
              </a:spcAft>
              <a:defRPr/>
            </a:pPr>
            <a:r>
              <a:rPr lang="ru-RU" sz="2000" i="1" dirty="0">
                <a:solidFill>
                  <a:schemeClr val="tx1">
                    <a:lumMod val="85000"/>
                    <a:lumOff val="15000"/>
                  </a:schemeClr>
                </a:solidFill>
                <a:latin typeface="+mn-lt"/>
                <a:cs typeface="+mn-cs"/>
              </a:rPr>
              <a:t>(В. Белинский)</a:t>
            </a:r>
          </a:p>
        </p:txBody>
      </p:sp>
      <p:sp>
        <p:nvSpPr>
          <p:cNvPr id="12293" name="Rectangle 7"/>
          <p:cNvSpPr>
            <a:spLocks noChangeArrowheads="1"/>
          </p:cNvSpPr>
          <p:nvPr/>
        </p:nvSpPr>
        <p:spPr bwMode="auto">
          <a:xfrm>
            <a:off x="0" y="195486"/>
            <a:ext cx="9143999" cy="954107"/>
          </a:xfrm>
          <a:prstGeom prst="rect">
            <a:avLst/>
          </a:prstGeom>
          <a:solidFill>
            <a:schemeClr val="bg1"/>
          </a:solidFill>
          <a:ln w="9525">
            <a:noFill/>
            <a:miter lim="800000"/>
            <a:headEnd/>
            <a:tailEnd/>
          </a:ln>
          <a:effectLst>
            <a:softEdge rad="127000"/>
          </a:effectLst>
        </p:spPr>
        <p:txBody>
          <a:bodyPr>
            <a:spAutoFit/>
          </a:bodyPr>
          <a:lstStyle/>
          <a:p>
            <a:pPr algn="ctr" fontAlgn="auto">
              <a:spcBef>
                <a:spcPts val="0"/>
              </a:spcBef>
              <a:spcAft>
                <a:spcPts val="0"/>
              </a:spcAft>
              <a:defRPr/>
            </a:pPr>
            <a:r>
              <a:rPr lang="ru-RU" sz="2800" b="1" dirty="0">
                <a:solidFill>
                  <a:schemeClr val="tx1">
                    <a:lumMod val="85000"/>
                    <a:lumOff val="15000"/>
                  </a:schemeClr>
                </a:solidFill>
                <a:latin typeface="Arial" pitchFamily="34" charset="0"/>
                <a:cs typeface="Arial" pitchFamily="34" charset="0"/>
              </a:rPr>
              <a:t>Особенности зачинов </a:t>
            </a:r>
          </a:p>
          <a:p>
            <a:pPr algn="ctr" fontAlgn="auto">
              <a:spcBef>
                <a:spcPts val="0"/>
              </a:spcBef>
              <a:spcAft>
                <a:spcPts val="0"/>
              </a:spcAft>
              <a:defRPr/>
            </a:pPr>
            <a:r>
              <a:rPr lang="ru-RU" sz="2800" b="1" dirty="0">
                <a:solidFill>
                  <a:schemeClr val="tx1">
                    <a:lumMod val="85000"/>
                    <a:lumOff val="15000"/>
                  </a:schemeClr>
                </a:solidFill>
                <a:latin typeface="Arial" pitchFamily="34" charset="0"/>
                <a:cs typeface="Arial" pitchFamily="34" charset="0"/>
              </a:rPr>
              <a:t>и заключительных частей текста</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2"/>
          </p:nvPr>
        </p:nvSpPr>
        <p:spPr>
          <a:xfrm>
            <a:off x="4427984" y="789552"/>
            <a:ext cx="4464496" cy="3996444"/>
          </a:xfrm>
          <a:solidFill>
            <a:schemeClr val="bg1"/>
          </a:solidFill>
          <a:ln/>
          <a:effectLst>
            <a:softEdge rad="63500"/>
          </a:effectLst>
        </p:spPr>
        <p:txBody>
          <a:bodyPr rtlCol="0">
            <a:normAutofit fontScale="52500" lnSpcReduction="20000"/>
          </a:bodyPr>
          <a:lstStyle/>
          <a:p>
            <a:pPr algn="ctr" fontAlgn="auto">
              <a:spcAft>
                <a:spcPts val="0"/>
              </a:spcAft>
              <a:buFont typeface="Arial" pitchFamily="34" charset="0"/>
              <a:buNone/>
              <a:defRPr/>
            </a:pPr>
            <a:endParaRPr lang="ru-RU" b="1" dirty="0" smtClean="0">
              <a:solidFill>
                <a:srgbClr val="C00000"/>
              </a:solidFill>
            </a:endParaRPr>
          </a:p>
          <a:p>
            <a:pPr algn="ctr" fontAlgn="auto">
              <a:spcAft>
                <a:spcPts val="0"/>
              </a:spcAft>
              <a:buFont typeface="Arial" pitchFamily="34" charset="0"/>
              <a:buNone/>
              <a:defRPr/>
            </a:pPr>
            <a:r>
              <a:rPr lang="ru-RU" b="1" dirty="0" smtClean="0">
                <a:solidFill>
                  <a:schemeClr val="tx1">
                    <a:lumMod val="85000"/>
                    <a:lumOff val="15000"/>
                  </a:schemeClr>
                </a:solidFill>
              </a:rPr>
              <a:t>ПАМЯТКА</a:t>
            </a:r>
          </a:p>
          <a:p>
            <a:pPr fontAlgn="auto">
              <a:spcAft>
                <a:spcPts val="0"/>
              </a:spcAft>
              <a:buFont typeface="Arial" pitchFamily="34" charset="0"/>
              <a:buNone/>
              <a:defRPr/>
            </a:pPr>
            <a:r>
              <a:rPr lang="ru-RU" b="1" dirty="0" smtClean="0">
                <a:solidFill>
                  <a:schemeClr val="tx1">
                    <a:lumMod val="65000"/>
                    <a:lumOff val="35000"/>
                  </a:schemeClr>
                </a:solidFill>
              </a:rPr>
              <a:t> </a:t>
            </a:r>
            <a:endParaRPr lang="ru-RU" dirty="0" smtClean="0">
              <a:solidFill>
                <a:schemeClr val="tx1">
                  <a:lumMod val="65000"/>
                  <a:lumOff val="35000"/>
                </a:schemeClr>
              </a:solidFill>
            </a:endParaRPr>
          </a:p>
          <a:p>
            <a:pPr algn="ctr" fontAlgn="auto">
              <a:spcAft>
                <a:spcPts val="0"/>
              </a:spcAft>
              <a:buFont typeface="Arial" pitchFamily="34" charset="0"/>
              <a:buNone/>
              <a:defRPr/>
            </a:pPr>
            <a:r>
              <a:rPr lang="ru-RU" b="1" i="1" dirty="0" smtClean="0">
                <a:solidFill>
                  <a:schemeClr val="tx1">
                    <a:lumMod val="85000"/>
                    <a:lumOff val="15000"/>
                  </a:schemeClr>
                </a:solidFill>
              </a:rPr>
              <a:t>Выписываем варианты того, как может начинаться текст:</a:t>
            </a:r>
            <a:endParaRPr lang="ru-RU" dirty="0" smtClean="0">
              <a:solidFill>
                <a:schemeClr val="tx1">
                  <a:lumMod val="85000"/>
                  <a:lumOff val="15000"/>
                </a:schemeClr>
              </a:solidFill>
            </a:endParaRPr>
          </a:p>
          <a:p>
            <a:pPr fontAlgn="auto">
              <a:spcAft>
                <a:spcPts val="0"/>
              </a:spcAft>
              <a:buFont typeface="Arial" pitchFamily="34" charset="0"/>
              <a:buNone/>
              <a:defRPr/>
            </a:pPr>
            <a:r>
              <a:rPr lang="ru-RU" b="1" i="1" dirty="0" smtClean="0">
                <a:solidFill>
                  <a:schemeClr val="tx1">
                    <a:lumMod val="65000"/>
                    <a:lumOff val="35000"/>
                  </a:schemeClr>
                </a:solidFill>
              </a:rPr>
              <a:t>  </a:t>
            </a:r>
            <a:endParaRPr lang="ru-RU" dirty="0" smtClean="0">
              <a:solidFill>
                <a:schemeClr val="tx1">
                  <a:lumMod val="65000"/>
                  <a:lumOff val="35000"/>
                </a:schemeClr>
              </a:solidFill>
            </a:endParaRPr>
          </a:p>
          <a:p>
            <a:pPr fontAlgn="auto">
              <a:spcAft>
                <a:spcPts val="0"/>
              </a:spcAft>
              <a:buFont typeface="Arial" pitchFamily="34" charset="0"/>
              <a:buChar char="•"/>
              <a:defRPr/>
            </a:pPr>
            <a:r>
              <a:rPr lang="ru-RU" b="1" i="1" dirty="0" smtClean="0">
                <a:solidFill>
                  <a:schemeClr val="tx1">
                    <a:lumMod val="85000"/>
                    <a:lumOff val="15000"/>
                  </a:schemeClr>
                </a:solidFill>
              </a:rPr>
              <a:t>с назывного  предложения;</a:t>
            </a:r>
            <a:endParaRPr lang="ru-RU" dirty="0" smtClean="0">
              <a:solidFill>
                <a:schemeClr val="tx1">
                  <a:lumMod val="85000"/>
                  <a:lumOff val="15000"/>
                </a:schemeClr>
              </a:solidFill>
            </a:endParaRPr>
          </a:p>
          <a:p>
            <a:pPr fontAlgn="auto">
              <a:spcAft>
                <a:spcPts val="0"/>
              </a:spcAft>
              <a:buFont typeface="Arial" pitchFamily="34" charset="0"/>
              <a:buChar char="•"/>
              <a:defRPr/>
            </a:pPr>
            <a:r>
              <a:rPr lang="ru-RU" b="1" i="1" dirty="0" smtClean="0">
                <a:solidFill>
                  <a:schemeClr val="tx1">
                    <a:lumMod val="85000"/>
                    <a:lumOff val="15000"/>
                  </a:schemeClr>
                </a:solidFill>
              </a:rPr>
              <a:t>с предложения, четко формулирующего тезис (обычно роль зачина выполняет двусоставное предложение с тире между подлежащим и сказуемым);</a:t>
            </a:r>
            <a:endParaRPr lang="ru-RU" dirty="0" smtClean="0">
              <a:solidFill>
                <a:schemeClr val="tx1">
                  <a:lumMod val="85000"/>
                  <a:lumOff val="15000"/>
                </a:schemeClr>
              </a:solidFill>
            </a:endParaRPr>
          </a:p>
          <a:p>
            <a:pPr fontAlgn="auto">
              <a:spcAft>
                <a:spcPts val="0"/>
              </a:spcAft>
              <a:buFont typeface="Arial" pitchFamily="34" charset="0"/>
              <a:buChar char="•"/>
              <a:defRPr/>
            </a:pPr>
            <a:r>
              <a:rPr lang="ru-RU" b="1" i="1" dirty="0" smtClean="0">
                <a:solidFill>
                  <a:schemeClr val="tx1">
                    <a:lumMod val="85000"/>
                    <a:lumOff val="15000"/>
                  </a:schemeClr>
                </a:solidFill>
              </a:rPr>
              <a:t>с вопросительного предложения (в том числе риторического вопроса);</a:t>
            </a:r>
            <a:endParaRPr lang="ru-RU" dirty="0" smtClean="0">
              <a:solidFill>
                <a:schemeClr val="tx1">
                  <a:lumMod val="85000"/>
                  <a:lumOff val="15000"/>
                </a:schemeClr>
              </a:solidFill>
            </a:endParaRPr>
          </a:p>
          <a:p>
            <a:pPr fontAlgn="auto">
              <a:spcAft>
                <a:spcPts val="0"/>
              </a:spcAft>
              <a:buFont typeface="Arial" pitchFamily="34" charset="0"/>
              <a:buChar char="•"/>
              <a:defRPr/>
            </a:pPr>
            <a:r>
              <a:rPr lang="ru-RU" b="1" i="1" dirty="0" smtClean="0">
                <a:solidFill>
                  <a:schemeClr val="tx1">
                    <a:lumMod val="85000"/>
                    <a:lumOff val="15000"/>
                  </a:schemeClr>
                </a:solidFill>
              </a:rPr>
              <a:t>с предложения, включающего цитирование;</a:t>
            </a:r>
            <a:endParaRPr lang="ru-RU" dirty="0" smtClean="0">
              <a:solidFill>
                <a:schemeClr val="tx1">
                  <a:lumMod val="85000"/>
                  <a:lumOff val="15000"/>
                </a:schemeClr>
              </a:solidFill>
            </a:endParaRPr>
          </a:p>
          <a:p>
            <a:pPr fontAlgn="auto">
              <a:spcAft>
                <a:spcPts val="0"/>
              </a:spcAft>
              <a:buFont typeface="Arial" pitchFamily="34" charset="0"/>
              <a:buChar char="•"/>
              <a:defRPr/>
            </a:pPr>
            <a:r>
              <a:rPr lang="ru-RU" b="1" i="1" dirty="0" smtClean="0">
                <a:solidFill>
                  <a:schemeClr val="tx1">
                    <a:lumMod val="85000"/>
                    <a:lumOff val="15000"/>
                  </a:schemeClr>
                </a:solidFill>
              </a:rPr>
              <a:t>со сложноподчинённого предложения, в котором придаточное обстоятельства с союзами </a:t>
            </a:r>
            <a:r>
              <a:rPr lang="ru-RU" b="1" i="1" u="sng" dirty="0" smtClean="0">
                <a:solidFill>
                  <a:schemeClr val="tx1">
                    <a:lumMod val="85000"/>
                    <a:lumOff val="15000"/>
                  </a:schemeClr>
                </a:solidFill>
              </a:rPr>
              <a:t>когда, если </a:t>
            </a:r>
            <a:r>
              <a:rPr lang="ru-RU" b="1" i="1" dirty="0" smtClean="0">
                <a:solidFill>
                  <a:schemeClr val="tx1">
                    <a:lumMod val="85000"/>
                    <a:lumOff val="15000"/>
                  </a:schemeClr>
                </a:solidFill>
              </a:rPr>
              <a:t>обычно предшествует главному.</a:t>
            </a:r>
            <a:endParaRPr lang="ru-RU" dirty="0" smtClean="0">
              <a:solidFill>
                <a:schemeClr val="tx1">
                  <a:lumMod val="85000"/>
                  <a:lumOff val="15000"/>
                </a:schemeClr>
              </a:solidFill>
            </a:endParaRPr>
          </a:p>
          <a:p>
            <a:pPr fontAlgn="auto">
              <a:spcAft>
                <a:spcPts val="0"/>
              </a:spcAft>
              <a:buFont typeface="Arial" pitchFamily="34" charset="0"/>
              <a:buChar char="•"/>
              <a:defRPr/>
            </a:pPr>
            <a:endParaRPr lang="ru-RU" dirty="0">
              <a:solidFill>
                <a:schemeClr val="tx1">
                  <a:lumMod val="65000"/>
                  <a:lumOff val="35000"/>
                </a:schemeClr>
              </a:solidFill>
            </a:endParaRPr>
          </a:p>
        </p:txBody>
      </p:sp>
      <p:pic>
        <p:nvPicPr>
          <p:cNvPr id="7" name="Picture 7" descr="C:\Documents and Settings\volkovavv\Рабочий стол\ПРЕЗЕНТАЦИИ\Обложки\2013-10-15 17-37-44_0338.jpg"/>
          <p:cNvPicPr>
            <a:picLocks noGrp="1" noChangeAspect="1" noChangeArrowheads="1"/>
          </p:cNvPicPr>
          <p:nvPr>
            <p:ph sz="quarter" idx="1"/>
          </p:nvPr>
        </p:nvPicPr>
        <p:blipFill>
          <a:blip r:embed="rId2"/>
          <a:srcRect/>
          <a:stretch>
            <a:fillRect/>
          </a:stretch>
        </p:blipFill>
        <p:spPr>
          <a:xfrm>
            <a:off x="1360488" y="1497013"/>
            <a:ext cx="2089150" cy="2370137"/>
          </a:xfrm>
          <a:ln w="3175">
            <a:solidFill>
              <a:srgbClr val="C00000"/>
            </a:solidFill>
          </a:ln>
          <a:effectLst>
            <a:outerShdw blurRad="50800" dist="38100" dir="13500000" algn="br" rotWithShape="0">
              <a:prstClr val="black">
                <a:alpha val="40000"/>
              </a:prstClr>
            </a:outerShdw>
          </a:effectLst>
        </p:spPr>
      </p:pic>
      <p:sp>
        <p:nvSpPr>
          <p:cNvPr id="8" name="Заголовок 1"/>
          <p:cNvSpPr>
            <a:spLocks noGrp="1"/>
          </p:cNvSpPr>
          <p:nvPr>
            <p:ph type="title"/>
          </p:nvPr>
        </p:nvSpPr>
        <p:spPr>
          <a:xfrm>
            <a:off x="899592" y="171450"/>
            <a:ext cx="7056784" cy="456084"/>
          </a:xfrm>
          <a:solidFill>
            <a:schemeClr val="bg1"/>
          </a:solidFill>
          <a:ln/>
          <a:effectLst>
            <a:softEdge rad="63500"/>
          </a:effectLst>
        </p:spPr>
        <p:txBody>
          <a:bodyPr rtlCol="0">
            <a:noAutofit/>
          </a:bodyPr>
          <a:lstStyle/>
          <a:p>
            <a:pPr fontAlgn="auto">
              <a:spcAft>
                <a:spcPts val="0"/>
              </a:spcAft>
              <a:defRPr/>
            </a:pPr>
            <a:r>
              <a:rPr lang="ru-RU" sz="3600" b="1" dirty="0" smtClean="0">
                <a:solidFill>
                  <a:schemeClr val="tx1">
                    <a:lumMod val="85000"/>
                    <a:lumOff val="15000"/>
                  </a:schemeClr>
                </a:solidFill>
              </a:rPr>
              <a:t>Как раскрыть тему сочинения </a:t>
            </a:r>
            <a:endParaRPr lang="ru-RU" sz="3600" dirty="0">
              <a:solidFill>
                <a:schemeClr val="tx1">
                  <a:lumMod val="85000"/>
                  <a:lumOff val="1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915988"/>
            <a:ext cx="8002588" cy="3168650"/>
          </a:xfrm>
        </p:spPr>
        <p:txBody>
          <a:bodyPr rtlCol="0">
            <a:normAutofit fontScale="92500" lnSpcReduction="10000"/>
          </a:bodyPr>
          <a:lstStyle/>
          <a:p>
            <a:pPr fontAlgn="auto">
              <a:spcAft>
                <a:spcPts val="0"/>
              </a:spcAft>
              <a:buFont typeface="Arial" pitchFamily="34" charset="0"/>
              <a:buNone/>
              <a:defRPr/>
            </a:pPr>
            <a:r>
              <a:rPr lang="ru-RU" sz="1800" dirty="0" smtClean="0">
                <a:solidFill>
                  <a:schemeClr val="tx1">
                    <a:lumMod val="85000"/>
                    <a:lumOff val="15000"/>
                  </a:schemeClr>
                </a:solidFill>
                <a:latin typeface="Arial Black" pitchFamily="34" charset="0"/>
              </a:rPr>
              <a:t>Упр. 84.</a:t>
            </a:r>
          </a:p>
          <a:p>
            <a:pPr fontAlgn="auto">
              <a:spcAft>
                <a:spcPts val="0"/>
              </a:spcAft>
              <a:buFont typeface="Arial" pitchFamily="34" charset="0"/>
              <a:buNone/>
              <a:defRPr/>
            </a:pPr>
            <a:r>
              <a:rPr lang="ru-RU" sz="1800" dirty="0" smtClean="0">
                <a:solidFill>
                  <a:schemeClr val="tx1">
                    <a:lumMod val="85000"/>
                    <a:lumOff val="15000"/>
                  </a:schemeClr>
                </a:solidFill>
                <a:latin typeface="Arial" pitchFamily="34" charset="0"/>
                <a:cs typeface="Arial" pitchFamily="34" charset="0"/>
              </a:rPr>
              <a:t>          А.А.Фет писал: «у всякого поэтического стиха есть то призрачное увеличение объёма, которое существует в дрожащей струне (так как без этого дрожания и нет музыки)…» Такое «увеличение объёма» мы ощущаем  и …</a:t>
            </a:r>
          </a:p>
          <a:p>
            <a:pPr fontAlgn="auto">
              <a:spcAft>
                <a:spcPts val="0"/>
              </a:spcAft>
              <a:buFont typeface="Arial" pitchFamily="34" charset="0"/>
              <a:buNone/>
              <a:defRPr/>
            </a:pPr>
            <a:r>
              <a:rPr lang="ru-RU" sz="1800" dirty="0" smtClean="0">
                <a:solidFill>
                  <a:schemeClr val="tx1">
                    <a:lumMod val="85000"/>
                    <a:lumOff val="15000"/>
                  </a:schemeClr>
                </a:solidFill>
                <a:latin typeface="Arial Black" pitchFamily="34" charset="0"/>
                <a:cs typeface="Arial" pitchFamily="34" charset="0"/>
              </a:rPr>
              <a:t>1</a:t>
            </a:r>
            <a:r>
              <a:rPr lang="ru-RU" sz="1800" dirty="0" smtClean="0">
                <a:solidFill>
                  <a:schemeClr val="tx1">
                    <a:lumMod val="85000"/>
                    <a:lumOff val="15000"/>
                  </a:schemeClr>
                </a:solidFill>
                <a:latin typeface="Arial" pitchFamily="34" charset="0"/>
                <a:cs typeface="Arial" pitchFamily="34" charset="0"/>
              </a:rPr>
              <a:t>. Какова роль цитаты?</a:t>
            </a:r>
          </a:p>
          <a:p>
            <a:pPr fontAlgn="auto">
              <a:spcAft>
                <a:spcPts val="0"/>
              </a:spcAft>
              <a:buFont typeface="Arial" pitchFamily="34" charset="0"/>
              <a:buNone/>
              <a:defRPr/>
            </a:pPr>
            <a:r>
              <a:rPr lang="ru-RU" sz="1800" dirty="0" smtClean="0">
                <a:solidFill>
                  <a:schemeClr val="tx1">
                    <a:lumMod val="85000"/>
                    <a:lumOff val="15000"/>
                  </a:schemeClr>
                </a:solidFill>
                <a:latin typeface="Arial Black" pitchFamily="34" charset="0"/>
                <a:cs typeface="Arial" pitchFamily="34" charset="0"/>
              </a:rPr>
              <a:t>2.</a:t>
            </a:r>
            <a:r>
              <a:rPr lang="ru-RU" sz="1800" dirty="0" smtClean="0">
                <a:solidFill>
                  <a:schemeClr val="tx1">
                    <a:lumMod val="85000"/>
                    <a:lumOff val="15000"/>
                  </a:schemeClr>
                </a:solidFill>
                <a:latin typeface="Arial" pitchFamily="34" charset="0"/>
                <a:cs typeface="Arial" pitchFamily="34" charset="0"/>
              </a:rPr>
              <a:t> Продолжите текст, имея в виду конкретное поэтическое  произведение (напишите сочинение по данному началу).</a:t>
            </a:r>
          </a:p>
          <a:p>
            <a:pPr fontAlgn="auto">
              <a:spcAft>
                <a:spcPts val="0"/>
              </a:spcAft>
              <a:buFont typeface="Arial" pitchFamily="34" charset="0"/>
              <a:buNone/>
              <a:defRPr/>
            </a:pPr>
            <a:r>
              <a:rPr lang="ru-RU" sz="1800" dirty="0" smtClean="0">
                <a:solidFill>
                  <a:schemeClr val="tx1">
                    <a:lumMod val="85000"/>
                    <a:lumOff val="15000"/>
                  </a:schemeClr>
                </a:solidFill>
                <a:latin typeface="Arial Black" pitchFamily="34" charset="0"/>
                <a:cs typeface="Arial" pitchFamily="34" charset="0"/>
              </a:rPr>
              <a:t>3.</a:t>
            </a:r>
            <a:r>
              <a:rPr lang="ru-RU" sz="1800" dirty="0" smtClean="0">
                <a:solidFill>
                  <a:schemeClr val="tx1">
                    <a:lumMod val="85000"/>
                    <a:lumOff val="15000"/>
                  </a:schemeClr>
                </a:solidFill>
                <a:latin typeface="Arial" pitchFamily="34" charset="0"/>
                <a:cs typeface="Arial" pitchFamily="34" charset="0"/>
              </a:rPr>
              <a:t> Подготовьтесь к сочинению на одну из тем: «Музыка стиха», «Особенности поэтического текста»,  «Предложение с цитированием как один из вариантов зачина текста», «Как сделать цитату органической частью текста».</a:t>
            </a:r>
            <a:endParaRPr lang="ru-RU" sz="1800" dirty="0">
              <a:solidFill>
                <a:schemeClr val="tx1">
                  <a:lumMod val="85000"/>
                  <a:lumOff val="15000"/>
                </a:schemeClr>
              </a:solidFill>
              <a:latin typeface="Arial" pitchFamily="34" charset="0"/>
              <a:cs typeface="Arial" pitchFamily="34" charset="0"/>
            </a:endParaRPr>
          </a:p>
        </p:txBody>
      </p:sp>
      <p:sp>
        <p:nvSpPr>
          <p:cNvPr id="5" name="Заголовок 1"/>
          <p:cNvSpPr>
            <a:spLocks noGrp="1"/>
          </p:cNvSpPr>
          <p:nvPr>
            <p:ph type="title"/>
          </p:nvPr>
        </p:nvSpPr>
        <p:spPr>
          <a:xfrm>
            <a:off x="971600" y="171450"/>
            <a:ext cx="7056784" cy="685800"/>
          </a:xfrm>
          <a:solidFill>
            <a:schemeClr val="bg1"/>
          </a:solidFill>
          <a:ln/>
          <a:effectLst>
            <a:softEdge rad="63500"/>
          </a:effectLst>
        </p:spPr>
        <p:txBody>
          <a:bodyPr rtlCol="0">
            <a:normAutofit/>
          </a:bodyPr>
          <a:lstStyle/>
          <a:p>
            <a:pPr fontAlgn="auto">
              <a:spcAft>
                <a:spcPts val="0"/>
              </a:spcAft>
              <a:defRPr/>
            </a:pPr>
            <a:r>
              <a:rPr lang="ru-RU" sz="3600" b="1" dirty="0" smtClean="0">
                <a:solidFill>
                  <a:schemeClr val="tx1">
                    <a:lumMod val="85000"/>
                    <a:lumOff val="15000"/>
                  </a:schemeClr>
                </a:solidFill>
              </a:rPr>
              <a:t>Как раскрыть тему сочинения </a:t>
            </a:r>
            <a:endParaRPr lang="ru-RU" sz="3600" dirty="0">
              <a:solidFill>
                <a:schemeClr val="tx1">
                  <a:lumMod val="85000"/>
                  <a:lumOff val="15000"/>
                </a:schemeClr>
              </a:solidFill>
            </a:endParaRPr>
          </a:p>
        </p:txBody>
      </p:sp>
      <p:sp>
        <p:nvSpPr>
          <p:cNvPr id="9" name="Прямоугольник 8"/>
          <p:cNvSpPr/>
          <p:nvPr/>
        </p:nvSpPr>
        <p:spPr>
          <a:xfrm>
            <a:off x="468313" y="3940175"/>
            <a:ext cx="8488362" cy="522288"/>
          </a:xfrm>
          <a:prstGeom prst="rect">
            <a:avLst/>
          </a:prstGeom>
        </p:spPr>
        <p:txBody>
          <a:bodyPr>
            <a:spAutoFit/>
          </a:bodyPr>
          <a:lstStyle/>
          <a:p>
            <a:pPr fontAlgn="auto">
              <a:spcBef>
                <a:spcPts val="0"/>
              </a:spcBef>
              <a:spcAft>
                <a:spcPts val="0"/>
              </a:spcAft>
              <a:defRPr/>
            </a:pPr>
            <a:r>
              <a:rPr lang="ru-RU" sz="2800" i="1" dirty="0">
                <a:solidFill>
                  <a:schemeClr val="tx1">
                    <a:lumMod val="85000"/>
                    <a:lumOff val="15000"/>
                  </a:schemeClr>
                </a:solidFill>
                <a:latin typeface="+mn-lt"/>
                <a:cs typeface="+mn-cs"/>
              </a:rPr>
              <a:t>Цитирование как один из вариантов начала текста</a:t>
            </a:r>
            <a:endParaRPr lang="ru-RU" sz="2800" dirty="0">
              <a:solidFill>
                <a:schemeClr val="tx1">
                  <a:lumMod val="85000"/>
                  <a:lumOff val="15000"/>
                </a:schemeClr>
              </a:solidFill>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560" y="87474"/>
            <a:ext cx="8352928" cy="594066"/>
          </a:xfrm>
          <a:solidFill>
            <a:schemeClr val="bg1"/>
          </a:solidFill>
          <a:ln/>
          <a:effectLst>
            <a:softEdge rad="63500"/>
          </a:effectLst>
        </p:spPr>
        <p:txBody>
          <a:bodyPr rtlCol="0">
            <a:noAutofit/>
          </a:bodyPr>
          <a:lstStyle/>
          <a:p>
            <a:pPr fontAlgn="auto">
              <a:spcAft>
                <a:spcPts val="0"/>
              </a:spcAft>
              <a:defRPr/>
            </a:pPr>
            <a:r>
              <a:rPr lang="ru-RU" sz="3200" b="1" dirty="0" smtClean="0">
                <a:solidFill>
                  <a:schemeClr val="tx1">
                    <a:lumMod val="85000"/>
                    <a:lumOff val="15000"/>
                  </a:schemeClr>
                </a:solidFill>
              </a:rPr>
              <a:t>Как раскрыть тему сочинения </a:t>
            </a:r>
            <a:endParaRPr lang="ru-RU" sz="3200" dirty="0">
              <a:solidFill>
                <a:schemeClr val="tx1">
                  <a:lumMod val="85000"/>
                  <a:lumOff val="15000"/>
                </a:schemeClr>
              </a:solidFill>
            </a:endParaRPr>
          </a:p>
        </p:txBody>
      </p:sp>
      <p:sp>
        <p:nvSpPr>
          <p:cNvPr id="7" name="Прямоугольник 6"/>
          <p:cNvSpPr/>
          <p:nvPr/>
        </p:nvSpPr>
        <p:spPr>
          <a:xfrm>
            <a:off x="250825" y="700088"/>
            <a:ext cx="8642350" cy="3046412"/>
          </a:xfrm>
          <a:prstGeom prst="rect">
            <a:avLst/>
          </a:prstGeom>
        </p:spPr>
        <p:txBody>
          <a:bodyPr>
            <a:spAutoFit/>
          </a:bodyPr>
          <a:lstStyle/>
          <a:p>
            <a:pPr fontAlgn="auto">
              <a:spcBef>
                <a:spcPts val="0"/>
              </a:spcBef>
              <a:spcAft>
                <a:spcPts val="0"/>
              </a:spcAft>
              <a:defRPr/>
            </a:pPr>
            <a:r>
              <a:rPr lang="ru-RU" sz="1600" b="1" dirty="0">
                <a:solidFill>
                  <a:srgbClr val="0070C0"/>
                </a:solidFill>
                <a:latin typeface="Arial Black" pitchFamily="34" charset="0"/>
                <a:cs typeface="+mn-cs"/>
              </a:rPr>
              <a:t> </a:t>
            </a:r>
            <a:r>
              <a:rPr lang="ru-RU" sz="2400" dirty="0">
                <a:solidFill>
                  <a:schemeClr val="tx1">
                    <a:lumMod val="85000"/>
                    <a:lumOff val="15000"/>
                  </a:schemeClr>
                </a:solidFill>
                <a:latin typeface="Calibri" pitchFamily="34" charset="0"/>
                <a:cs typeface="+mn-cs"/>
              </a:rPr>
              <a:t>Когда мы написали удачно начало текста  (несколько предложений), </a:t>
            </a:r>
            <a:r>
              <a:rPr lang="ru-RU" sz="2400" dirty="0">
                <a:solidFill>
                  <a:schemeClr val="accent6">
                    <a:lumMod val="50000"/>
                  </a:schemeClr>
                </a:solidFill>
                <a:latin typeface="Calibri" pitchFamily="34" charset="0"/>
                <a:cs typeface="+mn-cs"/>
              </a:rPr>
              <a:t>полезно прочитать </a:t>
            </a:r>
            <a:r>
              <a:rPr lang="ru-RU" sz="2400" dirty="0">
                <a:solidFill>
                  <a:schemeClr val="tx1">
                    <a:lumMod val="85000"/>
                    <a:lumOff val="15000"/>
                  </a:schemeClr>
                </a:solidFill>
                <a:latin typeface="Calibri" pitchFamily="34" charset="0"/>
                <a:cs typeface="+mn-cs"/>
              </a:rPr>
              <a:t>то, что уже написано, </a:t>
            </a:r>
            <a:r>
              <a:rPr lang="ru-RU" sz="2400" dirty="0">
                <a:solidFill>
                  <a:schemeClr val="accent6">
                    <a:lumMod val="50000"/>
                  </a:schemeClr>
                </a:solidFill>
                <a:latin typeface="Calibri" pitchFamily="34" charset="0"/>
                <a:cs typeface="+mn-cs"/>
              </a:rPr>
              <a:t>вслух,</a:t>
            </a:r>
            <a:r>
              <a:rPr lang="ru-RU" sz="2400" dirty="0">
                <a:latin typeface="Calibri" pitchFamily="34" charset="0"/>
                <a:cs typeface="+mn-cs"/>
              </a:rPr>
              <a:t> </a:t>
            </a:r>
            <a:r>
              <a:rPr lang="ru-RU" sz="2400" dirty="0">
                <a:solidFill>
                  <a:schemeClr val="tx1">
                    <a:lumMod val="85000"/>
                    <a:lumOff val="15000"/>
                  </a:schemeClr>
                </a:solidFill>
                <a:latin typeface="Calibri" pitchFamily="34" charset="0"/>
                <a:cs typeface="+mn-cs"/>
              </a:rPr>
              <a:t>чтобы ощутить  </a:t>
            </a:r>
            <a:r>
              <a:rPr lang="ru-RU" sz="2400" dirty="0">
                <a:solidFill>
                  <a:schemeClr val="accent6">
                    <a:lumMod val="50000"/>
                  </a:schemeClr>
                </a:solidFill>
                <a:latin typeface="Calibri" pitchFamily="34" charset="0"/>
                <a:cs typeface="+mn-cs"/>
              </a:rPr>
              <a:t>интонацию</a:t>
            </a:r>
            <a:r>
              <a:rPr lang="ru-RU" sz="2400" dirty="0">
                <a:solidFill>
                  <a:srgbClr val="C00000"/>
                </a:solidFill>
                <a:latin typeface="Calibri" pitchFamily="34" charset="0"/>
                <a:cs typeface="+mn-cs"/>
              </a:rPr>
              <a:t>  </a:t>
            </a:r>
            <a:r>
              <a:rPr lang="ru-RU" sz="2400" dirty="0">
                <a:solidFill>
                  <a:schemeClr val="tx1">
                    <a:lumMod val="85000"/>
                    <a:lumOff val="15000"/>
                  </a:schemeClr>
                </a:solidFill>
                <a:latin typeface="Calibri" pitchFamily="34" charset="0"/>
                <a:cs typeface="+mn-cs"/>
              </a:rPr>
              <a:t>текста, его звучание.  Это поможет  почувствовать  тот «изначальный звук»,  которому нужно оставаться   верным,  выражая свои мысли, чувства…   При этом очень важно использовать  те возможности, которые  дает порядок слов, обеспечивая  движение мысли «от известного – к новому». </a:t>
            </a:r>
            <a:endParaRPr lang="ru-RU" sz="2400" dirty="0">
              <a:solidFill>
                <a:schemeClr val="tx1">
                  <a:lumMod val="85000"/>
                  <a:lumOff val="15000"/>
                </a:schemeClr>
              </a:solidFill>
              <a:latin typeface="Calibri" pitchFamily="34" charset="0"/>
              <a:cs typeface="+mn-cs"/>
            </a:endParaRPr>
          </a:p>
        </p:txBody>
      </p:sp>
      <p:sp>
        <p:nvSpPr>
          <p:cNvPr id="11" name="Прямоугольник 10"/>
          <p:cNvSpPr/>
          <p:nvPr/>
        </p:nvSpPr>
        <p:spPr>
          <a:xfrm>
            <a:off x="900113" y="3651250"/>
            <a:ext cx="7848600" cy="1016000"/>
          </a:xfrm>
          <a:prstGeom prst="rect">
            <a:avLst/>
          </a:prstGeom>
        </p:spPr>
        <p:txBody>
          <a:bodyPr>
            <a:spAutoFit/>
          </a:bodyPr>
          <a:lstStyle/>
          <a:p>
            <a:pPr fontAlgn="auto">
              <a:spcBef>
                <a:spcPts val="0"/>
              </a:spcBef>
              <a:spcAft>
                <a:spcPts val="0"/>
              </a:spcAft>
              <a:defRPr/>
            </a:pPr>
            <a:r>
              <a:rPr lang="ru-RU" sz="2000" i="1" dirty="0">
                <a:solidFill>
                  <a:schemeClr val="tx1">
                    <a:lumMod val="85000"/>
                    <a:lumOff val="15000"/>
                  </a:schemeClr>
                </a:solidFill>
                <a:latin typeface="+mn-lt"/>
                <a:cs typeface="+mn-cs"/>
              </a:rPr>
              <a:t>Главное  - надо помнить: сочинение — это творческая работа, которая помогает каждому выразить себя как личность, проявить через слово свою индивидуальность.</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a:xfrm>
            <a:off x="1187624" y="141480"/>
            <a:ext cx="7748344" cy="378042"/>
          </a:xfrm>
          <a:solidFill>
            <a:schemeClr val="bg1"/>
          </a:solidFill>
          <a:ln/>
          <a:effectLst>
            <a:softEdge rad="63500"/>
          </a:effectLst>
        </p:spPr>
        <p:txBody>
          <a:bodyPr rtlCol="0">
            <a:noAutofit/>
          </a:bodyPr>
          <a:lstStyle/>
          <a:p>
            <a:pPr algn="ctr" fontAlgn="auto">
              <a:spcAft>
                <a:spcPts val="0"/>
              </a:spcAft>
              <a:buFont typeface="Arial" pitchFamily="34" charset="0"/>
              <a:buNone/>
              <a:defRPr/>
            </a:pPr>
            <a:r>
              <a:rPr lang="ru-RU" b="1" dirty="0" smtClean="0">
                <a:solidFill>
                  <a:schemeClr val="tx1">
                    <a:lumMod val="85000"/>
                    <a:lumOff val="15000"/>
                  </a:schemeClr>
                </a:solidFill>
              </a:rPr>
              <a:t>Понимание текста- процесс творческий</a:t>
            </a:r>
            <a:endParaRPr lang="ru-RU" dirty="0">
              <a:solidFill>
                <a:schemeClr val="tx1">
                  <a:lumMod val="85000"/>
                  <a:lumOff val="15000"/>
                </a:schemeClr>
              </a:solidFill>
            </a:endParaRPr>
          </a:p>
        </p:txBody>
      </p:sp>
      <p:pic>
        <p:nvPicPr>
          <p:cNvPr id="36868" name="Picture 2" descr="K:\_for all\Волкова Валерия\Сканы учебника Пахновой\pahnova035.jpg"/>
          <p:cNvPicPr>
            <a:picLocks noChangeAspect="1" noChangeArrowheads="1"/>
          </p:cNvPicPr>
          <p:nvPr/>
        </p:nvPicPr>
        <p:blipFill>
          <a:blip r:embed="rId2"/>
          <a:srcRect/>
          <a:stretch>
            <a:fillRect/>
          </a:stretch>
        </p:blipFill>
        <p:spPr bwMode="auto">
          <a:xfrm>
            <a:off x="684213" y="627063"/>
            <a:ext cx="3743325" cy="3960812"/>
          </a:xfrm>
          <a:prstGeom prst="rect">
            <a:avLst/>
          </a:prstGeom>
          <a:noFill/>
          <a:ln w="12700">
            <a:solidFill>
              <a:schemeClr val="accent1"/>
            </a:solidFill>
            <a:miter lim="800000"/>
            <a:headEnd/>
            <a:tailEnd/>
          </a:ln>
        </p:spPr>
      </p:pic>
      <p:pic>
        <p:nvPicPr>
          <p:cNvPr id="36869" name="Picture 3" descr="K:\_for all\Волкова Валерия\Сканы учебника Пахновой\pahnova036.jpg"/>
          <p:cNvPicPr>
            <a:picLocks noChangeAspect="1" noChangeArrowheads="1"/>
          </p:cNvPicPr>
          <p:nvPr/>
        </p:nvPicPr>
        <p:blipFill>
          <a:blip r:embed="rId3"/>
          <a:srcRect/>
          <a:stretch>
            <a:fillRect/>
          </a:stretch>
        </p:blipFill>
        <p:spPr bwMode="auto">
          <a:xfrm>
            <a:off x="4572000" y="627063"/>
            <a:ext cx="3744913" cy="3960812"/>
          </a:xfrm>
          <a:prstGeom prst="rect">
            <a:avLst/>
          </a:prstGeom>
          <a:noFill/>
          <a:ln w="12700">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733768"/>
            <a:ext cx="6912768" cy="972108"/>
          </a:xfrm>
          <a:solidFill>
            <a:schemeClr val="bg1"/>
          </a:solidFill>
          <a:ln/>
          <a:effectLst>
            <a:softEdge rad="63500"/>
          </a:effectLst>
        </p:spPr>
        <p:txBody>
          <a:bodyPr rtlCol="0">
            <a:noAutofit/>
          </a:bodyPr>
          <a:lstStyle/>
          <a:p>
            <a:pPr fontAlgn="auto">
              <a:spcAft>
                <a:spcPts val="0"/>
              </a:spcAft>
              <a:defRPr/>
            </a:pPr>
            <a:r>
              <a:rPr lang="ru-RU" sz="1600" b="1" dirty="0" smtClean="0">
                <a:solidFill>
                  <a:schemeClr val="bg2">
                    <a:lumMod val="25000"/>
                  </a:schemeClr>
                </a:solidFill>
                <a:latin typeface="Arial" pitchFamily="34" charset="0"/>
                <a:cs typeface="Arial" pitchFamily="34" charset="0"/>
              </a:rPr>
              <a:t>Т.М. Пахнова - кандидат педагогических наук, </a:t>
            </a:r>
            <a:br>
              <a:rPr lang="ru-RU" sz="1600" b="1" dirty="0" smtClean="0">
                <a:solidFill>
                  <a:schemeClr val="bg2">
                    <a:lumMod val="25000"/>
                  </a:schemeClr>
                </a:solidFill>
                <a:latin typeface="Arial" pitchFamily="34" charset="0"/>
                <a:cs typeface="Arial" pitchFamily="34" charset="0"/>
              </a:rPr>
            </a:br>
            <a:r>
              <a:rPr lang="ru-RU" sz="1600" b="1" dirty="0" smtClean="0">
                <a:solidFill>
                  <a:schemeClr val="bg2">
                    <a:lumMod val="25000"/>
                  </a:schemeClr>
                </a:solidFill>
                <a:latin typeface="Arial" pitchFamily="34" charset="0"/>
                <a:cs typeface="Arial" pitchFamily="34" charset="0"/>
              </a:rPr>
              <a:t>профессор кафедры  теории</a:t>
            </a:r>
            <a:r>
              <a:rPr lang="en-US" sz="1600" b="1" dirty="0" smtClean="0">
                <a:solidFill>
                  <a:schemeClr val="bg2">
                    <a:lumMod val="25000"/>
                  </a:schemeClr>
                </a:solidFill>
                <a:latin typeface="Arial" pitchFamily="34" charset="0"/>
                <a:cs typeface="Arial" pitchFamily="34" charset="0"/>
              </a:rPr>
              <a:t> </a:t>
            </a:r>
            <a:r>
              <a:rPr lang="ru-RU" sz="1600" b="1" dirty="0" smtClean="0">
                <a:solidFill>
                  <a:schemeClr val="bg2">
                    <a:lumMod val="25000"/>
                  </a:schemeClr>
                </a:solidFill>
                <a:latin typeface="Arial" pitchFamily="34" charset="0"/>
                <a:cs typeface="Arial" pitchFamily="34" charset="0"/>
              </a:rPr>
              <a:t>и практики преподавания русского языка и русского языка как иностранного </a:t>
            </a:r>
            <a:br>
              <a:rPr lang="ru-RU" sz="1600" b="1" dirty="0" smtClean="0">
                <a:solidFill>
                  <a:schemeClr val="bg2">
                    <a:lumMod val="25000"/>
                  </a:schemeClr>
                </a:solidFill>
                <a:latin typeface="Arial" pitchFamily="34" charset="0"/>
                <a:cs typeface="Arial" pitchFamily="34" charset="0"/>
              </a:rPr>
            </a:br>
            <a:r>
              <a:rPr lang="ru-RU" sz="1600" b="1" dirty="0" smtClean="0">
                <a:solidFill>
                  <a:schemeClr val="bg2">
                    <a:lumMod val="25000"/>
                  </a:schemeClr>
                </a:solidFill>
                <a:latin typeface="Arial" pitchFamily="34" charset="0"/>
                <a:cs typeface="Arial" pitchFamily="34" charset="0"/>
              </a:rPr>
              <a:t>МПГУ, член редколлегии журнала «Русский язык в школе», </a:t>
            </a:r>
            <a:br>
              <a:rPr lang="ru-RU" sz="1600" b="1" dirty="0" smtClean="0">
                <a:solidFill>
                  <a:schemeClr val="bg2">
                    <a:lumMod val="25000"/>
                  </a:schemeClr>
                </a:solidFill>
                <a:latin typeface="Arial" pitchFamily="34" charset="0"/>
                <a:cs typeface="Arial" pitchFamily="34" charset="0"/>
              </a:rPr>
            </a:br>
            <a:r>
              <a:rPr lang="ru-RU" sz="1600" b="1" dirty="0" smtClean="0">
                <a:solidFill>
                  <a:schemeClr val="bg2">
                    <a:lumMod val="25000"/>
                  </a:schemeClr>
                </a:solidFill>
                <a:latin typeface="Arial" pitchFamily="34" charset="0"/>
                <a:cs typeface="Arial" pitchFamily="34" charset="0"/>
              </a:rPr>
              <a:t>автор учебников и учебных пособий</a:t>
            </a:r>
            <a:r>
              <a:rPr lang="ru-RU" sz="1800" dirty="0" smtClean="0">
                <a:solidFill>
                  <a:schemeClr val="accent6">
                    <a:lumMod val="50000"/>
                  </a:schemeClr>
                </a:solidFill>
              </a:rPr>
              <a:t/>
            </a:r>
            <a:br>
              <a:rPr lang="ru-RU" sz="1800" dirty="0" smtClean="0">
                <a:solidFill>
                  <a:schemeClr val="accent6">
                    <a:lumMod val="50000"/>
                  </a:schemeClr>
                </a:solidFill>
              </a:rPr>
            </a:br>
            <a:endParaRPr lang="ru-RU" sz="1800" dirty="0">
              <a:solidFill>
                <a:schemeClr val="accent6">
                  <a:lumMod val="50000"/>
                </a:schemeClr>
              </a:solidFill>
            </a:endParaRPr>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r>
              <a:rPr lang="ru-RU" dirty="0" smtClean="0"/>
              <a:t>    </a:t>
            </a:r>
            <a:endParaRPr lang="ru-RU" dirty="0"/>
          </a:p>
        </p:txBody>
      </p:sp>
      <p:sp>
        <p:nvSpPr>
          <p:cNvPr id="5" name="Прямоугольник 4"/>
          <p:cNvSpPr/>
          <p:nvPr/>
        </p:nvSpPr>
        <p:spPr>
          <a:xfrm>
            <a:off x="323528" y="1131590"/>
            <a:ext cx="8568952" cy="1077218"/>
          </a:xfrm>
          <a:prstGeom prst="rect">
            <a:avLst/>
          </a:prstGeom>
          <a:solidFill>
            <a:schemeClr val="bg1"/>
          </a:solidFill>
          <a:effectLst>
            <a:softEdge rad="63500"/>
          </a:effectLst>
        </p:spPr>
        <p:txBody>
          <a:bodyPr>
            <a:spAutoFit/>
          </a:bodyPr>
          <a:lstStyle/>
          <a:p>
            <a:pPr algn="ctr" fontAlgn="auto">
              <a:spcBef>
                <a:spcPts val="0"/>
              </a:spcBef>
              <a:spcAft>
                <a:spcPts val="0"/>
              </a:spcAft>
              <a:defRPr/>
            </a:pPr>
            <a:r>
              <a:rPr lang="ru-RU" sz="3200" b="1" dirty="0">
                <a:solidFill>
                  <a:schemeClr val="bg2">
                    <a:lumMod val="10000"/>
                  </a:schemeClr>
                </a:solidFill>
                <a:latin typeface="+mn-lt"/>
                <a:cs typeface="+mn-cs"/>
              </a:rPr>
              <a:t>Формирование личности на уроках русского языка: Текст. Культура. Речевая среда</a:t>
            </a:r>
            <a:endParaRPr lang="ru-RU" sz="3200" b="1" dirty="0">
              <a:solidFill>
                <a:schemeClr val="bg2">
                  <a:lumMod val="10000"/>
                </a:schemeClr>
              </a:solidFill>
              <a:latin typeface="+mn-lt"/>
              <a:cs typeface="+mn-cs"/>
            </a:endParaRPr>
          </a:p>
        </p:txBody>
      </p:sp>
      <p:sp>
        <p:nvSpPr>
          <p:cNvPr id="7" name="Прямоугольник 6"/>
          <p:cNvSpPr/>
          <p:nvPr/>
        </p:nvSpPr>
        <p:spPr>
          <a:xfrm>
            <a:off x="1619250" y="3813175"/>
            <a:ext cx="6192838" cy="585788"/>
          </a:xfrm>
          <a:prstGeom prst="rect">
            <a:avLst/>
          </a:prstGeom>
        </p:spPr>
        <p:txBody>
          <a:bodyPr>
            <a:spAutoFit/>
          </a:bodyPr>
          <a:lstStyle/>
          <a:p>
            <a:pPr algn="ctr" fontAlgn="auto">
              <a:spcBef>
                <a:spcPts val="0"/>
              </a:spcBef>
              <a:spcAft>
                <a:spcPts val="0"/>
              </a:spcAft>
              <a:defRPr/>
            </a:pPr>
            <a:r>
              <a:rPr lang="ru-RU" sz="1600" b="1" dirty="0">
                <a:solidFill>
                  <a:schemeClr val="bg2">
                    <a:lumMod val="25000"/>
                  </a:schemeClr>
                </a:solidFill>
                <a:latin typeface="Arial" pitchFamily="34" charset="0"/>
                <a:ea typeface="+mj-ea"/>
                <a:cs typeface="Arial" pitchFamily="34" charset="0"/>
              </a:rPr>
              <a:t>Издательская группа </a:t>
            </a:r>
            <a:br>
              <a:rPr lang="ru-RU" sz="1600" b="1" dirty="0">
                <a:solidFill>
                  <a:schemeClr val="bg2">
                    <a:lumMod val="25000"/>
                  </a:schemeClr>
                </a:solidFill>
                <a:latin typeface="Arial" pitchFamily="34" charset="0"/>
                <a:ea typeface="+mj-ea"/>
                <a:cs typeface="Arial" pitchFamily="34" charset="0"/>
              </a:rPr>
            </a:br>
            <a:r>
              <a:rPr lang="ru-RU" sz="1600" b="1" dirty="0">
                <a:solidFill>
                  <a:schemeClr val="bg2">
                    <a:lumMod val="25000"/>
                  </a:schemeClr>
                </a:solidFill>
                <a:latin typeface="Arial" pitchFamily="34" charset="0"/>
                <a:ea typeface="+mj-ea"/>
                <a:cs typeface="Arial" pitchFamily="34" charset="0"/>
              </a:rPr>
              <a:t>«ДРОФА» – «</a:t>
            </a:r>
            <a:r>
              <a:rPr lang="ru-RU" sz="1600" b="1" dirty="0" err="1">
                <a:solidFill>
                  <a:schemeClr val="bg2">
                    <a:lumMod val="25000"/>
                  </a:schemeClr>
                </a:solidFill>
                <a:latin typeface="Arial" pitchFamily="34" charset="0"/>
                <a:ea typeface="+mj-ea"/>
                <a:cs typeface="Arial" pitchFamily="34" charset="0"/>
              </a:rPr>
              <a:t>Вентана-Граф</a:t>
            </a:r>
            <a:r>
              <a:rPr lang="ru-RU" sz="1600" b="1" dirty="0">
                <a:solidFill>
                  <a:schemeClr val="bg2">
                    <a:lumMod val="25000"/>
                  </a:schemeClr>
                </a:solidFill>
                <a:latin typeface="Arial" pitchFamily="34" charset="0"/>
                <a:ea typeface="+mj-ea"/>
                <a:cs typeface="Arial" pitchFamily="34" charset="0"/>
              </a:rPr>
              <a:t>» – «</a:t>
            </a:r>
            <a:r>
              <a:rPr lang="ru-RU" sz="1600" b="1" dirty="0" err="1">
                <a:solidFill>
                  <a:schemeClr val="bg2">
                    <a:lumMod val="25000"/>
                  </a:schemeClr>
                </a:solidFill>
                <a:latin typeface="Arial" pitchFamily="34" charset="0"/>
                <a:ea typeface="+mj-ea"/>
                <a:cs typeface="Arial" pitchFamily="34" charset="0"/>
              </a:rPr>
              <a:t>Астрель</a:t>
            </a:r>
            <a:r>
              <a:rPr lang="ru-RU" sz="1600" b="1" dirty="0">
                <a:solidFill>
                  <a:schemeClr val="bg2">
                    <a:lumMod val="25000"/>
                  </a:schemeClr>
                </a:solidFill>
                <a:latin typeface="Arial" pitchFamily="34" charset="0"/>
                <a:ea typeface="+mj-ea"/>
                <a:cs typeface="Arial" pitchFamily="34" charset="0"/>
              </a:rPr>
              <a:t>»</a:t>
            </a:r>
          </a:p>
        </p:txBody>
      </p:sp>
      <p:pic>
        <p:nvPicPr>
          <p:cNvPr id="17417" name="Picture 6" descr="C:\Documents and Settings\shestak\Рабочий стол\000002553.jpg"/>
          <p:cNvPicPr>
            <a:picLocks noChangeAspect="1" noChangeArrowheads="1"/>
          </p:cNvPicPr>
          <p:nvPr/>
        </p:nvPicPr>
        <p:blipFill>
          <a:blip r:embed="rId2"/>
          <a:srcRect/>
          <a:stretch>
            <a:fillRect/>
          </a:stretch>
        </p:blipFill>
        <p:spPr bwMode="auto">
          <a:xfrm>
            <a:off x="2484438" y="195263"/>
            <a:ext cx="993775" cy="698500"/>
          </a:xfrm>
          <a:prstGeom prst="rect">
            <a:avLst/>
          </a:prstGeom>
          <a:noFill/>
          <a:ln w="9525">
            <a:noFill/>
            <a:miter lim="800000"/>
            <a:headEnd/>
            <a:tailEnd/>
          </a:ln>
        </p:spPr>
      </p:pic>
      <p:pic>
        <p:nvPicPr>
          <p:cNvPr id="17418" name="Picture 5" descr="\\parovoz\all_reklama\9191_New_Style_VG\Logo_VG\logo_vg_titul.eps"/>
          <p:cNvPicPr>
            <a:picLocks noChangeAspect="1" noChangeArrowheads="1"/>
          </p:cNvPicPr>
          <p:nvPr/>
        </p:nvPicPr>
        <p:blipFill>
          <a:blip r:embed="rId3"/>
          <a:srcRect/>
          <a:stretch>
            <a:fillRect/>
          </a:stretch>
        </p:blipFill>
        <p:spPr bwMode="auto">
          <a:xfrm>
            <a:off x="3708400" y="195263"/>
            <a:ext cx="1119188" cy="709612"/>
          </a:xfrm>
          <a:prstGeom prst="rect">
            <a:avLst/>
          </a:prstGeom>
          <a:noFill/>
          <a:ln w="9525">
            <a:noFill/>
            <a:miter lim="800000"/>
            <a:headEnd/>
            <a:tailEnd/>
          </a:ln>
        </p:spPr>
      </p:pic>
      <p:pic>
        <p:nvPicPr>
          <p:cNvPr id="10" name="Picture 4" descr="C:\Users\Марина\Desktop\ввв.gif"/>
          <p:cNvPicPr>
            <a:picLocks noChangeAspect="1" noChangeArrowheads="1"/>
          </p:cNvPicPr>
          <p:nvPr/>
        </p:nvPicPr>
        <p:blipFill>
          <a:blip r:embed="rId4"/>
          <a:srcRect/>
          <a:stretch>
            <a:fillRect/>
          </a:stretch>
        </p:blipFill>
        <p:spPr bwMode="auto">
          <a:xfrm>
            <a:off x="5076825" y="141288"/>
            <a:ext cx="1179513" cy="819150"/>
          </a:xfrm>
          <a:prstGeom prst="rect">
            <a:avLst/>
          </a:prstGeom>
          <a:noFill/>
          <a:ln w="9525">
            <a:noFill/>
            <a:miter lim="800000"/>
            <a:headEnd/>
            <a:tailEnd/>
          </a:ln>
          <a:effectLst>
            <a:outerShdw blurRad="44450" dist="27940" dir="5400000" algn="ctr">
              <a:srgbClr val="000000">
                <a:alpha val="32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50"/>
            <a:ext cx="8229600" cy="509588"/>
          </a:xfrm>
        </p:spPr>
        <p:txBody>
          <a:bodyPr rtlCol="0">
            <a:normAutofit fontScale="90000"/>
          </a:bodyPr>
          <a:lstStyle/>
          <a:p>
            <a:pPr fontAlgn="auto">
              <a:spcAft>
                <a:spcPts val="0"/>
              </a:spcAft>
              <a:defRPr/>
            </a:pPr>
            <a:r>
              <a:rPr lang="ru-RU" sz="2800" b="1" dirty="0" smtClean="0">
                <a:solidFill>
                  <a:schemeClr val="tx1">
                    <a:lumMod val="85000"/>
                    <a:lumOff val="15000"/>
                  </a:schemeClr>
                </a:solidFill>
                <a:latin typeface="+mn-lt"/>
                <a:ea typeface="+mn-ea"/>
                <a:cs typeface="+mn-cs"/>
              </a:rPr>
              <a:t>Из опыта работы учителей-практиков</a:t>
            </a:r>
          </a:p>
        </p:txBody>
      </p:sp>
      <p:sp>
        <p:nvSpPr>
          <p:cNvPr id="14" name="Содержимое 13"/>
          <p:cNvSpPr>
            <a:spLocks noGrp="1"/>
          </p:cNvSpPr>
          <p:nvPr>
            <p:ph sz="quarter" idx="1"/>
          </p:nvPr>
        </p:nvSpPr>
        <p:spPr>
          <a:xfrm>
            <a:off x="323850" y="1222375"/>
            <a:ext cx="4319588" cy="3395663"/>
          </a:xfrm>
        </p:spPr>
        <p:txBody>
          <a:bodyPr rtlCol="0">
            <a:normAutofit fontScale="62500" lnSpcReduction="20000"/>
          </a:bodyPr>
          <a:lstStyle/>
          <a:p>
            <a:pPr fontAlgn="auto">
              <a:spcAft>
                <a:spcPts val="0"/>
              </a:spcAft>
              <a:buFont typeface="Arial" pitchFamily="34" charset="0"/>
              <a:buNone/>
              <a:defRPr/>
            </a:pPr>
            <a:r>
              <a:rPr lang="ru-RU" dirty="0" smtClean="0">
                <a:solidFill>
                  <a:schemeClr val="tx1">
                    <a:lumMod val="65000"/>
                    <a:lumOff val="35000"/>
                  </a:schemeClr>
                </a:solidFill>
              </a:rPr>
              <a:t>    </a:t>
            </a:r>
            <a:r>
              <a:rPr lang="ru-RU" dirty="0" smtClean="0">
                <a:solidFill>
                  <a:schemeClr val="tx1">
                    <a:lumMod val="85000"/>
                    <a:lumOff val="15000"/>
                  </a:schemeClr>
                </a:solidFill>
              </a:rPr>
              <a:t>Работа с текстами, предложенными в учебнике, выполнение заданий к ним, позволили определить последовательность в обучении тому, как  написать эссе или другой текст-отклик в формате ЕГЭ:</a:t>
            </a:r>
          </a:p>
          <a:p>
            <a:pPr fontAlgn="auto">
              <a:spcAft>
                <a:spcPts val="0"/>
              </a:spcAft>
              <a:buFont typeface="Arial" pitchFamily="34" charset="0"/>
              <a:buChar char="•"/>
              <a:defRPr/>
            </a:pPr>
            <a:endParaRPr lang="ru-RU" dirty="0">
              <a:solidFill>
                <a:schemeClr val="tx1">
                  <a:lumMod val="65000"/>
                  <a:lumOff val="35000"/>
                </a:schemeClr>
              </a:solidFill>
            </a:endParaRPr>
          </a:p>
        </p:txBody>
      </p:sp>
      <p:sp>
        <p:nvSpPr>
          <p:cNvPr id="15" name="Содержимое 14"/>
          <p:cNvSpPr>
            <a:spLocks noGrp="1"/>
          </p:cNvSpPr>
          <p:nvPr>
            <p:ph sz="quarter" idx="2"/>
          </p:nvPr>
        </p:nvSpPr>
        <p:spPr>
          <a:xfrm>
            <a:off x="4632325" y="950913"/>
            <a:ext cx="4041775" cy="3663950"/>
          </a:xfrm>
        </p:spPr>
        <p:txBody>
          <a:bodyPr rtlCol="0">
            <a:normAutofit fontScale="62500" lnSpcReduction="20000"/>
          </a:bodyPr>
          <a:lstStyle/>
          <a:p>
            <a:pPr fontAlgn="auto">
              <a:spcAft>
                <a:spcPts val="0"/>
              </a:spcAft>
              <a:buFont typeface="Arial" pitchFamily="34" charset="0"/>
              <a:buChar char="•"/>
              <a:defRPr/>
            </a:pPr>
            <a:r>
              <a:rPr lang="ru-RU" b="1" dirty="0" smtClean="0">
                <a:solidFill>
                  <a:schemeClr val="tx1">
                    <a:lumMod val="65000"/>
                    <a:lumOff val="35000"/>
                  </a:schemeClr>
                </a:solidFill>
              </a:rPr>
              <a:t>    </a:t>
            </a:r>
            <a:r>
              <a:rPr lang="ru-RU" b="1" dirty="0" smtClean="0">
                <a:solidFill>
                  <a:schemeClr val="tx1">
                    <a:lumMod val="85000"/>
                    <a:lumOff val="15000"/>
                  </a:schemeClr>
                </a:solidFill>
              </a:rPr>
              <a:t>запись отдельных тезисов</a:t>
            </a:r>
            <a:r>
              <a:rPr lang="ru-RU" dirty="0" smtClean="0">
                <a:solidFill>
                  <a:schemeClr val="tx1">
                    <a:lumMod val="85000"/>
                    <a:lumOff val="15000"/>
                  </a:schemeClr>
                </a:solidFill>
              </a:rPr>
              <a:t> текста – основных авторских мыслей, определение функции каждого тезиса: </a:t>
            </a:r>
            <a:r>
              <a:rPr lang="ru-RU" b="1" i="1" dirty="0" smtClean="0">
                <a:solidFill>
                  <a:schemeClr val="tx1">
                    <a:lumMod val="85000"/>
                    <a:lumOff val="15000"/>
                  </a:schemeClr>
                </a:solidFill>
              </a:rPr>
              <a:t>тема, проблема, авторская позиция</a:t>
            </a:r>
          </a:p>
          <a:p>
            <a:pPr fontAlgn="auto">
              <a:spcAft>
                <a:spcPts val="0"/>
              </a:spcAft>
              <a:buFont typeface="Arial" pitchFamily="34" charset="0"/>
              <a:buChar char="•"/>
              <a:defRPr/>
            </a:pPr>
            <a:r>
              <a:rPr lang="ru-RU" b="1" dirty="0" smtClean="0">
                <a:solidFill>
                  <a:schemeClr val="tx1">
                    <a:lumMod val="85000"/>
                    <a:lumOff val="15000"/>
                  </a:schemeClr>
                </a:solidFill>
              </a:rPr>
              <a:t>    запись тезисов в форме связного текста</a:t>
            </a:r>
            <a:r>
              <a:rPr lang="ru-RU" dirty="0" smtClean="0">
                <a:solidFill>
                  <a:schemeClr val="tx1">
                    <a:lumMod val="85000"/>
                    <a:lumOff val="15000"/>
                  </a:schemeClr>
                </a:solidFill>
              </a:rPr>
              <a:t>, опираясь на начало абзаца, предложенное учителем (использование речевой модели)</a:t>
            </a:r>
          </a:p>
          <a:p>
            <a:pPr fontAlgn="auto">
              <a:spcAft>
                <a:spcPts val="0"/>
              </a:spcAft>
              <a:buFont typeface="Arial" pitchFamily="34" charset="0"/>
              <a:buChar char="•"/>
              <a:defRPr/>
            </a:pPr>
            <a:r>
              <a:rPr lang="ru-RU" b="1" dirty="0" smtClean="0">
                <a:solidFill>
                  <a:schemeClr val="tx1">
                    <a:lumMod val="85000"/>
                    <a:lumOff val="15000"/>
                  </a:schemeClr>
                </a:solidFill>
              </a:rPr>
              <a:t>    написание сжатого изложения текста с опорой на обязательные составляющие</a:t>
            </a:r>
            <a:r>
              <a:rPr lang="ru-RU" dirty="0" smtClean="0">
                <a:solidFill>
                  <a:schemeClr val="tx1">
                    <a:lumMod val="85000"/>
                    <a:lumOff val="15000"/>
                  </a:schemeClr>
                </a:solidFill>
              </a:rPr>
              <a:t>: тему, проблему, авторскую позицию и </a:t>
            </a:r>
            <a:r>
              <a:rPr lang="ru-RU" b="1" i="1" dirty="0" smtClean="0">
                <a:solidFill>
                  <a:schemeClr val="tx1">
                    <a:lumMod val="85000"/>
                    <a:lumOff val="15000"/>
                  </a:schemeClr>
                </a:solidFill>
              </a:rPr>
              <a:t>комментарий автора</a:t>
            </a:r>
            <a:r>
              <a:rPr lang="ru-RU" dirty="0" smtClean="0">
                <a:solidFill>
                  <a:schemeClr val="tx1">
                    <a:lumMod val="85000"/>
                    <a:lumOff val="15000"/>
                  </a:schemeClr>
                </a:solidFill>
              </a:rPr>
              <a:t>.</a:t>
            </a:r>
          </a:p>
          <a:p>
            <a:pPr fontAlgn="auto">
              <a:spcAft>
                <a:spcPts val="0"/>
              </a:spcAft>
              <a:buFont typeface="Arial" pitchFamily="34" charset="0"/>
              <a:buChar char="•"/>
              <a:defRPr/>
            </a:pPr>
            <a:endParaRPr lang="ru-RU" dirty="0">
              <a:solidFill>
                <a:schemeClr val="tx1">
                  <a:lumMod val="85000"/>
                  <a:lumOff val="15000"/>
                </a:schemeClr>
              </a:solidFill>
            </a:endParaRPr>
          </a:p>
        </p:txBody>
      </p:sp>
      <p:sp>
        <p:nvSpPr>
          <p:cNvPr id="16" name="Прямоугольник 15"/>
          <p:cNvSpPr/>
          <p:nvPr/>
        </p:nvSpPr>
        <p:spPr>
          <a:xfrm>
            <a:off x="395288" y="2859088"/>
            <a:ext cx="4176712" cy="1477962"/>
          </a:xfrm>
          <a:prstGeom prst="rect">
            <a:avLst/>
          </a:prstGeom>
        </p:spPr>
        <p:txBody>
          <a:bodyPr>
            <a:spAutoFit/>
          </a:bodyPr>
          <a:lstStyle/>
          <a:p>
            <a:pPr fontAlgn="auto">
              <a:spcBef>
                <a:spcPts val="0"/>
              </a:spcBef>
              <a:spcAft>
                <a:spcPts val="0"/>
              </a:spcAft>
              <a:defRPr/>
            </a:pPr>
            <a:r>
              <a:rPr lang="ru-RU" b="1" dirty="0">
                <a:solidFill>
                  <a:schemeClr val="accent6">
                    <a:lumMod val="50000"/>
                  </a:schemeClr>
                </a:solidFill>
                <a:latin typeface="+mn-lt"/>
                <a:cs typeface="+mn-cs"/>
              </a:rPr>
              <a:t>Из статьи учителя русского языка и литературы лицея №1560 г. Москвы </a:t>
            </a:r>
            <a:r>
              <a:rPr lang="ru-RU" b="1" dirty="0" err="1">
                <a:solidFill>
                  <a:schemeClr val="accent6">
                    <a:lumMod val="50000"/>
                  </a:schemeClr>
                </a:solidFill>
                <a:latin typeface="+mn-lt"/>
                <a:cs typeface="+mn-cs"/>
              </a:rPr>
              <a:t>Пересветовой</a:t>
            </a:r>
            <a:r>
              <a:rPr lang="ru-RU" b="1" dirty="0">
                <a:solidFill>
                  <a:schemeClr val="accent6">
                    <a:lumMod val="50000"/>
                  </a:schemeClr>
                </a:solidFill>
                <a:latin typeface="+mn-lt"/>
                <a:cs typeface="+mn-cs"/>
              </a:rPr>
              <a:t> Е.В. в журнал «Русский язык» издательского дома «Первое сентября»</a:t>
            </a:r>
            <a:endParaRPr lang="ru-RU" b="1" dirty="0">
              <a:solidFill>
                <a:schemeClr val="accent6">
                  <a:lumMod val="50000"/>
                </a:schemeClr>
              </a:solidFill>
              <a:latin typeface="+mn-lt"/>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fontAlgn="auto">
              <a:spcAft>
                <a:spcPts val="0"/>
              </a:spcAft>
              <a:defRPr/>
            </a:pPr>
            <a:r>
              <a:rPr lang="ru-RU" sz="3200" b="1" dirty="0" smtClean="0">
                <a:solidFill>
                  <a:schemeClr val="tx1">
                    <a:lumMod val="85000"/>
                    <a:lumOff val="15000"/>
                  </a:schemeClr>
                </a:solidFill>
              </a:rPr>
              <a:t>Из опыта работы учителей-практиков</a:t>
            </a:r>
            <a:endParaRPr lang="ru-RU" sz="3200" dirty="0">
              <a:solidFill>
                <a:schemeClr val="tx1">
                  <a:lumMod val="85000"/>
                  <a:lumOff val="15000"/>
                </a:schemeClr>
              </a:solidFill>
            </a:endParaRPr>
          </a:p>
        </p:txBody>
      </p:sp>
      <p:sp>
        <p:nvSpPr>
          <p:cNvPr id="3" name="Содержимое 2"/>
          <p:cNvSpPr>
            <a:spLocks noGrp="1"/>
          </p:cNvSpPr>
          <p:nvPr>
            <p:ph sz="quarter" idx="1"/>
          </p:nvPr>
        </p:nvSpPr>
        <p:spPr>
          <a:xfrm>
            <a:off x="457200" y="842963"/>
            <a:ext cx="4041775" cy="3744912"/>
          </a:xfrm>
        </p:spPr>
        <p:txBody>
          <a:bodyPr rtlCol="0">
            <a:normAutofit fontScale="62500" lnSpcReduction="20000"/>
          </a:bodyPr>
          <a:lstStyle/>
          <a:p>
            <a:pPr fontAlgn="auto">
              <a:spcAft>
                <a:spcPts val="0"/>
              </a:spcAft>
              <a:buFont typeface="Arial" pitchFamily="34" charset="0"/>
              <a:buNone/>
              <a:defRPr/>
            </a:pPr>
            <a:r>
              <a:rPr lang="ru-RU" dirty="0" smtClean="0">
                <a:solidFill>
                  <a:schemeClr val="tx1">
                    <a:lumMod val="65000"/>
                    <a:lumOff val="35000"/>
                  </a:schemeClr>
                </a:solidFill>
              </a:rPr>
              <a:t>    </a:t>
            </a:r>
            <a:r>
              <a:rPr lang="ru-RU" dirty="0" smtClean="0">
                <a:solidFill>
                  <a:schemeClr val="tx1">
                    <a:lumMod val="85000"/>
                    <a:lumOff val="15000"/>
                  </a:schemeClr>
                </a:solidFill>
              </a:rPr>
              <a:t>Готовясь к урокам русского языка в 10 классе, руководствуюсь правилом: написать самой ответы на все задания к тексту, сформулировать тезисы, написать изложение. Эта работа помогает мне увидеть подводные камни, почувствовать трудности, с которыми могут столкнуться мои ученики при выполнении заданий. И – что тоже немаловажно – зарядиться эмоциями, исходящими от текста, как бы пережить его, чтобы разговор об этом тексте на уроке был живым, идущим от сердца.</a:t>
            </a:r>
          </a:p>
          <a:p>
            <a:pPr fontAlgn="auto">
              <a:spcAft>
                <a:spcPts val="0"/>
              </a:spcAft>
              <a:buFont typeface="Arial" pitchFamily="34" charset="0"/>
              <a:buChar char="•"/>
              <a:defRPr/>
            </a:pPr>
            <a:endParaRPr lang="ru-RU" dirty="0">
              <a:solidFill>
                <a:schemeClr val="tx1">
                  <a:lumMod val="65000"/>
                  <a:lumOff val="35000"/>
                </a:schemeClr>
              </a:solidFill>
            </a:endParaRPr>
          </a:p>
        </p:txBody>
      </p:sp>
      <p:sp>
        <p:nvSpPr>
          <p:cNvPr id="4" name="Содержимое 3"/>
          <p:cNvSpPr>
            <a:spLocks noGrp="1"/>
          </p:cNvSpPr>
          <p:nvPr>
            <p:ph sz="quarter" idx="2"/>
          </p:nvPr>
        </p:nvSpPr>
        <p:spPr>
          <a:xfrm>
            <a:off x="4632325" y="915988"/>
            <a:ext cx="4041775" cy="3816350"/>
          </a:xfrm>
        </p:spPr>
        <p:txBody>
          <a:bodyPr>
            <a:normAutofit/>
          </a:bodyPr>
          <a:lstStyle/>
          <a:p>
            <a:pPr>
              <a:lnSpc>
                <a:spcPct val="80000"/>
              </a:lnSpc>
              <a:buFont typeface="Arial" charset="0"/>
              <a:buNone/>
            </a:pPr>
            <a:r>
              <a:rPr lang="ru-RU" sz="1800" smtClean="0"/>
              <a:t>    </a:t>
            </a:r>
            <a:r>
              <a:rPr lang="ru-RU" sz="1800" smtClean="0">
                <a:solidFill>
                  <a:srgbClr val="262626"/>
                </a:solidFill>
              </a:rPr>
              <a:t>В заключение скажу, что сама испытываю удовольствие, работая с текстами книги Т.М. Пахновой: они обогащают меня мыслями, заставляют обращаться к словарям, энциклопедиям, художественным книгам, фильмам, к музыкальным произведениям и живописным полотнам. Они </a:t>
            </a:r>
            <a:r>
              <a:rPr lang="ru-RU" sz="1800" b="1" i="1" smtClean="0">
                <a:solidFill>
                  <a:srgbClr val="262626"/>
                </a:solidFill>
              </a:rPr>
              <a:t>погружают меня в область культуры</a:t>
            </a:r>
            <a:r>
              <a:rPr lang="ru-RU" sz="1800" smtClean="0">
                <a:solidFill>
                  <a:srgbClr val="262626"/>
                </a:solidFill>
              </a:rPr>
              <a:t>. Надеюсь, что те же чувства испытывают и мои ученики.    (Пересветова Е.В., учитель  ЛИЦЕЯ № 1560, г. Москва)</a:t>
            </a:r>
          </a:p>
          <a:p>
            <a:pPr>
              <a:lnSpc>
                <a:spcPct val="80000"/>
              </a:lnSpc>
            </a:pPr>
            <a:r>
              <a:rPr lang="ru-RU" sz="1800" smtClean="0">
                <a:latin typeface="Arial" charset="0"/>
              </a:rPr>
              <a:t>«ОБРАЗ  МИРА,  В  СЛОВЕ  ЯВЛЕННЫЙ»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банк087.jpg"/>
          <p:cNvPicPr>
            <a:picLocks noChangeAspect="1" noChangeArrowheads="1"/>
          </p:cNvPicPr>
          <p:nvPr/>
        </p:nvPicPr>
        <p:blipFill>
          <a:blip r:embed="rId2"/>
          <a:srcRect/>
          <a:stretch>
            <a:fillRect/>
          </a:stretch>
        </p:blipFill>
        <p:spPr bwMode="auto">
          <a:xfrm>
            <a:off x="1763713" y="681038"/>
            <a:ext cx="3365500" cy="3546475"/>
          </a:xfrm>
          <a:prstGeom prst="rect">
            <a:avLst/>
          </a:prstGeom>
          <a:noFill/>
          <a:ln w="12700" cmpd="dbl">
            <a:solidFill>
              <a:schemeClr val="accent1"/>
            </a:solidFill>
          </a:ln>
          <a:effectLst>
            <a:outerShdw blurRad="63500" sx="102000" sy="102000" algn="ctr" rotWithShape="0">
              <a:schemeClr val="accent1">
                <a:lumMod val="75000"/>
                <a:alpha val="40000"/>
              </a:schemeClr>
            </a:outerShdw>
          </a:effectLst>
        </p:spPr>
      </p:pic>
      <p:pic>
        <p:nvPicPr>
          <p:cNvPr id="7170" name="Picture 2"/>
          <p:cNvPicPr>
            <a:picLocks noChangeAspect="1" noChangeArrowheads="1"/>
          </p:cNvPicPr>
          <p:nvPr/>
        </p:nvPicPr>
        <p:blipFill>
          <a:blip r:embed="rId3"/>
          <a:srcRect/>
          <a:stretch>
            <a:fillRect/>
          </a:stretch>
        </p:blipFill>
        <p:spPr bwMode="auto">
          <a:xfrm>
            <a:off x="4787900" y="195263"/>
            <a:ext cx="3386138" cy="3762375"/>
          </a:xfrm>
          <a:prstGeom prst="rect">
            <a:avLst/>
          </a:prstGeom>
          <a:noFill/>
          <a:ln w="12700" cmpd="dbl">
            <a:solidFill>
              <a:schemeClr val="accent1">
                <a:lumMod val="75000"/>
              </a:schemeClr>
            </a:solidFill>
            <a:miter lim="800000"/>
            <a:headEnd/>
            <a:tailEnd/>
          </a:ln>
          <a:effectLst>
            <a:outerShdw blurRad="63500" sx="102000" sy="102000" algn="ctr" rotWithShape="0">
              <a:schemeClr val="accent1">
                <a:lumMod val="75000"/>
                <a:alpha val="40000"/>
              </a:schemeClr>
            </a:outerShdw>
          </a:effectLst>
        </p:spPr>
      </p:pic>
      <p:sp>
        <p:nvSpPr>
          <p:cNvPr id="4" name="Заголовок 1"/>
          <p:cNvSpPr txBox="1">
            <a:spLocks/>
          </p:cNvSpPr>
          <p:nvPr/>
        </p:nvSpPr>
        <p:spPr>
          <a:xfrm>
            <a:off x="468313" y="4030663"/>
            <a:ext cx="8183562" cy="539750"/>
          </a:xfrm>
          <a:prstGeom prst="rect">
            <a:avLst/>
          </a:prstGeom>
        </p:spPr>
        <p:txBody>
          <a:bodyPr anchor="b">
            <a:normAutofit fontScale="90000" lnSpcReduction="10000"/>
          </a:bodyPr>
          <a:lstStyle/>
          <a:p>
            <a:pPr algn="ctr" fontAlgn="auto">
              <a:spcBef>
                <a:spcPts val="0"/>
              </a:spcBef>
              <a:spcAft>
                <a:spcPts val="0"/>
              </a:spcAft>
              <a:defRPr/>
            </a:pPr>
            <a:endParaRPr lang="ru-RU" sz="3600" u="sng" dirty="0">
              <a:ln w="18415" cmpd="sng">
                <a:solidFill>
                  <a:schemeClr val="accent1">
                    <a:lumMod val="75000"/>
                  </a:schemeClr>
                </a:solidFill>
                <a:prstDash val="solid"/>
              </a:ln>
              <a:solidFill>
                <a:srgbClr val="CC066E"/>
              </a:solidFill>
              <a:effectLst>
                <a:outerShdw blurRad="50800" dist="38100" dir="10800000" algn="r" rotWithShape="0">
                  <a:prstClr val="black">
                    <a:alpha val="40000"/>
                  </a:prstClr>
                </a:outerShdw>
              </a:effectLst>
              <a:latin typeface="+mj-lt"/>
              <a:ea typeface="+mj-ea"/>
              <a:cs typeface="+mj-cs"/>
            </a:endParaRPr>
          </a:p>
        </p:txBody>
      </p:sp>
      <p:sp>
        <p:nvSpPr>
          <p:cNvPr id="6" name="Скругленная прямоугольная выноска 5"/>
          <p:cNvSpPr/>
          <p:nvPr/>
        </p:nvSpPr>
        <p:spPr>
          <a:xfrm>
            <a:off x="7092950" y="2085975"/>
            <a:ext cx="2051050" cy="990600"/>
          </a:xfrm>
          <a:prstGeom prst="wedgeRoundRectCallout">
            <a:avLst>
              <a:gd name="adj1" fmla="val -59162"/>
              <a:gd name="adj2" fmla="val -150473"/>
              <a:gd name="adj3" fmla="val 16667"/>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i="1" dirty="0">
                <a:solidFill>
                  <a:schemeClr val="tx1">
                    <a:lumMod val="95000"/>
                    <a:lumOff val="5000"/>
                  </a:schemeClr>
                </a:solidFill>
                <a:latin typeface="Arial Black" pitchFamily="34" charset="0"/>
              </a:rPr>
              <a:t>Специальная рубрика</a:t>
            </a:r>
          </a:p>
          <a:p>
            <a:pPr algn="ctr" fontAlgn="auto">
              <a:spcBef>
                <a:spcPts val="0"/>
              </a:spcBef>
              <a:spcAft>
                <a:spcPts val="0"/>
              </a:spcAft>
              <a:defRPr/>
            </a:pPr>
            <a:r>
              <a:rPr lang="ru-RU" sz="1600" b="1" i="1" dirty="0">
                <a:solidFill>
                  <a:schemeClr val="tx1">
                    <a:lumMod val="95000"/>
                    <a:lumOff val="5000"/>
                  </a:schemeClr>
                </a:solidFill>
                <a:latin typeface="Arial Black" pitchFamily="34" charset="0"/>
              </a:rPr>
              <a:t>«Учусь самооценке»</a:t>
            </a:r>
          </a:p>
        </p:txBody>
      </p:sp>
      <p:sp>
        <p:nvSpPr>
          <p:cNvPr id="8" name="Скругленная прямоугольная выноска 7"/>
          <p:cNvSpPr/>
          <p:nvPr/>
        </p:nvSpPr>
        <p:spPr>
          <a:xfrm>
            <a:off x="0" y="87313"/>
            <a:ext cx="2916238" cy="755650"/>
          </a:xfrm>
          <a:prstGeom prst="wedgeRoundRectCallout">
            <a:avLst>
              <a:gd name="adj1" fmla="val 18111"/>
              <a:gd name="adj2" fmla="val 85076"/>
              <a:gd name="adj3" fmla="val 16667"/>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lumMod val="95000"/>
                    <a:lumOff val="5000"/>
                  </a:schemeClr>
                </a:solidFill>
                <a:latin typeface="Arial Black" pitchFamily="34" charset="0"/>
              </a:rPr>
              <a:t>Система заданий </a:t>
            </a:r>
            <a:endParaRPr lang="en-US" b="1" i="1" dirty="0">
              <a:solidFill>
                <a:schemeClr val="tx1">
                  <a:lumMod val="95000"/>
                  <a:lumOff val="5000"/>
                </a:schemeClr>
              </a:solidFill>
              <a:latin typeface="Arial Black" pitchFamily="34" charset="0"/>
            </a:endParaRPr>
          </a:p>
          <a:p>
            <a:pPr algn="ctr" fontAlgn="auto">
              <a:spcBef>
                <a:spcPts val="0"/>
              </a:spcBef>
              <a:spcAft>
                <a:spcPts val="0"/>
              </a:spcAft>
              <a:defRPr/>
            </a:pPr>
            <a:r>
              <a:rPr lang="ru-RU" b="1" i="1" dirty="0">
                <a:solidFill>
                  <a:schemeClr val="tx1">
                    <a:lumMod val="95000"/>
                    <a:lumOff val="5000"/>
                  </a:schemeClr>
                </a:solidFill>
                <a:latin typeface="Arial Black" pitchFamily="34" charset="0"/>
              </a:rPr>
              <a:t>«Материалы для самопроверки»</a:t>
            </a:r>
          </a:p>
        </p:txBody>
      </p:sp>
      <p:sp>
        <p:nvSpPr>
          <p:cNvPr id="9" name="Прямоугольник 8"/>
          <p:cNvSpPr/>
          <p:nvPr/>
        </p:nvSpPr>
        <p:spPr>
          <a:xfrm>
            <a:off x="684213" y="4227513"/>
            <a:ext cx="6696075" cy="369887"/>
          </a:xfrm>
          <a:prstGeom prst="rect">
            <a:avLst/>
          </a:prstGeom>
        </p:spPr>
        <p:txBody>
          <a:bodyPr>
            <a:spAutoFit/>
          </a:bodyPr>
          <a:lstStyle/>
          <a:p>
            <a:pPr algn="ctr" fontAlgn="auto">
              <a:spcBef>
                <a:spcPts val="0"/>
              </a:spcBef>
              <a:spcAft>
                <a:spcPts val="0"/>
              </a:spcAft>
              <a:defRPr/>
            </a:pPr>
            <a:r>
              <a:rPr lang="ru-RU" b="1" i="1" dirty="0">
                <a:solidFill>
                  <a:schemeClr val="tx1">
                    <a:lumMod val="95000"/>
                    <a:lumOff val="5000"/>
                  </a:schemeClr>
                </a:solidFill>
                <a:latin typeface="Arial Black" pitchFamily="34" charset="0"/>
                <a:cs typeface="+mn-cs"/>
              </a:rPr>
              <a:t>Организация самостоятельной деятельности</a:t>
            </a:r>
            <a:endParaRPr lang="ru-RU" dirty="0">
              <a:solidFill>
                <a:schemeClr val="tx1">
                  <a:lumMod val="95000"/>
                  <a:lumOff val="5000"/>
                </a:schemeClr>
              </a:solidFill>
              <a:latin typeface="+mn-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79512" y="0"/>
            <a:ext cx="8640960" cy="627534"/>
          </a:xfrm>
          <a:prstGeom prst="rect">
            <a:avLst/>
          </a:prstGeom>
        </p:spPr>
        <p:txBody>
          <a:bodyPr anchor="b">
            <a:normAutofit fontScale="97500"/>
          </a:bodyPr>
          <a:lstStyle/>
          <a:p>
            <a:pPr algn="ctr" fontAlgn="auto">
              <a:spcBef>
                <a:spcPts val="0"/>
              </a:spcBef>
              <a:spcAft>
                <a:spcPts val="0"/>
              </a:spcAft>
              <a:defRPr/>
            </a:pPr>
            <a:r>
              <a:rPr lang="ru-RU" sz="3200" b="1" dirty="0">
                <a:ln w="18415" cmpd="sng">
                  <a:solidFill>
                    <a:srgbClr val="FFFFFF"/>
                  </a:solidFill>
                  <a:prstDash val="solid"/>
                </a:ln>
                <a:solidFill>
                  <a:schemeClr val="tx1">
                    <a:lumMod val="95000"/>
                    <a:lumOff val="5000"/>
                  </a:schemeClr>
                </a:solidFill>
                <a:latin typeface="+mj-lt"/>
                <a:ea typeface="+mj-ea"/>
                <a:cs typeface="+mj-cs"/>
              </a:rPr>
              <a:t>Критерии отбора текстов</a:t>
            </a:r>
          </a:p>
        </p:txBody>
      </p:sp>
      <p:sp>
        <p:nvSpPr>
          <p:cNvPr id="29699" name="Прямоугольник 3"/>
          <p:cNvSpPr>
            <a:spLocks noChangeArrowheads="1"/>
          </p:cNvSpPr>
          <p:nvPr/>
        </p:nvSpPr>
        <p:spPr bwMode="auto">
          <a:xfrm>
            <a:off x="179388" y="2859088"/>
            <a:ext cx="8964612" cy="1755775"/>
          </a:xfrm>
          <a:prstGeom prst="rect">
            <a:avLst/>
          </a:prstGeom>
          <a:noFill/>
          <a:ln w="9525">
            <a:noFill/>
            <a:miter lim="800000"/>
            <a:headEnd/>
            <a:tailEnd/>
          </a:ln>
        </p:spPr>
        <p:txBody>
          <a:bodyPr>
            <a:spAutoFit/>
          </a:bodyPr>
          <a:lstStyle/>
          <a:p>
            <a:pPr fontAlgn="auto">
              <a:spcBef>
                <a:spcPts val="0"/>
              </a:spcBef>
              <a:spcAft>
                <a:spcPts val="0"/>
              </a:spcAft>
              <a:defRPr/>
            </a:pPr>
            <a:r>
              <a:rPr lang="ru-RU" i="1" dirty="0">
                <a:solidFill>
                  <a:schemeClr val="tx1">
                    <a:lumMod val="95000"/>
                    <a:lumOff val="5000"/>
                  </a:schemeClr>
                </a:solidFill>
                <a:latin typeface="Calibri" pitchFamily="34" charset="0"/>
                <a:cs typeface="+mn-cs"/>
              </a:rPr>
              <a:t>Многие тексты вступают во взаимодействие друг с другом </a:t>
            </a:r>
          </a:p>
          <a:p>
            <a:pPr fontAlgn="auto">
              <a:spcBef>
                <a:spcPts val="0"/>
              </a:spcBef>
              <a:spcAft>
                <a:spcPts val="0"/>
              </a:spcAft>
              <a:defRPr/>
            </a:pPr>
            <a:r>
              <a:rPr lang="ru-RU" i="1" dirty="0">
                <a:solidFill>
                  <a:schemeClr val="tx1">
                    <a:lumMod val="95000"/>
                    <a:lumOff val="5000"/>
                  </a:schemeClr>
                </a:solidFill>
                <a:latin typeface="Calibri" pitchFamily="34" charset="0"/>
                <a:cs typeface="+mn-cs"/>
              </a:rPr>
              <a:t>на основе тематической общности:</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Книга</a:t>
            </a:r>
            <a:r>
              <a:rPr lang="ru-RU" b="1" i="1" dirty="0">
                <a:solidFill>
                  <a:schemeClr val="accent6">
                    <a:lumMod val="50000"/>
                  </a:schemeClr>
                </a:solidFill>
                <a:latin typeface="Calibri" pitchFamily="34" charset="0"/>
                <a:cs typeface="+mn-cs"/>
              </a:rPr>
              <a:t>. Культура чтения. Этика. Эстетика. Искусство.</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Пушкин в нашей жизни.</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Человек и природа.</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Дорога. Дом. Моё отношение к родине </a:t>
            </a:r>
            <a:r>
              <a:rPr lang="ru-RU" i="1" dirty="0">
                <a:solidFill>
                  <a:schemeClr val="accent6">
                    <a:lumMod val="50000"/>
                  </a:schemeClr>
                </a:solidFill>
                <a:latin typeface="Calibri" pitchFamily="34" charset="0"/>
                <a:cs typeface="+mn-cs"/>
              </a:rPr>
              <a:t>и др.</a:t>
            </a:r>
          </a:p>
        </p:txBody>
      </p:sp>
      <p:sp>
        <p:nvSpPr>
          <p:cNvPr id="29700" name="TextBox 5"/>
          <p:cNvSpPr txBox="1">
            <a:spLocks noChangeArrowheads="1"/>
          </p:cNvSpPr>
          <p:nvPr/>
        </p:nvSpPr>
        <p:spPr bwMode="auto">
          <a:xfrm>
            <a:off x="468313" y="627063"/>
            <a:ext cx="8223250" cy="2616200"/>
          </a:xfrm>
          <a:prstGeom prst="rect">
            <a:avLst/>
          </a:prstGeom>
          <a:noFill/>
          <a:ln w="9525">
            <a:noFill/>
            <a:miter lim="800000"/>
            <a:headEnd/>
            <a:tailEnd/>
          </a:ln>
        </p:spPr>
        <p:txBody>
          <a:bodyPr>
            <a:spAutoFit/>
          </a:bodyPr>
          <a:lstStyle/>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 Юноше полезно не одно знакомство с действительно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совершающимися явлениями: ему полезно и всякое чтение,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в котором изображается светлая, идеальная сторона жизни,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в котором он может находить отрадные примеры добра,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мужества, правдолюбия, словом, возвышенных свойств и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прекрасных дел человека.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                                 Я.К. Грот  «Заметки о значении идеалов в воспитании»</a:t>
            </a:r>
          </a:p>
          <a:p>
            <a:pPr fontAlgn="auto">
              <a:spcBef>
                <a:spcPts val="0"/>
              </a:spcBef>
              <a:spcAft>
                <a:spcPts val="0"/>
              </a:spcAft>
              <a:defRPr/>
            </a:pPr>
            <a:endParaRPr lang="ru-RU" sz="2400" b="1" dirty="0">
              <a:solidFill>
                <a:srgbClr val="003399"/>
              </a:solidFill>
              <a:latin typeface="Calibri" pitchFamily="34"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ctrTitle"/>
          </p:nvPr>
        </p:nvSpPr>
        <p:spPr>
          <a:xfrm>
            <a:off x="685800" y="1598613"/>
            <a:ext cx="7772400" cy="1101725"/>
          </a:xfrm>
        </p:spPr>
        <p:txBody>
          <a:bodyPr/>
          <a:lstStyle/>
          <a:p>
            <a:r>
              <a:rPr lang="en-US" smtClean="0"/>
              <a:t> </a:t>
            </a:r>
            <a:endParaRPr lang="ru-RU" smtClean="0"/>
          </a:p>
        </p:txBody>
      </p:sp>
      <p:sp>
        <p:nvSpPr>
          <p:cNvPr id="3" name="Подзаголовок 2"/>
          <p:cNvSpPr>
            <a:spLocks noGrp="1"/>
          </p:cNvSpPr>
          <p:nvPr>
            <p:ph type="subTitle" idx="1"/>
          </p:nvPr>
        </p:nvSpPr>
        <p:spPr/>
        <p:txBody>
          <a:bodyPr rtlCol="0">
            <a:normAutofit/>
          </a:bodyPr>
          <a:lstStyle/>
          <a:p>
            <a:pPr fontAlgn="auto">
              <a:spcAft>
                <a:spcPts val="0"/>
              </a:spcAft>
              <a:buFont typeface="Arial" pitchFamily="34" charset="0"/>
              <a:buNone/>
              <a:defRPr/>
            </a:pPr>
            <a:endParaRPr lang="ru-RU" dirty="0"/>
          </a:p>
        </p:txBody>
      </p:sp>
      <p:sp>
        <p:nvSpPr>
          <p:cNvPr id="41987" name="Номер слайда 1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27F7EA-B43C-4117-AA5B-794B2DA64B57}" type="slidenum">
              <a:rPr lang="ru-RU">
                <a:cs typeface="Arial" charset="0"/>
              </a:rPr>
              <a:pPr fontAlgn="base">
                <a:spcBef>
                  <a:spcPct val="0"/>
                </a:spcBef>
                <a:spcAft>
                  <a:spcPct val="0"/>
                </a:spcAft>
              </a:pPr>
              <a:t>24</a:t>
            </a:fld>
            <a:endParaRPr lang="ru-RU">
              <a:cs typeface="Arial" charset="0"/>
            </a:endParaRPr>
          </a:p>
        </p:txBody>
      </p:sp>
      <p:pic>
        <p:nvPicPr>
          <p:cNvPr id="41988" name="Picture 2" descr="D:\Masha\черная пятница\Мероприятия\16-06-26 Конференция в Питере\обложка для перезентации-03.png"/>
          <p:cNvPicPr>
            <a:picLocks noChangeAspect="1" noChangeArrowheads="1"/>
          </p:cNvPicPr>
          <p:nvPr/>
        </p:nvPicPr>
        <p:blipFill>
          <a:blip r:embed="rId3"/>
          <a:srcRect/>
          <a:stretch>
            <a:fillRect/>
          </a:stretch>
        </p:blipFill>
        <p:spPr bwMode="auto">
          <a:xfrm>
            <a:off x="0" y="0"/>
            <a:ext cx="9256713" cy="520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51520" y="303498"/>
            <a:ext cx="5184576" cy="3447098"/>
          </a:xfrm>
          <a:prstGeom prst="rect">
            <a:avLst/>
          </a:prstGeom>
          <a:solidFill>
            <a:schemeClr val="bg1"/>
          </a:solidFill>
          <a:ln w="9525">
            <a:noFill/>
            <a:miter lim="800000"/>
            <a:headEnd/>
            <a:tailEnd/>
          </a:ln>
          <a:effectLst>
            <a:softEdge rad="127000"/>
          </a:effectLst>
        </p:spPr>
        <p:txBody>
          <a:bodyPr>
            <a:spAutoFit/>
          </a:bodyPr>
          <a:lstStyle/>
          <a:p>
            <a:pPr fontAlgn="auto">
              <a:spcBef>
                <a:spcPts val="0"/>
              </a:spcBef>
              <a:spcAft>
                <a:spcPts val="0"/>
              </a:spcAft>
              <a:defRPr/>
            </a:pPr>
            <a:r>
              <a:rPr lang="ru-RU" sz="2800" b="1" dirty="0">
                <a:solidFill>
                  <a:srgbClr val="000066"/>
                </a:solidFill>
                <a:latin typeface="Times New Roman" pitchFamily="18" charset="0"/>
                <a:cs typeface="+mn-cs"/>
              </a:rPr>
              <a:t>	</a:t>
            </a:r>
            <a:endParaRPr lang="ru-RU" sz="3000" b="1" dirty="0">
              <a:solidFill>
                <a:srgbClr val="C00000"/>
              </a:solidFill>
              <a:latin typeface="+mn-lt"/>
              <a:cs typeface="+mn-cs"/>
            </a:endParaRPr>
          </a:p>
          <a:p>
            <a:pPr fontAlgn="auto">
              <a:spcBef>
                <a:spcPts val="0"/>
              </a:spcBef>
              <a:spcAft>
                <a:spcPts val="0"/>
              </a:spcAft>
              <a:defRPr/>
            </a:pPr>
            <a:r>
              <a:rPr lang="ru-RU" sz="3000" dirty="0">
                <a:solidFill>
                  <a:srgbClr val="C00000"/>
                </a:solidFill>
                <a:latin typeface="+mn-lt"/>
                <a:cs typeface="+mn-cs"/>
              </a:rPr>
              <a:t> </a:t>
            </a:r>
            <a:r>
              <a:rPr lang="ru-RU" sz="2000" dirty="0">
                <a:solidFill>
                  <a:schemeClr val="tx1">
                    <a:lumMod val="95000"/>
                    <a:lumOff val="5000"/>
                  </a:schemeClr>
                </a:solidFill>
                <a:latin typeface="+mn-lt"/>
                <a:cs typeface="+mn-cs"/>
              </a:rPr>
              <a:t>Комплексная работа с текстом включает в себя </a:t>
            </a:r>
            <a:r>
              <a:rPr lang="ru-RU" sz="2000" dirty="0">
                <a:solidFill>
                  <a:schemeClr val="tx1">
                    <a:lumMod val="95000"/>
                    <a:lumOff val="5000"/>
                  </a:schemeClr>
                </a:solidFill>
                <a:latin typeface="+mn-lt"/>
                <a:cs typeface="+mn-cs"/>
              </a:rPr>
              <a:t>элементы филологического, лингвистического, речеведческого, лингвостилистического анализа, задания по фонетике, </a:t>
            </a:r>
            <a:r>
              <a:rPr lang="ru-RU" sz="2000" dirty="0">
                <a:solidFill>
                  <a:schemeClr val="tx1">
                    <a:lumMod val="95000"/>
                    <a:lumOff val="5000"/>
                  </a:schemeClr>
                </a:solidFill>
                <a:latin typeface="+mn-lt"/>
                <a:cs typeface="+mn-cs"/>
              </a:rPr>
              <a:t>морфологии, </a:t>
            </a:r>
            <a:r>
              <a:rPr lang="ru-RU" sz="2000" dirty="0" err="1">
                <a:solidFill>
                  <a:schemeClr val="tx1">
                    <a:lumMod val="95000"/>
                    <a:lumOff val="5000"/>
                  </a:schemeClr>
                </a:solidFill>
                <a:latin typeface="+mn-lt"/>
                <a:cs typeface="+mn-cs"/>
              </a:rPr>
              <a:t>морфемике</a:t>
            </a:r>
            <a:r>
              <a:rPr lang="ru-RU" sz="2000" dirty="0">
                <a:solidFill>
                  <a:schemeClr val="tx1">
                    <a:lumMod val="95000"/>
                    <a:lumOff val="5000"/>
                  </a:schemeClr>
                </a:solidFill>
                <a:latin typeface="+mn-lt"/>
                <a:cs typeface="+mn-cs"/>
              </a:rPr>
              <a:t>, лексике, синтаксису, работу по орфографии и пунктуации, а также подготовку к выразительному чтению текста, к изложению и сочинению. </a:t>
            </a:r>
          </a:p>
        </p:txBody>
      </p:sp>
      <p:sp>
        <p:nvSpPr>
          <p:cNvPr id="18436" name="Text Box 10"/>
          <p:cNvSpPr txBox="1">
            <a:spLocks noChangeArrowheads="1"/>
          </p:cNvSpPr>
          <p:nvPr/>
        </p:nvSpPr>
        <p:spPr bwMode="auto">
          <a:xfrm>
            <a:off x="755650" y="3275013"/>
            <a:ext cx="7488238" cy="584200"/>
          </a:xfrm>
          <a:prstGeom prst="rect">
            <a:avLst/>
          </a:prstGeom>
          <a:noFill/>
          <a:ln w="9525">
            <a:noFill/>
            <a:miter lim="800000"/>
            <a:headEnd/>
            <a:tailEnd/>
          </a:ln>
        </p:spPr>
        <p:txBody>
          <a:bodyPr>
            <a:spAutoFit/>
          </a:bodyPr>
          <a:lstStyle/>
          <a:p>
            <a:r>
              <a:rPr lang="ru-RU" sz="3200">
                <a:solidFill>
                  <a:srgbClr val="000066"/>
                </a:solidFill>
                <a:latin typeface="Times New Roman" pitchFamily="18" charset="0"/>
              </a:rPr>
              <a:t>   </a:t>
            </a:r>
          </a:p>
        </p:txBody>
      </p:sp>
      <p:pic>
        <p:nvPicPr>
          <p:cNvPr id="18437" name="Picture 5" descr="C:\Documents and Settings\volkovavv\Рабочий стол\ПРЕЗЕНТАЦИИ\vert_covers\СКАНЫ НОВИНОК\814A012.jpg"/>
          <p:cNvPicPr>
            <a:picLocks noChangeAspect="1" noChangeArrowheads="1"/>
          </p:cNvPicPr>
          <p:nvPr/>
        </p:nvPicPr>
        <p:blipFill>
          <a:blip r:embed="rId3"/>
          <a:srcRect/>
          <a:stretch>
            <a:fillRect/>
          </a:stretch>
        </p:blipFill>
        <p:spPr bwMode="auto">
          <a:xfrm>
            <a:off x="1042988" y="3651250"/>
            <a:ext cx="1368425" cy="1370013"/>
          </a:xfrm>
          <a:prstGeom prst="rect">
            <a:avLst/>
          </a:prstGeom>
          <a:noFill/>
          <a:ln w="9525">
            <a:solidFill>
              <a:srgbClr val="2A73B6"/>
            </a:solidFill>
            <a:miter lim="800000"/>
            <a:headEnd/>
            <a:tailEnd/>
          </a:ln>
        </p:spPr>
      </p:pic>
      <p:sp>
        <p:nvSpPr>
          <p:cNvPr id="6" name="Прямоугольник 5"/>
          <p:cNvSpPr/>
          <p:nvPr/>
        </p:nvSpPr>
        <p:spPr>
          <a:xfrm>
            <a:off x="251520" y="195487"/>
            <a:ext cx="7056784" cy="584775"/>
          </a:xfrm>
          <a:prstGeom prst="rect">
            <a:avLst/>
          </a:prstGeom>
          <a:solidFill>
            <a:schemeClr val="bg1"/>
          </a:solidFill>
          <a:effectLst>
            <a:softEdge rad="127000"/>
          </a:effectLst>
        </p:spPr>
        <p:txBody>
          <a:bodyPr>
            <a:spAutoFit/>
          </a:bodyPr>
          <a:lstStyle/>
          <a:p>
            <a:pPr algn="ctr" fontAlgn="auto">
              <a:spcBef>
                <a:spcPts val="0"/>
              </a:spcBef>
              <a:spcAft>
                <a:spcPts val="0"/>
              </a:spcAft>
              <a:defRPr/>
            </a:pPr>
            <a:r>
              <a:rPr lang="ru-RU" sz="3200" b="1" dirty="0">
                <a:solidFill>
                  <a:schemeClr val="bg2">
                    <a:lumMod val="25000"/>
                  </a:schemeClr>
                </a:solidFill>
                <a:latin typeface="+mn-lt"/>
                <a:cs typeface="+mn-cs"/>
              </a:rPr>
              <a:t>Комплексная работа с текстом </a:t>
            </a:r>
          </a:p>
        </p:txBody>
      </p:sp>
      <p:pic>
        <p:nvPicPr>
          <p:cNvPr id="18441" name="Picture 3"/>
          <p:cNvPicPr>
            <a:picLocks noChangeAspect="1" noChangeArrowheads="1"/>
          </p:cNvPicPr>
          <p:nvPr/>
        </p:nvPicPr>
        <p:blipFill>
          <a:blip r:embed="rId4"/>
          <a:srcRect/>
          <a:stretch>
            <a:fillRect/>
          </a:stretch>
        </p:blipFill>
        <p:spPr bwMode="auto">
          <a:xfrm>
            <a:off x="4356100" y="3435350"/>
            <a:ext cx="1543050" cy="1439863"/>
          </a:xfrm>
          <a:prstGeom prst="rect">
            <a:avLst/>
          </a:prstGeom>
          <a:noFill/>
          <a:ln w="9525">
            <a:noFill/>
            <a:miter lim="800000"/>
            <a:headEnd/>
            <a:tailEnd/>
          </a:ln>
        </p:spPr>
      </p:pic>
      <p:pic>
        <p:nvPicPr>
          <p:cNvPr id="18442" name="Picture 1"/>
          <p:cNvPicPr>
            <a:picLocks noChangeAspect="1" noChangeArrowheads="1"/>
          </p:cNvPicPr>
          <p:nvPr/>
        </p:nvPicPr>
        <p:blipFill>
          <a:blip r:embed="rId5"/>
          <a:srcRect/>
          <a:stretch>
            <a:fillRect/>
          </a:stretch>
        </p:blipFill>
        <p:spPr bwMode="auto">
          <a:xfrm>
            <a:off x="7380288" y="2139950"/>
            <a:ext cx="1547812" cy="1727200"/>
          </a:xfrm>
          <a:prstGeom prst="rect">
            <a:avLst/>
          </a:prstGeom>
          <a:noFill/>
          <a:ln w="9525">
            <a:noFill/>
            <a:miter lim="800000"/>
            <a:headEnd/>
            <a:tailEnd/>
          </a:ln>
        </p:spPr>
      </p:pic>
      <p:pic>
        <p:nvPicPr>
          <p:cNvPr id="11" name="Picture 7" descr="C:\Documents and Settings\volkovavv\Рабочий стол\ПРЕЗЕНТАЦИИ\Обложки\2013-10-15 17-37-44_0338.jpg"/>
          <p:cNvPicPr>
            <a:picLocks noChangeAspect="1" noChangeArrowheads="1"/>
          </p:cNvPicPr>
          <p:nvPr/>
        </p:nvPicPr>
        <p:blipFill>
          <a:blip r:embed="rId6"/>
          <a:srcRect/>
          <a:stretch>
            <a:fillRect/>
          </a:stretch>
        </p:blipFill>
        <p:spPr bwMode="auto">
          <a:xfrm>
            <a:off x="7451725" y="339725"/>
            <a:ext cx="1362075" cy="1584325"/>
          </a:xfrm>
          <a:prstGeom prst="rect">
            <a:avLst/>
          </a:prstGeom>
          <a:noFill/>
          <a:ln w="3175">
            <a:solidFill>
              <a:srgbClr val="C00000"/>
            </a:solidFill>
            <a:miter lim="800000"/>
            <a:headEnd/>
            <a:tailEnd/>
          </a:ln>
          <a:effectLst>
            <a:outerShdw blurRad="50800" dist="38100" dir="13500000" algn="br" rotWithShape="0">
              <a:prstClr val="black">
                <a:alpha val="40000"/>
              </a:prstClr>
            </a:outerShdw>
          </a:effectLst>
        </p:spPr>
      </p:pic>
      <p:pic>
        <p:nvPicPr>
          <p:cNvPr id="12" name="Рисунок 10" descr="2132470_111cov.jpg"/>
          <p:cNvPicPr>
            <a:picLocks noChangeAspect="1"/>
          </p:cNvPicPr>
          <p:nvPr/>
        </p:nvPicPr>
        <p:blipFill>
          <a:blip r:embed="rId7"/>
          <a:srcRect/>
          <a:stretch>
            <a:fillRect/>
          </a:stretch>
        </p:blipFill>
        <p:spPr bwMode="auto">
          <a:xfrm>
            <a:off x="5795963" y="842963"/>
            <a:ext cx="1428750" cy="1584325"/>
          </a:xfrm>
          <a:prstGeom prst="rect">
            <a:avLst/>
          </a:prstGeom>
          <a:noFill/>
          <a:ln w="9525">
            <a:solidFill>
              <a:srgbClr val="C00000"/>
            </a:solidFill>
            <a:miter lim="800000"/>
            <a:headEnd/>
            <a:tailEnd/>
          </a:ln>
          <a:effectLst>
            <a:outerShdw blurRad="50800" dist="38100" dir="13500000" algn="br" rotWithShape="0">
              <a:srgbClr val="002060">
                <a:alpha val="40000"/>
              </a:srgbClr>
            </a:outerShdw>
          </a:effectLst>
        </p:spPr>
      </p:pic>
      <p:pic>
        <p:nvPicPr>
          <p:cNvPr id="18445" name="Picture 2" descr="F:\15-HB-2015\220758.JPG"/>
          <p:cNvPicPr>
            <a:picLocks noChangeAspect="1" noChangeArrowheads="1"/>
          </p:cNvPicPr>
          <p:nvPr/>
        </p:nvPicPr>
        <p:blipFill>
          <a:blip r:embed="rId8"/>
          <a:srcRect l="51987" t="224"/>
          <a:stretch>
            <a:fillRect/>
          </a:stretch>
        </p:blipFill>
        <p:spPr bwMode="auto">
          <a:xfrm>
            <a:off x="5940425" y="2500313"/>
            <a:ext cx="1454150" cy="1584325"/>
          </a:xfrm>
          <a:prstGeom prst="rect">
            <a:avLst/>
          </a:prstGeom>
          <a:noFill/>
          <a:ln w="9525">
            <a:noFill/>
            <a:miter lim="800000"/>
            <a:headEnd/>
            <a:tailEnd/>
          </a:ln>
        </p:spPr>
      </p:pic>
      <p:pic>
        <p:nvPicPr>
          <p:cNvPr id="18446" name="Picture 21" descr="2"/>
          <p:cNvPicPr>
            <a:picLocks noChangeAspect="1" noChangeArrowheads="1"/>
          </p:cNvPicPr>
          <p:nvPr/>
        </p:nvPicPr>
        <p:blipFill>
          <a:blip r:embed="rId9"/>
          <a:srcRect/>
          <a:stretch>
            <a:fillRect/>
          </a:stretch>
        </p:blipFill>
        <p:spPr bwMode="auto">
          <a:xfrm>
            <a:off x="2555875" y="3435350"/>
            <a:ext cx="1655763" cy="1552575"/>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3518"/>
            <a:ext cx="8229600" cy="720080"/>
          </a:xfrm>
          <a:solidFill>
            <a:schemeClr val="bg1"/>
          </a:solidFill>
          <a:ln/>
          <a:effectLst>
            <a:softEdge rad="127000"/>
          </a:effectLst>
        </p:spPr>
        <p:txBody>
          <a:bodyPr rtlCol="0">
            <a:normAutofit fontScale="90000"/>
          </a:bodyPr>
          <a:lstStyle/>
          <a:p>
            <a:pPr fontAlgn="auto">
              <a:spcAft>
                <a:spcPts val="0"/>
              </a:spcAft>
              <a:defRPr/>
            </a:pPr>
            <a:r>
              <a:rPr lang="ru-RU" sz="4000" b="1" dirty="0" err="1" smtClean="0">
                <a:solidFill>
                  <a:schemeClr val="tx1">
                    <a:lumMod val="95000"/>
                    <a:lumOff val="5000"/>
                  </a:schemeClr>
                </a:solidFill>
              </a:rPr>
              <a:t>Текстоцентрический</a:t>
            </a:r>
            <a:r>
              <a:rPr lang="ru-RU" sz="4000" b="1" dirty="0" smtClean="0">
                <a:solidFill>
                  <a:schemeClr val="tx1">
                    <a:lumMod val="95000"/>
                    <a:lumOff val="5000"/>
                  </a:schemeClr>
                </a:solidFill>
              </a:rPr>
              <a:t> подход</a:t>
            </a:r>
            <a:r>
              <a:rPr lang="ru-RU" dirty="0" smtClean="0">
                <a:solidFill>
                  <a:schemeClr val="accent6">
                    <a:lumMod val="50000"/>
                  </a:schemeClr>
                </a:solidFill>
              </a:rPr>
              <a:t/>
            </a:r>
            <a:br>
              <a:rPr lang="ru-RU" dirty="0" smtClean="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sz="quarter" idx="1"/>
          </p:nvPr>
        </p:nvSpPr>
        <p:spPr>
          <a:xfrm>
            <a:off x="457200" y="1059582"/>
            <a:ext cx="8229600" cy="3535041"/>
          </a:xfrm>
          <a:solidFill>
            <a:schemeClr val="bg1"/>
          </a:solidFill>
          <a:ln/>
          <a:effectLst>
            <a:softEdge rad="127000"/>
          </a:effectLst>
        </p:spPr>
        <p:txBody>
          <a:bodyPr rtlCol="0">
            <a:normAutofit fontScale="85000" lnSpcReduction="10000"/>
          </a:bodyPr>
          <a:lstStyle/>
          <a:p>
            <a:pPr marL="514350" indent="-514350" fontAlgn="auto">
              <a:spcAft>
                <a:spcPts val="0"/>
              </a:spcAft>
              <a:buFont typeface="+mj-lt"/>
              <a:buAutoNum type="arabicPeriod"/>
              <a:defRPr/>
            </a:pPr>
            <a:r>
              <a:rPr lang="ru-RU" sz="2800" dirty="0" smtClean="0">
                <a:solidFill>
                  <a:schemeClr val="tx1">
                    <a:lumMod val="95000"/>
                    <a:lumOff val="5000"/>
                  </a:schemeClr>
                </a:solidFill>
              </a:rPr>
              <a:t>Текст - опорное, ключевое понятие курса русского языка.</a:t>
            </a:r>
          </a:p>
          <a:p>
            <a:pPr marL="514350" indent="-514350" fontAlgn="auto">
              <a:spcAft>
                <a:spcPts val="0"/>
              </a:spcAft>
              <a:buFont typeface="+mj-lt"/>
              <a:buAutoNum type="arabicPeriod"/>
              <a:defRPr/>
            </a:pPr>
            <a:r>
              <a:rPr lang="ru-RU" sz="2800" dirty="0" smtClean="0">
                <a:solidFill>
                  <a:schemeClr val="tx1">
                    <a:lumMod val="95000"/>
                    <a:lumOff val="5000"/>
                  </a:schemeClr>
                </a:solidFill>
              </a:rPr>
              <a:t>Текст - категория, которая показывает «язык в действии».</a:t>
            </a:r>
          </a:p>
          <a:p>
            <a:pPr marL="514350" indent="-514350" fontAlgn="auto">
              <a:spcAft>
                <a:spcPts val="0"/>
              </a:spcAft>
              <a:buFont typeface="+mj-lt"/>
              <a:buAutoNum type="arabicPeriod"/>
              <a:defRPr/>
            </a:pPr>
            <a:r>
              <a:rPr lang="ru-RU" sz="2800" dirty="0" smtClean="0">
                <a:solidFill>
                  <a:schemeClr val="tx1">
                    <a:lumMod val="95000"/>
                    <a:lumOff val="5000"/>
                  </a:schemeClr>
                </a:solidFill>
              </a:rPr>
              <a:t>Текст - средство приобщения к </a:t>
            </a:r>
            <a:r>
              <a:rPr lang="ru-RU" sz="2800" b="1" dirty="0" smtClean="0">
                <a:solidFill>
                  <a:schemeClr val="tx1">
                    <a:lumMod val="95000"/>
                    <a:lumOff val="5000"/>
                  </a:schemeClr>
                </a:solidFill>
              </a:rPr>
              <a:t>культуре</a:t>
            </a:r>
            <a:r>
              <a:rPr lang="ru-RU" sz="2800" dirty="0" smtClean="0">
                <a:solidFill>
                  <a:schemeClr val="tx1">
                    <a:lumMod val="95000"/>
                    <a:lumOff val="5000"/>
                  </a:schemeClr>
                </a:solidFill>
              </a:rPr>
              <a:t>.</a:t>
            </a:r>
          </a:p>
          <a:p>
            <a:pPr marL="514350" indent="-514350" fontAlgn="auto">
              <a:spcAft>
                <a:spcPts val="0"/>
              </a:spcAft>
              <a:buFont typeface="+mj-lt"/>
              <a:buAutoNum type="arabicPeriod"/>
              <a:defRPr/>
            </a:pPr>
            <a:r>
              <a:rPr lang="ru-RU" sz="2800" dirty="0" smtClean="0">
                <a:solidFill>
                  <a:schemeClr val="tx1">
                    <a:lumMod val="95000"/>
                    <a:lumOff val="5000"/>
                  </a:schemeClr>
                </a:solidFill>
              </a:rPr>
              <a:t>Текст - основа создания развивающей </a:t>
            </a:r>
            <a:r>
              <a:rPr lang="ru-RU" sz="2800" b="1" dirty="0" smtClean="0">
                <a:solidFill>
                  <a:schemeClr val="tx1">
                    <a:lumMod val="95000"/>
                    <a:lumOff val="5000"/>
                  </a:schemeClr>
                </a:solidFill>
              </a:rPr>
              <a:t>речевой среды</a:t>
            </a:r>
            <a:r>
              <a:rPr lang="ru-RU" sz="2800" dirty="0" smtClean="0">
                <a:solidFill>
                  <a:schemeClr val="tx1">
                    <a:lumMod val="95000"/>
                    <a:lumOff val="5000"/>
                  </a:schemeClr>
                </a:solidFill>
              </a:rPr>
              <a:t>.</a:t>
            </a:r>
          </a:p>
          <a:p>
            <a:pPr marL="514350" indent="-514350" fontAlgn="auto">
              <a:spcAft>
                <a:spcPts val="0"/>
              </a:spcAft>
              <a:buFont typeface="+mj-lt"/>
              <a:buAutoNum type="arabicPeriod"/>
              <a:defRPr/>
            </a:pPr>
            <a:r>
              <a:rPr lang="ru-RU" sz="2800" dirty="0" smtClean="0">
                <a:solidFill>
                  <a:schemeClr val="tx1">
                    <a:lumMod val="95000"/>
                    <a:lumOff val="5000"/>
                  </a:schemeClr>
                </a:solidFill>
              </a:rPr>
              <a:t>Развивающая речевая среда становится  средством формирования </a:t>
            </a:r>
            <a:r>
              <a:rPr lang="ru-RU" sz="2800" b="1" dirty="0" smtClean="0">
                <a:solidFill>
                  <a:schemeClr val="tx1">
                    <a:lumMod val="95000"/>
                    <a:lumOff val="5000"/>
                  </a:schemeClr>
                </a:solidFill>
              </a:rPr>
              <a:t>личности</a:t>
            </a:r>
            <a:r>
              <a:rPr lang="ru-RU" sz="2800" dirty="0" smtClean="0">
                <a:solidFill>
                  <a:schemeClr val="tx1">
                    <a:lumMod val="95000"/>
                    <a:lumOff val="5000"/>
                  </a:schemeClr>
                </a:solidFill>
              </a:rPr>
              <a:t>, а также средством приобретения фоновых знаний, необходимых для написания сочинений, для подготовки исследовательских проектов. </a:t>
            </a:r>
            <a:endParaRPr lang="ru-RU" dirty="0">
              <a:solidFill>
                <a:schemeClr val="tx1">
                  <a:lumMod val="95000"/>
                  <a:lumOff val="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Содержимое 5"/>
          <p:cNvPicPr>
            <a:picLocks noGrp="1"/>
          </p:cNvPicPr>
          <p:nvPr>
            <p:ph sz="quarter" idx="1"/>
          </p:nvPr>
        </p:nvPicPr>
        <p:blipFill>
          <a:blip r:embed="rId2"/>
          <a:srcRect l="10803" t="2461" r="14449" b="10028"/>
          <a:stretch>
            <a:fillRect/>
          </a:stretch>
        </p:blipFill>
        <p:spPr>
          <a:xfrm>
            <a:off x="323850" y="195263"/>
            <a:ext cx="8496300" cy="43751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46094"/>
          </a:xfrm>
          <a:solidFill>
            <a:schemeClr val="bg1"/>
          </a:solidFill>
          <a:ln/>
          <a:effectLst>
            <a:softEdge rad="127000"/>
          </a:effectLst>
        </p:spPr>
        <p:txBody>
          <a:bodyPr rtlCol="0">
            <a:normAutofit/>
          </a:bodyPr>
          <a:lstStyle/>
          <a:p>
            <a:pPr fontAlgn="auto">
              <a:spcAft>
                <a:spcPts val="0"/>
              </a:spcAft>
              <a:defRPr/>
            </a:pPr>
            <a:r>
              <a:rPr lang="ru-RU" sz="4000" b="1" dirty="0" smtClean="0">
                <a:solidFill>
                  <a:schemeClr val="tx1">
                    <a:lumMod val="95000"/>
                    <a:lumOff val="5000"/>
                  </a:schemeClr>
                </a:solidFill>
              </a:rPr>
              <a:t>Диалог с текстом</a:t>
            </a:r>
            <a:endParaRPr lang="ru-RU" sz="4000" dirty="0">
              <a:solidFill>
                <a:schemeClr val="tx1">
                  <a:lumMod val="95000"/>
                  <a:lumOff val="5000"/>
                </a:schemeClr>
              </a:solidFill>
            </a:endParaRPr>
          </a:p>
        </p:txBody>
      </p:sp>
      <p:sp>
        <p:nvSpPr>
          <p:cNvPr id="3" name="Содержимое 2"/>
          <p:cNvSpPr>
            <a:spLocks noGrp="1"/>
          </p:cNvSpPr>
          <p:nvPr>
            <p:ph sz="quarter" idx="1"/>
          </p:nvPr>
        </p:nvSpPr>
        <p:spPr>
          <a:xfrm>
            <a:off x="323528" y="1383618"/>
            <a:ext cx="8424936" cy="3060340"/>
          </a:xfrm>
          <a:solidFill>
            <a:schemeClr val="bg1"/>
          </a:solidFill>
          <a:ln/>
          <a:effectLst>
            <a:softEdge rad="127000"/>
          </a:effectLst>
        </p:spPr>
        <p:txBody>
          <a:bodyPr rtlCol="0">
            <a:normAutofit lnSpcReduction="10000"/>
          </a:bodyPr>
          <a:lstStyle/>
          <a:p>
            <a:pPr fontAlgn="auto">
              <a:spcAft>
                <a:spcPts val="0"/>
              </a:spcAft>
              <a:buFont typeface="Arial" pitchFamily="34" charset="0"/>
              <a:buChar char="•"/>
              <a:defRPr/>
            </a:pPr>
            <a:r>
              <a:rPr lang="ru-RU" sz="2800" dirty="0" smtClean="0">
                <a:solidFill>
                  <a:schemeClr val="tx1">
                    <a:lumMod val="95000"/>
                    <a:lumOff val="5000"/>
                  </a:schemeClr>
                </a:solidFill>
              </a:rPr>
              <a:t>На основе </a:t>
            </a:r>
            <a:r>
              <a:rPr lang="ru-RU" sz="2800" b="1" dirty="0" smtClean="0">
                <a:solidFill>
                  <a:schemeClr val="tx1">
                    <a:lumMod val="95000"/>
                    <a:lumOff val="5000"/>
                  </a:schemeClr>
                </a:solidFill>
              </a:rPr>
              <a:t>медленного чтения, диалога с текстом</a:t>
            </a:r>
            <a:r>
              <a:rPr lang="ru-RU" sz="2800" dirty="0" smtClean="0">
                <a:solidFill>
                  <a:schemeClr val="tx1">
                    <a:lumMod val="95000"/>
                    <a:lumOff val="5000"/>
                  </a:schemeClr>
                </a:solidFill>
              </a:rPr>
              <a:t> происходит постепенная подготовка к выполнению заданий творческого характера.</a:t>
            </a:r>
          </a:p>
          <a:p>
            <a:pPr fontAlgn="auto">
              <a:spcAft>
                <a:spcPts val="0"/>
              </a:spcAft>
              <a:buFont typeface="Arial" pitchFamily="34" charset="0"/>
              <a:buChar char="•"/>
              <a:defRPr/>
            </a:pPr>
            <a:r>
              <a:rPr lang="ru-RU" dirty="0" smtClean="0">
                <a:solidFill>
                  <a:schemeClr val="tx1">
                    <a:lumMod val="95000"/>
                    <a:lumOff val="5000"/>
                  </a:schemeClr>
                </a:solidFill>
              </a:rPr>
              <a:t> </a:t>
            </a:r>
            <a:r>
              <a:rPr lang="ru-RU" sz="2800" dirty="0" smtClean="0">
                <a:solidFill>
                  <a:schemeClr val="tx1">
                    <a:lumMod val="95000"/>
                    <a:lumOff val="5000"/>
                  </a:schemeClr>
                </a:solidFill>
              </a:rPr>
              <a:t>В основе диалога с текстом – метод медленного чтения. Научить этому - значит найти путь, который приведёт к  воспитанию школьника как талантливого читателя. </a:t>
            </a:r>
          </a:p>
          <a:p>
            <a:pPr fontAlgn="auto">
              <a:spcAft>
                <a:spcPts val="0"/>
              </a:spcAft>
              <a:buFont typeface="Arial" pitchFamily="34" charset="0"/>
              <a:buNone/>
              <a:defRPr/>
            </a:pPr>
            <a:endParaRPr lang="ru-RU" dirty="0" smtClean="0">
              <a:solidFill>
                <a:srgbClr val="000066"/>
              </a:solidFill>
            </a:endParaRPr>
          </a:p>
          <a:p>
            <a:pPr fontAlgn="auto">
              <a:spcAft>
                <a:spcPts val="0"/>
              </a:spcAft>
              <a:buFont typeface="Arial" pitchFamily="34" charset="0"/>
              <a:buNone/>
              <a:defRPr/>
            </a:pPr>
            <a:endParaRPr lang="ru-RU"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K:\_for all\Волкова Валерия\Сканы учебника Пахновой\pahnova044.jpg"/>
          <p:cNvPicPr>
            <a:picLocks noChangeAspect="1" noChangeArrowheads="1"/>
          </p:cNvPicPr>
          <p:nvPr/>
        </p:nvPicPr>
        <p:blipFill>
          <a:blip r:embed="rId2"/>
          <a:srcRect/>
          <a:stretch>
            <a:fillRect/>
          </a:stretch>
        </p:blipFill>
        <p:spPr bwMode="auto">
          <a:xfrm>
            <a:off x="4284663" y="681038"/>
            <a:ext cx="4032250" cy="3906837"/>
          </a:xfrm>
          <a:prstGeom prst="rect">
            <a:avLst/>
          </a:prstGeom>
          <a:noFill/>
          <a:ln w="12700">
            <a:solidFill>
              <a:schemeClr val="accent1"/>
            </a:solidFill>
            <a:miter lim="800000"/>
            <a:headEnd/>
            <a:tailEnd/>
          </a:ln>
        </p:spPr>
      </p:pic>
      <p:pic>
        <p:nvPicPr>
          <p:cNvPr id="23554" name="Picture 3" descr="K:\_for all\Волкова Валерия\Сканы учебника Пахновой\pahnova043.jpg"/>
          <p:cNvPicPr>
            <a:picLocks noChangeAspect="1" noChangeArrowheads="1"/>
          </p:cNvPicPr>
          <p:nvPr/>
        </p:nvPicPr>
        <p:blipFill>
          <a:blip r:embed="rId3"/>
          <a:srcRect/>
          <a:stretch>
            <a:fillRect/>
          </a:stretch>
        </p:blipFill>
        <p:spPr bwMode="auto">
          <a:xfrm>
            <a:off x="611188" y="681038"/>
            <a:ext cx="3679825" cy="3906837"/>
          </a:xfrm>
          <a:prstGeom prst="rect">
            <a:avLst/>
          </a:prstGeom>
          <a:noFill/>
          <a:ln w="12700">
            <a:solidFill>
              <a:schemeClr val="accent1"/>
            </a:solidFill>
            <a:miter lim="800000"/>
            <a:headEnd/>
            <a:tailEnd/>
          </a:ln>
        </p:spPr>
      </p:pic>
      <p:sp>
        <p:nvSpPr>
          <p:cNvPr id="9" name="Прямоугольник 8"/>
          <p:cNvSpPr/>
          <p:nvPr/>
        </p:nvSpPr>
        <p:spPr>
          <a:xfrm>
            <a:off x="539553" y="141481"/>
            <a:ext cx="7884751" cy="646331"/>
          </a:xfrm>
          <a:prstGeom prst="rect">
            <a:avLst/>
          </a:prstGeom>
          <a:solidFill>
            <a:schemeClr val="bg1"/>
          </a:solidFill>
          <a:effectLst>
            <a:softEdge rad="63500"/>
          </a:effectLst>
        </p:spPr>
        <p:txBody>
          <a:bodyPr>
            <a:spAutoFit/>
          </a:bodyPr>
          <a:lstStyle/>
          <a:p>
            <a:pPr algn="ctr" fontAlgn="auto">
              <a:spcBef>
                <a:spcPts val="0"/>
              </a:spcBef>
              <a:spcAft>
                <a:spcPts val="0"/>
              </a:spcAft>
              <a:defRPr/>
            </a:pPr>
            <a:r>
              <a:rPr lang="ru-RU" sz="3600" b="1" dirty="0">
                <a:solidFill>
                  <a:schemeClr val="tx1">
                    <a:lumMod val="95000"/>
                    <a:lumOff val="5000"/>
                  </a:schemeClr>
                </a:solidFill>
                <a:latin typeface="+mn-lt"/>
                <a:cs typeface="+mn-cs"/>
              </a:rPr>
              <a:t>Диалог с текстом: памятка-совет</a:t>
            </a:r>
            <a:endParaRPr lang="ru-RU" sz="3600" dirty="0">
              <a:solidFill>
                <a:schemeClr val="tx1">
                  <a:lumMod val="95000"/>
                  <a:lumOff val="5000"/>
                </a:schemeClr>
              </a:solidFill>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9582"/>
          </a:xfrm>
          <a:solidFill>
            <a:schemeClr val="bg1"/>
          </a:solidFill>
          <a:ln/>
          <a:effectLst>
            <a:softEdge rad="63500"/>
          </a:effectLst>
        </p:spPr>
        <p:txBody>
          <a:bodyPr rtlCol="0">
            <a:normAutofit/>
          </a:bodyPr>
          <a:lstStyle/>
          <a:p>
            <a:pPr fontAlgn="auto">
              <a:spcAft>
                <a:spcPts val="0"/>
              </a:spcAft>
              <a:defRPr/>
            </a:pPr>
            <a:r>
              <a:rPr lang="ru-RU" sz="2000" b="1" dirty="0" smtClean="0">
                <a:solidFill>
                  <a:schemeClr val="tx1">
                    <a:lumMod val="95000"/>
                    <a:lumOff val="5000"/>
                  </a:schemeClr>
                </a:solidFill>
                <a:latin typeface="Arial" pitchFamily="34" charset="0"/>
                <a:cs typeface="Arial" pitchFamily="34" charset="0"/>
              </a:rPr>
              <a:t>Взаимосвязь в изучении слова и текста. </a:t>
            </a:r>
            <a:br>
              <a:rPr lang="ru-RU" sz="2000" b="1" dirty="0" smtClean="0">
                <a:solidFill>
                  <a:schemeClr val="tx1">
                    <a:lumMod val="95000"/>
                    <a:lumOff val="5000"/>
                  </a:schemeClr>
                </a:solidFill>
                <a:latin typeface="Arial" pitchFamily="34" charset="0"/>
                <a:cs typeface="Arial" pitchFamily="34" charset="0"/>
              </a:rPr>
            </a:br>
            <a:r>
              <a:rPr lang="ru-RU" sz="2000" b="1" dirty="0" smtClean="0">
                <a:solidFill>
                  <a:schemeClr val="tx1">
                    <a:lumMod val="95000"/>
                    <a:lumOff val="5000"/>
                  </a:schemeClr>
                </a:solidFill>
                <a:latin typeface="Arial" pitchFamily="34" charset="0"/>
                <a:cs typeface="Arial" pitchFamily="34" charset="0"/>
              </a:rPr>
              <a:t>Слово - Солнце языковой системы (</a:t>
            </a:r>
            <a:r>
              <a:rPr lang="ru-RU" sz="2000" b="1" dirty="0" err="1" smtClean="0">
                <a:solidFill>
                  <a:schemeClr val="tx1">
                    <a:lumMod val="95000"/>
                    <a:lumOff val="5000"/>
                  </a:schemeClr>
                </a:solidFill>
                <a:latin typeface="Arial" pitchFamily="34" charset="0"/>
                <a:cs typeface="Arial" pitchFamily="34" charset="0"/>
              </a:rPr>
              <a:t>логоцентрический</a:t>
            </a:r>
            <a:r>
              <a:rPr lang="ru-RU" sz="2000" b="1" dirty="0" smtClean="0">
                <a:solidFill>
                  <a:schemeClr val="tx1">
                    <a:lumMod val="95000"/>
                    <a:lumOff val="5000"/>
                  </a:schemeClr>
                </a:solidFill>
                <a:latin typeface="Arial" pitchFamily="34" charset="0"/>
                <a:cs typeface="Arial" pitchFamily="34" charset="0"/>
              </a:rPr>
              <a:t> подход) </a:t>
            </a:r>
            <a:endParaRPr lang="ru-RU" sz="2000" dirty="0">
              <a:solidFill>
                <a:schemeClr val="tx1">
                  <a:lumMod val="95000"/>
                  <a:lumOff val="5000"/>
                </a:schemeClr>
              </a:solidFill>
              <a:latin typeface="Arial" pitchFamily="34" charset="0"/>
              <a:cs typeface="Arial" pitchFamily="34" charset="0"/>
            </a:endParaRPr>
          </a:p>
        </p:txBody>
      </p:sp>
      <p:pic>
        <p:nvPicPr>
          <p:cNvPr id="24580" name="Picture 2"/>
          <p:cNvPicPr>
            <a:picLocks noGrp="1" noChangeAspect="1" noChangeArrowheads="1"/>
          </p:cNvPicPr>
          <p:nvPr>
            <p:ph sz="quarter" idx="1"/>
          </p:nvPr>
        </p:nvPicPr>
        <p:blipFill>
          <a:blip r:embed="rId2"/>
          <a:srcRect/>
          <a:stretch>
            <a:fillRect/>
          </a:stretch>
        </p:blipFill>
        <p:spPr>
          <a:xfrm>
            <a:off x="25400" y="915988"/>
            <a:ext cx="5641975" cy="3671887"/>
          </a:xfrm>
        </p:spPr>
      </p:pic>
      <p:pic>
        <p:nvPicPr>
          <p:cNvPr id="24581" name="Picture 3"/>
          <p:cNvPicPr>
            <a:picLocks noGrp="1" noChangeAspect="1" noChangeArrowheads="1"/>
          </p:cNvPicPr>
          <p:nvPr>
            <p:ph sz="quarter" idx="2"/>
          </p:nvPr>
        </p:nvPicPr>
        <p:blipFill>
          <a:blip r:embed="rId3"/>
          <a:srcRect/>
          <a:stretch>
            <a:fillRect/>
          </a:stretch>
        </p:blipFill>
        <p:spPr>
          <a:xfrm>
            <a:off x="5795963" y="2787650"/>
            <a:ext cx="3257550" cy="1728788"/>
          </a:xfrm>
        </p:spPr>
      </p:pic>
      <p:pic>
        <p:nvPicPr>
          <p:cNvPr id="24582" name="Picture 5"/>
          <p:cNvPicPr>
            <a:picLocks noChangeAspect="1" noChangeArrowheads="1"/>
          </p:cNvPicPr>
          <p:nvPr/>
        </p:nvPicPr>
        <p:blipFill>
          <a:blip r:embed="rId4"/>
          <a:srcRect/>
          <a:stretch>
            <a:fillRect/>
          </a:stretch>
        </p:blipFill>
        <p:spPr bwMode="auto">
          <a:xfrm>
            <a:off x="5795963" y="915988"/>
            <a:ext cx="1439862" cy="1685925"/>
          </a:xfrm>
          <a:prstGeom prst="rect">
            <a:avLst/>
          </a:prstGeom>
          <a:noFill/>
          <a:ln w="9525">
            <a:noFill/>
            <a:miter lim="800000"/>
            <a:headEnd/>
            <a:tailEnd/>
          </a:ln>
        </p:spPr>
      </p:pic>
      <p:pic>
        <p:nvPicPr>
          <p:cNvPr id="24583" name="Picture 3" descr="C:\Documents and Settings\bugrova\Рабочий стол\Бугрова 1cканер\dron302.jpg"/>
          <p:cNvPicPr>
            <a:picLocks noChangeAspect="1" noChangeArrowheads="1"/>
          </p:cNvPicPr>
          <p:nvPr/>
        </p:nvPicPr>
        <p:blipFill>
          <a:blip r:embed="rId5"/>
          <a:srcRect/>
          <a:stretch>
            <a:fillRect/>
          </a:stretch>
        </p:blipFill>
        <p:spPr bwMode="auto">
          <a:xfrm>
            <a:off x="7308850" y="915988"/>
            <a:ext cx="1511300" cy="1643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
            <a:ext cx="8229600" cy="458788"/>
          </a:xfrm>
        </p:spPr>
        <p:txBody>
          <a:bodyPr rtlCol="0">
            <a:normAutofit fontScale="90000"/>
          </a:bodyPr>
          <a:lstStyle/>
          <a:p>
            <a:pPr fontAlgn="auto">
              <a:spcAft>
                <a:spcPts val="0"/>
              </a:spcAft>
              <a:defRPr/>
            </a:pPr>
            <a:r>
              <a:rPr lang="ru-RU" sz="2800" dirty="0" smtClean="0">
                <a:solidFill>
                  <a:schemeClr val="tx1">
                    <a:lumMod val="95000"/>
                    <a:lumOff val="5000"/>
                  </a:schemeClr>
                </a:solidFill>
                <a:latin typeface="Arial" pitchFamily="34" charset="0"/>
                <a:cs typeface="Arial" pitchFamily="34" charset="0"/>
              </a:rPr>
              <a:t>Подготовка к сочинению и сжатому изложению</a:t>
            </a:r>
            <a:endParaRPr lang="ru-RU" sz="2800" dirty="0">
              <a:solidFill>
                <a:schemeClr val="tx1">
                  <a:lumMod val="95000"/>
                  <a:lumOff val="5000"/>
                </a:schemeClr>
              </a:solidFill>
            </a:endParaRPr>
          </a:p>
        </p:txBody>
      </p:sp>
      <p:pic>
        <p:nvPicPr>
          <p:cNvPr id="25602" name="Picture 2" descr="E:\17-EK-2015\011056.JPG"/>
          <p:cNvPicPr>
            <a:picLocks noGrp="1" noChangeAspect="1" noChangeArrowheads="1"/>
          </p:cNvPicPr>
          <p:nvPr>
            <p:ph sz="quarter" idx="1"/>
          </p:nvPr>
        </p:nvPicPr>
        <p:blipFill>
          <a:blip r:embed="rId2"/>
          <a:srcRect l="5078" t="1004" r="899"/>
          <a:stretch>
            <a:fillRect/>
          </a:stretch>
        </p:blipFill>
        <p:spPr>
          <a:xfrm>
            <a:off x="0" y="735013"/>
            <a:ext cx="8929688" cy="3924300"/>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966</Words>
  <Application>Microsoft Office PowerPoint</Application>
  <PresentationFormat>Экран (16:9)</PresentationFormat>
  <Paragraphs>105</Paragraphs>
  <Slides>24</Slides>
  <Notes>4</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24</vt:i4>
      </vt:variant>
    </vt:vector>
  </HeadingPairs>
  <TitlesOfParts>
    <vt:vector size="32" baseType="lpstr">
      <vt:lpstr>Calibri</vt:lpstr>
      <vt:lpstr>Arial</vt:lpstr>
      <vt:lpstr>Cambria</vt:lpstr>
      <vt:lpstr>Times New Roman</vt:lpstr>
      <vt:lpstr>Estrangelo Edessa</vt:lpstr>
      <vt:lpstr>Arial Black</vt:lpstr>
      <vt:lpstr>Тема Office</vt:lpstr>
      <vt:lpstr>Тема Office</vt:lpstr>
      <vt:lpstr> </vt:lpstr>
      <vt:lpstr>Слайд 2</vt:lpstr>
      <vt:lpstr>Слайд 3</vt:lpstr>
      <vt:lpstr>Слайд 4</vt:lpstr>
      <vt:lpstr>Слайд 5</vt:lpstr>
      <vt:lpstr>Слайд 6</vt:lpstr>
      <vt:lpstr>Слайд 7</vt:lpstr>
      <vt:lpstr>Слайд 8</vt:lpstr>
      <vt:lpstr>Подготовка к сочинению и сжатому изложению</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Из опыта работы учителей-практиков</vt:lpstr>
      <vt:lpstr>Из опыта работы учителей-практиков</vt:lpstr>
      <vt:lpstr>Слайд 22</vt:lpstr>
      <vt:lpstr>Слайд 23</vt:lpstr>
      <vt:lpstr> </vt:lpstr>
    </vt:vector>
  </TitlesOfParts>
  <Company>Drofa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zgonnik.m</dc:creator>
  <cp:lastModifiedBy>Татьяна</cp:lastModifiedBy>
  <cp:revision>41</cp:revision>
  <dcterms:created xsi:type="dcterms:W3CDTF">2016-06-16T15:26:32Z</dcterms:created>
  <dcterms:modified xsi:type="dcterms:W3CDTF">2016-06-24T08:35:37Z</dcterms:modified>
</cp:coreProperties>
</file>