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1" r:id="rId4"/>
    <p:sldId id="262" r:id="rId5"/>
    <p:sldId id="280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58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140" y="-306"/>
      </p:cViewPr>
      <p:guideLst>
        <p:guide orient="horz" pos="1620"/>
        <p:guide pos="56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98" d="100"/>
          <a:sy n="98" d="100"/>
        </p:scale>
        <p:origin x="-25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7F64E-6FBC-4837-ADAE-4E6DEBEF7E4F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037F3-FDED-4E2A-BD61-5C7121464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211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037F3-FDED-4E2A-BD61-5C71214645B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037F3-FDED-4E2A-BD61-5C71214645B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D241-A89D-4FA1-B3A6-6419366560DB}" type="datetime1">
              <a:rPr lang="ru-RU" smtClean="0"/>
              <a:pPr/>
              <a:t>18.06.2016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A4A0-0718-45E7-A321-29749A127632}" type="datetime1">
              <a:rPr lang="ru-RU" smtClean="0"/>
              <a:pPr/>
              <a:t>18.06.2016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699C-B1CF-4AF0-8A65-916216C219D7}" type="datetime1">
              <a:rPr lang="ru-RU" smtClean="0"/>
              <a:pPr/>
              <a:t>18.06.2016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2E1D-6927-4FBD-90EA-F2AD48D0D0CC}" type="datetime1">
              <a:rPr lang="ru-RU" smtClean="0"/>
              <a:pPr/>
              <a:t>18.06.2016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6781-D6D9-45BC-9DBD-5DDF31A6A5E7}" type="datetime1">
              <a:rPr lang="ru-RU" smtClean="0"/>
              <a:pPr/>
              <a:t>18.06.2016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360A-9DC2-4C93-99D0-37DCAF8A50FB}" type="datetime1">
              <a:rPr lang="ru-RU" smtClean="0"/>
              <a:pPr/>
              <a:t>18.06.2016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35B5-E77F-47C3-9D37-0B3A85E2646D}" type="datetime1">
              <a:rPr lang="ru-RU" smtClean="0"/>
              <a:pPr/>
              <a:t>18.06.2016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3542-3F9E-4CBC-933C-7722E558CD38}" type="datetime1">
              <a:rPr lang="ru-RU" smtClean="0"/>
              <a:pPr/>
              <a:t>18.06.2016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887E-7158-4C0A-A93E-C7737CA40CF3}" type="datetime1">
              <a:rPr lang="ru-RU" smtClean="0"/>
              <a:pPr/>
              <a:t>18.06.2016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7312-83B9-41A9-A247-5A8958594217}" type="datetime1">
              <a:rPr lang="ru-RU" smtClean="0"/>
              <a:pPr/>
              <a:t>18.06.2016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50FE-114F-41AB-8B12-350D5EB72624}" type="datetime1">
              <a:rPr lang="ru-RU" smtClean="0"/>
              <a:pPr/>
              <a:t>18.06.2016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asha\черная пятница\Мероприятия\16-06-26 Конференция в Питере\обложка для перезентации-08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585912"/>
            <a:ext cx="9144000" cy="5575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4D9AD-8E02-4D78-96BE-56C0427A88FC}" type="datetime1">
              <a:rPr lang="ru-RU" smtClean="0"/>
              <a:pPr/>
              <a:t>18.06.2016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02896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fld id="{A0875AA8-97A5-4B00-9CB0-E7675640FF7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Picture 10" descr="C:\Documents and Settings\zgonnik.m\Мои документы\Downloads\logo_appo-01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61645" y="4680520"/>
            <a:ext cx="678107" cy="339502"/>
          </a:xfrm>
          <a:prstGeom prst="rect">
            <a:avLst/>
          </a:prstGeom>
          <a:noFill/>
        </p:spPr>
      </p:pic>
      <p:pic>
        <p:nvPicPr>
          <p:cNvPr id="10" name="Picture 11" descr="D:\Masha\черная пятница\!Фирменные стили и логотипы\ОИГ лого 2 варианта 180416-01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0962" y="4659982"/>
            <a:ext cx="1398710" cy="37672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50000"/>
            </a:schemeClr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4011910"/>
            <a:ext cx="91440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26" name="Picture 2" descr="D:\Masha\черная пятница\Мероприятия\16-06-26 Конференция в Питере\обложка для перезентации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301625" y="171450"/>
            <a:ext cx="8534400" cy="779860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chemeClr val="accent1"/>
                </a:solidFill>
              </a:rPr>
              <a:t>7 класс: новые учебные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625" y="1145381"/>
            <a:ext cx="8504238" cy="3429000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позволяют </a:t>
            </a:r>
            <a:r>
              <a:rPr lang="ru-RU" dirty="0"/>
              <a:t>начать более сложный этап обучения исследовательской деятельности: приобщают учащихся к принципам научного познания, </a:t>
            </a:r>
            <a:r>
              <a:rPr lang="ru-RU" dirty="0" smtClean="0"/>
              <a:t>академической культуры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подготовка</a:t>
            </a:r>
            <a:r>
              <a:rPr lang="ru-RU" b="1" i="1" dirty="0"/>
              <a:t> </a:t>
            </a:r>
            <a:r>
              <a:rPr lang="ru-RU" b="1" i="1" dirty="0" smtClean="0"/>
              <a:t>реферата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участие в </a:t>
            </a:r>
            <a:r>
              <a:rPr lang="ru-RU" b="1" i="1" dirty="0"/>
              <a:t>учебно-научной </a:t>
            </a:r>
            <a:r>
              <a:rPr lang="ru-RU" b="1" i="1" dirty="0" smtClean="0"/>
              <a:t>конференции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8404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301625" y="171450"/>
            <a:ext cx="8534400" cy="779860"/>
          </a:xfrm>
        </p:spPr>
        <p:txBody>
          <a:bodyPr>
            <a:normAutofit fontScale="90000"/>
          </a:bodyPr>
          <a:lstStyle/>
          <a:p>
            <a:r>
              <a:rPr lang="ru-RU" sz="2400" b="1" smtClean="0">
                <a:solidFill>
                  <a:schemeClr val="accent1"/>
                </a:solidFill>
              </a:rPr>
              <a:t>8 класс:  появление  принципиально новых  подходов к обучению исследовательской и проектной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625" y="1145381"/>
            <a:ext cx="8504238" cy="3429000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Каждый </a:t>
            </a:r>
            <a:r>
              <a:rPr lang="ru-RU" dirty="0"/>
              <a:t>раздел учебника представляет собой своеобразную модель исследовательской деятельности: в начале раздела формулируется цель исследования (разрешение познавательного противоречия), а также конкретные задачи, направленные на достижение этой </a:t>
            </a:r>
            <a:r>
              <a:rPr lang="ru-RU" dirty="0" smtClean="0"/>
              <a:t>цели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Даны </a:t>
            </a:r>
            <a:r>
              <a:rPr lang="ru-RU" dirty="0" smtClean="0"/>
              <a:t>темы для самостоятельных </a:t>
            </a:r>
            <a:r>
              <a:rPr lang="ru-RU" dirty="0" smtClean="0"/>
              <a:t>исследований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Раздел «Учимся работать с научной литературой</a:t>
            </a:r>
            <a:r>
              <a:rPr lang="ru-RU" dirty="0" smtClean="0"/>
              <a:t>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Памятки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       </a:t>
            </a:r>
            <a:r>
              <a:rPr lang="ru-RU" dirty="0" smtClean="0"/>
              <a:t>«</a:t>
            </a:r>
            <a:r>
              <a:rPr lang="ru-RU" dirty="0"/>
              <a:t>Как работать над самостоятельным исследованием или проектом по литературе</a:t>
            </a:r>
            <a:r>
              <a:rPr lang="ru-RU" dirty="0" smtClean="0"/>
              <a:t>»;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       «</a:t>
            </a:r>
            <a:r>
              <a:rPr lang="ru-RU" dirty="0"/>
              <a:t>Список литературы, рекомендуемой для выполнения исследовательских или проектных работ</a:t>
            </a:r>
            <a:r>
              <a:rPr lang="ru-RU" dirty="0" smtClean="0"/>
              <a:t>»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30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330994"/>
            <a:ext cx="8229600" cy="863204"/>
          </a:xfrm>
        </p:spPr>
        <p:txBody>
          <a:bodyPr>
            <a:normAutofit fontScale="90000"/>
          </a:bodyPr>
          <a:lstStyle/>
          <a:p>
            <a:r>
              <a:rPr lang="ru-RU" sz="2800" b="1" smtClean="0">
                <a:solidFill>
                  <a:schemeClr val="accent1"/>
                </a:solidFill>
              </a:rPr>
              <a:t>Методическая концепция курса литературы  </a:t>
            </a:r>
            <a:br>
              <a:rPr lang="ru-RU" sz="2800" b="1" smtClean="0">
                <a:solidFill>
                  <a:schemeClr val="accent1"/>
                </a:solidFill>
              </a:rPr>
            </a:br>
            <a:r>
              <a:rPr lang="ru-RU" sz="2800" b="1" smtClean="0">
                <a:solidFill>
                  <a:schemeClr val="accent1"/>
                </a:solidFill>
              </a:rPr>
              <a:t>9 класса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625" y="1145381"/>
            <a:ext cx="8504238" cy="3429000"/>
          </a:xfrm>
        </p:spPr>
        <p:txBody>
          <a:bodyPr>
            <a:normAutofit fontScale="70000" lnSpcReduction="20000"/>
          </a:bodyPr>
          <a:lstStyle/>
          <a:p>
            <a:pPr marL="273050" indent="-273050">
              <a:buFont typeface="Wingdings 2" pitchFamily="18" charset="2"/>
              <a:buChar char=""/>
            </a:pPr>
            <a:r>
              <a:rPr lang="ru-RU" smtClean="0"/>
              <a:t>исследовательские и проектные умения, сформированные на предшествующих этапах изучения литературы, не просто развиваются, а являются теперь </a:t>
            </a:r>
            <a:r>
              <a:rPr lang="ru-RU" b="1" smtClean="0"/>
              <a:t>основой </a:t>
            </a:r>
            <a:r>
              <a:rPr lang="ru-RU" smtClean="0"/>
              <a:t>постижения литературы</a:t>
            </a:r>
          </a:p>
          <a:p>
            <a:pPr marL="273050" indent="-273050">
              <a:buFont typeface="Wingdings 2" pitchFamily="18" charset="2"/>
              <a:buChar char=""/>
            </a:pPr>
            <a:r>
              <a:rPr lang="ru-RU" smtClean="0"/>
              <a:t>создание специальных проблемных ситуаций в программе 9 класса уступает место созданию условий для самостоятельного выявления учащимися возможных познавательных противоречий и поиска пути их разрешения</a:t>
            </a:r>
          </a:p>
          <a:p>
            <a:pPr marL="273050" indent="-273050">
              <a:buFont typeface="Wingdings 2" pitchFamily="18" charset="2"/>
              <a:buChar char=""/>
            </a:pPr>
            <a:r>
              <a:rPr lang="ru-RU" smtClean="0"/>
              <a:t>именно сформированные исследовательские умения школьников позволят «освоить» объемный, сложный, неоднородный материал 9 класса</a:t>
            </a:r>
          </a:p>
        </p:txBody>
      </p:sp>
    </p:spTree>
    <p:extLst>
      <p:ext uri="{BB962C8B-B14F-4D97-AF65-F5344CB8AC3E}">
        <p14:creationId xmlns:p14="http://schemas.microsoft.com/office/powerpoint/2010/main" val="62819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488657"/>
            <a:ext cx="9144000" cy="5405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083" name="Заголовок 1"/>
          <p:cNvSpPr>
            <a:spLocks noGrp="1"/>
          </p:cNvSpPr>
          <p:nvPr>
            <p:ph type="ctrTitle"/>
          </p:nvPr>
        </p:nvSpPr>
        <p:spPr>
          <a:xfrm>
            <a:off x="395288" y="1383506"/>
            <a:ext cx="8280400" cy="1782366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bg1"/>
                </a:solidFill>
              </a:rPr>
              <a:t>Благодарим за внимание!</a:t>
            </a:r>
            <a:endParaRPr lang="ru-RU" sz="5400" smtClean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750" y="3003947"/>
            <a:ext cx="8064500" cy="864394"/>
          </a:xfrm>
          <a:prstGeom prst="rect">
            <a:avLst/>
          </a:prstGeom>
        </p:spPr>
        <p:txBody>
          <a:bodyPr lIns="145132" tIns="72568" rIns="145132" bIns="7256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Контакты для связи:</a:t>
            </a:r>
            <a:endParaRPr lang="en-US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+7 (495) 000 00 00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name@drofa.ru</a:t>
            </a:r>
            <a:endParaRPr lang="ru-RU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6085" name="Picture 2" descr="D:\Masha\черная пятница\Вебинары\заставка для вебинаров для youtube-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4543425"/>
            <a:ext cx="727233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47688" y="1497806"/>
            <a:ext cx="8280400" cy="1782366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Благодарим за внимание!</a:t>
            </a:r>
            <a:endParaRPr lang="ru-RU" sz="54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92150" y="3118248"/>
            <a:ext cx="8064500" cy="864394"/>
          </a:xfrm>
          <a:prstGeom prst="rect">
            <a:avLst/>
          </a:prstGeom>
        </p:spPr>
        <p:txBody>
          <a:bodyPr lIns="145132" tIns="72568" rIns="145132" bIns="7256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Контакты для связи: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24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26" name="Picture 2" descr="D:\Masha\черная пятница\Мероприятия\16-06-26 Конференция в Питере\обложка для перезентации-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256265" cy="5206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1825" y="2078832"/>
            <a:ext cx="4902200" cy="965597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организация проектной деятельности и исследовательской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работы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685"/>
            <a:ext cx="7772400" cy="140374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>УМК «Литература» </a:t>
            </a:r>
            <a:br>
              <a:rPr lang="ru-RU" sz="2800" b="1" dirty="0"/>
            </a:br>
            <a:r>
              <a:rPr lang="ru-RU" sz="2800" b="1" dirty="0"/>
              <a:t>Г.В. Москвин, Н.Н. </a:t>
            </a:r>
            <a:r>
              <a:rPr lang="ru-RU" sz="2800" b="1" dirty="0" err="1"/>
              <a:t>Пуряева</a:t>
            </a:r>
            <a:r>
              <a:rPr lang="ru-RU" sz="2800" b="1" dirty="0"/>
              <a:t>, </a:t>
            </a:r>
            <a:br>
              <a:rPr lang="ru-RU" sz="2800" b="1" dirty="0"/>
            </a:br>
            <a:r>
              <a:rPr lang="ru-RU" sz="2800" b="1" dirty="0"/>
              <a:t>Е.Л. Ерохина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195486"/>
            <a:ext cx="1500187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9798"/>
            <a:ext cx="1506538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43758"/>
            <a:ext cx="1573212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33" y="2725910"/>
            <a:ext cx="1427163" cy="14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43758"/>
            <a:ext cx="16224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235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86916"/>
            <a:ext cx="8229600" cy="85725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Проблемное обучение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</p:nvPr>
        </p:nvGraphicFramePr>
        <p:xfrm>
          <a:off x="323851" y="1113235"/>
          <a:ext cx="8569325" cy="3266825"/>
        </p:xfrm>
        <a:graphic>
          <a:graphicData uri="http://schemas.openxmlformats.org/drawingml/2006/table">
            <a:tbl>
              <a:tblPr firstRow="1" firstCol="1" bandRow="1"/>
              <a:tblGrid>
                <a:gridCol w="2250532"/>
                <a:gridCol w="6318793"/>
              </a:tblGrid>
              <a:tr h="266052">
                <a:tc rowSpan="5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 учителя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Создает проблемную ситуацию.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Организует размышления над проблемой и ее формулировкой.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Организует поиск гипотезы – предположительного объяснения обнаруженных противоречий.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Организует проверку гипотезы.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Организует обобщение результатов и применение.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52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 ученика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Осознает противоречия в изучаемом явлении.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Формулирует проблему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Выдвигает гипотезы, объясняющие явления.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Проверяет гипотезы в эксперименте, решении задач, анализе и т.д.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Анализирует результаты, делает выводы, применяет полученные знания.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4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86916"/>
            <a:ext cx="8229600" cy="85725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Исследовательское обучение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2875" y="816769"/>
            <a:ext cx="8750300" cy="394216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900" dirty="0" smtClean="0"/>
              <a:t>направлено </a:t>
            </a:r>
            <a:r>
              <a:rPr lang="ru-RU" sz="2900" dirty="0"/>
              <a:t>на формирование и развитие исследовательской позиции учащегося по отношению к себе и к миру, следствием чего является приоритет </a:t>
            </a:r>
            <a:r>
              <a:rPr lang="ru-RU" sz="2900" b="1" dirty="0"/>
              <a:t>собственной инициативы </a:t>
            </a:r>
            <a:r>
              <a:rPr lang="ru-RU" sz="2900" dirty="0"/>
              <a:t>учащегося в познавательной деятельности над выполнением требований и установок </a:t>
            </a:r>
            <a:r>
              <a:rPr lang="ru-RU" sz="2900" dirty="0" smtClean="0"/>
              <a:t>учителя;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900" dirty="0" smtClean="0"/>
              <a:t>является </a:t>
            </a:r>
            <a:r>
              <a:rPr lang="ru-RU" sz="2900" dirty="0"/>
              <a:t>особой моделью обучения, при которой </a:t>
            </a:r>
            <a:r>
              <a:rPr lang="ru-RU" sz="2900" b="1" dirty="0"/>
              <a:t>субъектом обучения </a:t>
            </a:r>
            <a:r>
              <a:rPr lang="ru-RU" sz="2900" b="1" dirty="0" smtClean="0"/>
              <a:t>становится </a:t>
            </a:r>
            <a:r>
              <a:rPr lang="ru-RU" sz="2900" b="1" dirty="0"/>
              <a:t>не только учащийся, но и </a:t>
            </a:r>
            <a:r>
              <a:rPr lang="ru-RU" sz="2900" b="1" dirty="0" smtClean="0"/>
              <a:t>учитель;</a:t>
            </a:r>
            <a:r>
              <a:rPr lang="ru-RU" sz="2900" dirty="0" smtClean="0"/>
              <a:t> </a:t>
            </a:r>
            <a:endParaRPr lang="ru-RU" sz="2900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900" dirty="0" smtClean="0"/>
              <a:t>это </a:t>
            </a:r>
            <a:r>
              <a:rPr lang="ru-RU" sz="2900" dirty="0"/>
              <a:t>целенаправленно организованный процесс, в ходе которого  субъекты образовательной деятельности овладевают основами </a:t>
            </a:r>
            <a:r>
              <a:rPr lang="ru-RU" sz="2900" b="1" dirty="0"/>
              <a:t>академической культуры</a:t>
            </a:r>
            <a:r>
              <a:rPr lang="ru-RU" sz="2900" dirty="0"/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900" dirty="0"/>
              <a:t>Под академической </a:t>
            </a:r>
            <a:r>
              <a:rPr lang="ru-RU" sz="2900" dirty="0" smtClean="0"/>
              <a:t>культурой мы понимаем </a:t>
            </a:r>
            <a:r>
              <a:rPr lang="ru-RU" sz="2900" b="1" dirty="0"/>
              <a:t>систему</a:t>
            </a:r>
            <a:r>
              <a:rPr lang="ru-RU" sz="2900" dirty="0"/>
              <a:t> </a:t>
            </a:r>
            <a:r>
              <a:rPr lang="ru-RU" sz="2900" b="1" dirty="0"/>
              <a:t>ценностей, норм, правил, образцов поведения, способов деятельности, принципов общения</a:t>
            </a:r>
            <a:r>
              <a:rPr lang="ru-RU" sz="2900" dirty="0"/>
              <a:t>, основанную на педагогически адаптированном опыте научной познавательной деятельности.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50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Текст 1"/>
          <p:cNvSpPr>
            <a:spLocks noGrp="1"/>
          </p:cNvSpPr>
          <p:nvPr>
            <p:ph type="body" idx="1"/>
          </p:nvPr>
        </p:nvSpPr>
        <p:spPr>
          <a:xfrm>
            <a:off x="301625" y="1006079"/>
            <a:ext cx="4040188" cy="350044"/>
          </a:xfrm>
        </p:spPr>
        <p:txBody>
          <a:bodyPr>
            <a:normAutofit fontScale="85000" lnSpcReduction="20000"/>
          </a:bodyPr>
          <a:lstStyle/>
          <a:p>
            <a:pPr algn="ctr">
              <a:buFont typeface="Wingdings 2" pitchFamily="18" charset="2"/>
              <a:buNone/>
            </a:pPr>
            <a:r>
              <a:rPr lang="ru-RU" dirty="0" smtClean="0"/>
              <a:t>Исследование</a:t>
            </a:r>
          </a:p>
        </p:txBody>
      </p:sp>
      <p:sp>
        <p:nvSpPr>
          <p:cNvPr id="33795" name="Текст 2"/>
          <p:cNvSpPr>
            <a:spLocks noGrp="1"/>
          </p:cNvSpPr>
          <p:nvPr>
            <p:ph type="body" sz="half" idx="3"/>
          </p:nvPr>
        </p:nvSpPr>
        <p:spPr>
          <a:xfrm>
            <a:off x="4791076" y="987575"/>
            <a:ext cx="4041775" cy="360040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 2" pitchFamily="18" charset="2"/>
              <a:buNone/>
            </a:pPr>
            <a:r>
              <a:rPr lang="ru-RU" smtClean="0"/>
              <a:t>Проект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01626" y="1572817"/>
            <a:ext cx="4041775" cy="2915840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развивает </a:t>
            </a:r>
            <a:r>
              <a:rPr lang="ru-RU" dirty="0"/>
              <a:t>познавательные потребности и исследовательскую позицию </a:t>
            </a:r>
            <a:r>
              <a:rPr lang="ru-RU" dirty="0" smtClean="0"/>
              <a:t>ученика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ориентировано </a:t>
            </a:r>
            <a:r>
              <a:rPr lang="ru-RU" dirty="0"/>
              <a:t>на получение нового </a:t>
            </a:r>
            <a:r>
              <a:rPr lang="ru-RU" b="1" dirty="0"/>
              <a:t>знания</a:t>
            </a:r>
            <a:r>
              <a:rPr lang="ru-RU" dirty="0"/>
              <a:t> о мире и </a:t>
            </a:r>
            <a:r>
              <a:rPr lang="ru-RU" b="1" dirty="0"/>
              <a:t>доказательство истинности</a:t>
            </a:r>
            <a:r>
              <a:rPr lang="ru-RU" dirty="0"/>
              <a:t> этого </a:t>
            </a:r>
            <a:r>
              <a:rPr lang="ru-RU" dirty="0" smtClean="0"/>
              <a:t>знания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организуется </a:t>
            </a:r>
            <a:r>
              <a:rPr lang="ru-RU" dirty="0"/>
              <a:t>в соответствии с традиционными для науки этапами и способами познания </a:t>
            </a:r>
            <a:r>
              <a:rPr lang="ru-RU" dirty="0" smtClean="0"/>
              <a:t>истины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результат отражается </a:t>
            </a:r>
            <a:r>
              <a:rPr lang="ru-RU" dirty="0"/>
              <a:t>в письменных или устных </a:t>
            </a:r>
            <a:r>
              <a:rPr lang="ru-RU" dirty="0" smtClean="0"/>
              <a:t>текстах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800600" y="1572816"/>
            <a:ext cx="4038600" cy="2996803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развивает потребность </a:t>
            </a:r>
            <a:r>
              <a:rPr lang="ru-RU" dirty="0"/>
              <a:t>непосредственно </a:t>
            </a:r>
            <a:r>
              <a:rPr lang="ru-RU" b="1" dirty="0"/>
              <a:t>влиять на ситуацию</a:t>
            </a:r>
            <a:r>
              <a:rPr lang="ru-RU" dirty="0"/>
              <a:t>, активную позицию по отношению к </a:t>
            </a:r>
            <a:r>
              <a:rPr lang="ru-RU" b="1" dirty="0"/>
              <a:t>достижению </a:t>
            </a:r>
            <a:r>
              <a:rPr lang="ru-RU" b="1" dirty="0" smtClean="0"/>
              <a:t>результата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</a:t>
            </a:r>
            <a:r>
              <a:rPr lang="ru-RU" dirty="0"/>
              <a:t>организуется как процесс создания </a:t>
            </a:r>
            <a:r>
              <a:rPr lang="ru-RU" b="1" dirty="0"/>
              <a:t>замысла</a:t>
            </a:r>
            <a:r>
              <a:rPr lang="ru-RU" dirty="0"/>
              <a:t> и его </a:t>
            </a:r>
            <a:r>
              <a:rPr lang="ru-RU" b="1" dirty="0" smtClean="0"/>
              <a:t>воплощения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не </a:t>
            </a:r>
            <a:r>
              <a:rPr lang="ru-RU" dirty="0"/>
              <a:t>имеет жесткой регламентации последовательности </a:t>
            </a:r>
            <a:r>
              <a:rPr lang="ru-RU" dirty="0" smtClean="0"/>
              <a:t>действий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результат может </a:t>
            </a:r>
            <a:r>
              <a:rPr lang="ru-RU" dirty="0"/>
              <a:t>быть отражен в материальных объектах, в текстах разных знаковых </a:t>
            </a:r>
            <a:r>
              <a:rPr lang="ru-RU" dirty="0" smtClean="0"/>
              <a:t>систем 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3798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solidFill>
                  <a:srgbClr val="C00000"/>
                </a:solidFill>
              </a:rPr>
              <a:t>Наша концепция основывается на признании принципиального различия между понятиями «проект»  и «исследование»</a:t>
            </a:r>
            <a:endParaRPr lang="ru-RU" sz="200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7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86916"/>
            <a:ext cx="8229600" cy="8572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1510"/>
            <a:ext cx="8229600" cy="418311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ru-RU" b="1" dirty="0"/>
              <a:t>ПРОЕКТИРОВАТЬ</a:t>
            </a:r>
            <a:r>
              <a:rPr lang="ru-RU" dirty="0"/>
              <a:t>: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/>
              <a:t>Разрабатывать, составлять проект.	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 smtClean="0"/>
              <a:t>Предполагать</a:t>
            </a:r>
            <a:r>
              <a:rPr lang="ru-RU" dirty="0"/>
              <a:t>, намечать, собираться создать или сделать что-л. </a:t>
            </a:r>
          </a:p>
          <a:p>
            <a:pPr marL="0" indent="0">
              <a:buFont typeface="Arial" charset="0"/>
              <a:buNone/>
              <a:defRPr/>
            </a:pPr>
            <a:endParaRPr lang="ru-RU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ru-RU" b="1" dirty="0" smtClean="0"/>
              <a:t>ИССЛЕДОВАТЬ</a:t>
            </a:r>
            <a:r>
              <a:rPr lang="ru-RU" dirty="0"/>
              <a:t>: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/>
              <a:t>Подвергнуть - подвергать научному рассмотрению.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/>
              <a:t>Тщательно осмотреть - осматривать для выяснения, установления </a:t>
            </a:r>
            <a:r>
              <a:rPr lang="ru-RU" dirty="0" smtClean="0"/>
              <a:t>чего-л</a:t>
            </a:r>
            <a:r>
              <a:rPr lang="ru-RU" dirty="0"/>
              <a:t>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C5A76-DE16-42E3-8190-BF2FD1A4DB0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681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57200" y="86916"/>
            <a:ext cx="8229600" cy="8572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411110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ru-RU" b="1" dirty="0"/>
              <a:t>ИЗУЧИТЬ</a:t>
            </a:r>
            <a:r>
              <a:rPr lang="ru-RU" dirty="0"/>
              <a:t>: 	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/>
              <a:t>Овладеть чем-л., освоить что-л. 	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/>
              <a:t>В процессе обучения усвоить что-л., постичь учением. 	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/>
              <a:t>Познать в результате научного исследования. 	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/>
              <a:t>Внимательно наблюдая, ознакомиться, понять. 	</a:t>
            </a:r>
          </a:p>
          <a:p>
            <a:pPr marL="0" indent="0">
              <a:buFont typeface="Arial" charset="0"/>
              <a:buNone/>
              <a:defRPr/>
            </a:pPr>
            <a:endParaRPr lang="ru-RU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ru-RU" b="1" dirty="0" smtClean="0"/>
              <a:t>ИССЛЕДОВАТЬ</a:t>
            </a:r>
            <a:r>
              <a:rPr lang="ru-RU" dirty="0"/>
              <a:t>: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/>
              <a:t>Подвергнуть - подвергать научному рассмотрению.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/>
              <a:t>Тщательно осмотреть - осматривать для выяснения, установления </a:t>
            </a:r>
            <a:r>
              <a:rPr lang="ru-RU" dirty="0" smtClean="0"/>
              <a:t>чего-л</a:t>
            </a:r>
            <a:r>
              <a:rPr lang="ru-RU" dirty="0"/>
              <a:t>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D6DFC-F420-484D-B3AD-5B1D996DDC7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28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250032"/>
            <a:ext cx="8229600" cy="837010"/>
          </a:xfrm>
        </p:spPr>
        <p:txBody>
          <a:bodyPr/>
          <a:lstStyle/>
          <a:p>
            <a:r>
              <a:rPr lang="ru-RU" sz="2400" b="1" smtClean="0">
                <a:solidFill>
                  <a:schemeClr val="accent1"/>
                </a:solidFill>
              </a:rPr>
              <a:t>Методическая система УМК «Литература» 5 класса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625" y="1145381"/>
            <a:ext cx="8504238" cy="3429000"/>
          </a:xfrm>
        </p:spPr>
        <p:txBody>
          <a:bodyPr>
            <a:normAutofit fontScale="70000" lnSpcReduction="20000"/>
          </a:bodyPr>
          <a:lstStyle/>
          <a:p>
            <a:pPr marL="273050" indent="-273050">
              <a:buFont typeface="Wingdings 2" pitchFamily="18" charset="2"/>
              <a:buChar char=""/>
            </a:pPr>
            <a:r>
              <a:rPr lang="ru-RU" smtClean="0"/>
              <a:t>содержит комплекс заданий, выполнение которых поэтапно развивает исследовательские умения учащихся. Формулировка таких заданий начинается с обращения к ученику: «</a:t>
            </a:r>
            <a:r>
              <a:rPr lang="ru-RU" i="1" smtClean="0"/>
              <a:t>Проведи самостоятельное исследование…</a:t>
            </a:r>
            <a:r>
              <a:rPr lang="ru-RU" smtClean="0"/>
              <a:t>».  Впервые такое задание встречается в УМК после «Сказки о мертвой царевне и семи  богатырях» А.С. Пушкина: </a:t>
            </a:r>
            <a:r>
              <a:rPr lang="ru-RU" b="1" i="1" smtClean="0"/>
              <a:t>«Проведи самостоятельное исследование»</a:t>
            </a:r>
            <a:r>
              <a:rPr lang="ru-RU" i="1" smtClean="0"/>
              <a:t>: Какие числа встречаются в тексте сказки? Вспомни фольклорные сказки, в которых важную роль играют те же числа;</a:t>
            </a:r>
          </a:p>
          <a:p>
            <a:pPr marL="273050" indent="-273050">
              <a:buFont typeface="Wingdings 2" pitchFamily="18" charset="2"/>
              <a:buChar char=""/>
            </a:pPr>
            <a:r>
              <a:rPr lang="ru-RU" smtClean="0"/>
              <a:t>включает проблемные вопросы с алгоритмом их выполнения.</a:t>
            </a:r>
          </a:p>
          <a:p>
            <a:pPr marL="273050" indent="-273050">
              <a:buFont typeface="Wingdings 2" pitchFamily="18" charset="2"/>
              <a:buChar char=""/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4677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301625" y="330994"/>
            <a:ext cx="8534400" cy="756047"/>
          </a:xfrm>
        </p:spPr>
        <p:txBody>
          <a:bodyPr>
            <a:normAutofit fontScale="90000"/>
          </a:bodyPr>
          <a:lstStyle/>
          <a:p>
            <a:r>
              <a:rPr lang="ru-RU" sz="2400" b="1" smtClean="0">
                <a:solidFill>
                  <a:schemeClr val="accent1"/>
                </a:solidFill>
              </a:rPr>
              <a:t/>
            </a:r>
            <a:br>
              <a:rPr lang="ru-RU" sz="2400" b="1" smtClean="0">
                <a:solidFill>
                  <a:schemeClr val="accent1"/>
                </a:solidFill>
              </a:rPr>
            </a:br>
            <a:r>
              <a:rPr lang="ru-RU" sz="2400" b="1" smtClean="0">
                <a:solidFill>
                  <a:schemeClr val="accent1"/>
                </a:solidFill>
              </a:rPr>
              <a:t/>
            </a:r>
            <a:br>
              <a:rPr lang="ru-RU" sz="2400" b="1" smtClean="0">
                <a:solidFill>
                  <a:schemeClr val="accent1"/>
                </a:solidFill>
              </a:rPr>
            </a:br>
            <a:r>
              <a:rPr lang="ru-RU" sz="2400" b="1" smtClean="0">
                <a:solidFill>
                  <a:schemeClr val="accent1"/>
                </a:solidFill>
              </a:rPr>
              <a:t/>
            </a:r>
            <a:br>
              <a:rPr lang="ru-RU" sz="2400" b="1" smtClean="0">
                <a:solidFill>
                  <a:schemeClr val="accent1"/>
                </a:solidFill>
              </a:rPr>
            </a:br>
            <a:r>
              <a:rPr lang="ru-RU" sz="2400" b="1" smtClean="0">
                <a:solidFill>
                  <a:schemeClr val="accent1"/>
                </a:solidFill>
              </a:rPr>
              <a:t/>
            </a:r>
            <a:br>
              <a:rPr lang="ru-RU" sz="2400" b="1" smtClean="0">
                <a:solidFill>
                  <a:schemeClr val="accent1"/>
                </a:solidFill>
              </a:rPr>
            </a:br>
            <a:r>
              <a:rPr lang="ru-RU" sz="2400" b="1" smtClean="0">
                <a:solidFill>
                  <a:schemeClr val="accent1"/>
                </a:solidFill>
              </a:rPr>
              <a:t>6 класс:  новые формы организации </a:t>
            </a:r>
            <a:br>
              <a:rPr lang="ru-RU" sz="2400" b="1" smtClean="0">
                <a:solidFill>
                  <a:schemeClr val="accent1"/>
                </a:solidFill>
              </a:rPr>
            </a:br>
            <a:r>
              <a:rPr lang="ru-RU" sz="2400" b="1" smtClean="0">
                <a:solidFill>
                  <a:schemeClr val="accent1"/>
                </a:solidFill>
              </a:rPr>
              <a:t>исследовательской и проектной деятельности </a:t>
            </a:r>
            <a:br>
              <a:rPr lang="ru-RU" sz="2400" b="1" smtClean="0">
                <a:solidFill>
                  <a:schemeClr val="accent1"/>
                </a:solidFill>
              </a:rPr>
            </a:br>
            <a:r>
              <a:rPr lang="ru-RU" sz="2400" b="1" smtClean="0">
                <a:solidFill>
                  <a:schemeClr val="accent1"/>
                </a:solidFill>
              </a:rPr>
              <a:t/>
            </a:r>
            <a:br>
              <a:rPr lang="ru-RU" sz="2400" b="1" smtClean="0">
                <a:solidFill>
                  <a:schemeClr val="accent1"/>
                </a:solidFill>
              </a:rPr>
            </a:br>
            <a:r>
              <a:rPr lang="ru-RU" sz="2400" b="1" smtClean="0">
                <a:solidFill>
                  <a:schemeClr val="accent1"/>
                </a:solidFill>
              </a:rPr>
              <a:t/>
            </a:r>
            <a:br>
              <a:rPr lang="ru-RU" sz="2400" b="1" smtClean="0">
                <a:solidFill>
                  <a:schemeClr val="accent1"/>
                </a:solidFill>
              </a:rPr>
            </a:br>
            <a:r>
              <a:rPr lang="ru-RU" sz="2400" b="1" smtClean="0">
                <a:solidFill>
                  <a:schemeClr val="accent1"/>
                </a:solidFill>
              </a:rPr>
              <a:t/>
            </a:r>
            <a:br>
              <a:rPr lang="ru-RU" sz="2400" b="1" smtClean="0">
                <a:solidFill>
                  <a:schemeClr val="accent1"/>
                </a:solidFill>
              </a:rPr>
            </a:br>
            <a:endParaRPr lang="ru-RU" sz="1800" b="1" smtClean="0">
              <a:solidFill>
                <a:schemeClr val="accent1"/>
              </a:solidFill>
            </a:endParaRPr>
          </a:p>
        </p:txBody>
      </p:sp>
      <p:sp>
        <p:nvSpPr>
          <p:cNvPr id="41987" name="Объект 2"/>
          <p:cNvSpPr>
            <a:spLocks noGrp="1"/>
          </p:cNvSpPr>
          <p:nvPr>
            <p:ph sz="quarter" idx="1"/>
          </p:nvPr>
        </p:nvSpPr>
        <p:spPr>
          <a:xfrm>
            <a:off x="301625" y="1545431"/>
            <a:ext cx="8504238" cy="3028950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Wingdings 2" pitchFamily="18" charset="2"/>
              <a:buNone/>
            </a:pPr>
            <a:r>
              <a:rPr lang="ru-RU" dirty="0" smtClean="0"/>
              <a:t>Появляются специальные уроки-исследования «</a:t>
            </a:r>
            <a:r>
              <a:rPr lang="ru-RU" b="1" i="1" dirty="0" smtClean="0"/>
              <a:t>Постигаем секреты художественного текста</a:t>
            </a:r>
            <a:r>
              <a:rPr lang="ru-RU" dirty="0" smtClean="0"/>
              <a:t>», а также уроки, посвященные реализации конкретного проекта. </a:t>
            </a:r>
          </a:p>
          <a:p>
            <a:pPr marL="0" indent="0">
              <a:buFont typeface="Wingdings 2" pitchFamily="18" charset="2"/>
              <a:buNone/>
            </a:pPr>
            <a:endParaRPr lang="ru-RU" dirty="0" smtClean="0"/>
          </a:p>
          <a:p>
            <a:pPr marL="0" indent="0">
              <a:buFont typeface="Wingdings 2" pitchFamily="18" charset="2"/>
              <a:buNone/>
            </a:pPr>
            <a:r>
              <a:rPr lang="ru-RU" dirty="0" smtClean="0"/>
              <a:t>Цель этих занятий – формирование исследовательского (или проектного) мышления учащихся, развитие аналитических умений 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247588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642</Words>
  <Application>Microsoft Office PowerPoint</Application>
  <PresentationFormat>Экран (16:9)</PresentationFormat>
  <Paragraphs>84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</vt:lpstr>
      <vt:lpstr>   УМК «Литература»  Г.В. Москвин, Н.Н. Пуряева,  Е.Л. Ерохина   </vt:lpstr>
      <vt:lpstr>Проблемное обучение</vt:lpstr>
      <vt:lpstr>Исследовательское обучение</vt:lpstr>
      <vt:lpstr>Наша концепция основывается на признании принципиального различия между понятиями «проект»  и «исследование»</vt:lpstr>
      <vt:lpstr>Презентация PowerPoint</vt:lpstr>
      <vt:lpstr>Презентация PowerPoint</vt:lpstr>
      <vt:lpstr>Методическая система УМК «Литература» 5 класса</vt:lpstr>
      <vt:lpstr>    6 класс:  новые формы организации  исследовательской и проектной деятельности     </vt:lpstr>
      <vt:lpstr>7 класс: новые учебные задачи</vt:lpstr>
      <vt:lpstr>8 класс:  появление  принципиально новых  подходов к обучению исследовательской и проектной деятельности</vt:lpstr>
      <vt:lpstr>Методическая концепция курса литературы   9 класса </vt:lpstr>
      <vt:lpstr>Благодарим за внимание!</vt:lpstr>
      <vt:lpstr> </vt:lpstr>
    </vt:vector>
  </TitlesOfParts>
  <Company>Drofa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zgonnik.m</dc:creator>
  <cp:lastModifiedBy>Lenusha</cp:lastModifiedBy>
  <cp:revision>17</cp:revision>
  <dcterms:created xsi:type="dcterms:W3CDTF">2016-06-16T15:26:32Z</dcterms:created>
  <dcterms:modified xsi:type="dcterms:W3CDTF">2016-06-18T09:27:04Z</dcterms:modified>
</cp:coreProperties>
</file>