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422" y="-774"/>
      </p:cViewPr>
      <p:guideLst>
        <p:guide orient="horz" pos="1620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25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F64E-6FBC-4837-ADAE-4E6DEBEF7E4F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37F3-FDED-4E2A-BD61-5C7121464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37F3-FDED-4E2A-BD61-5C71214645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Главная особенность стандарта</a:t>
            </a:r>
            <a:r>
              <a:rPr lang="ru-RU" dirty="0" smtClean="0"/>
              <a:t>- </a:t>
            </a:r>
            <a:r>
              <a:rPr lang="ru-RU" b="1" dirty="0" smtClean="0"/>
              <a:t>нацеленность на результат.</a:t>
            </a:r>
          </a:p>
          <a:p>
            <a:pPr algn="ctr">
              <a:buNone/>
            </a:pPr>
            <a:r>
              <a:rPr lang="ru-RU" dirty="0" smtClean="0"/>
              <a:t>В стандарте выделены три группы результатов:</a:t>
            </a:r>
          </a:p>
          <a:p>
            <a:r>
              <a:rPr lang="ru-RU" b="1" dirty="0" err="1" smtClean="0"/>
              <a:t>личностные,метапредметные,предметные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В условиях резкого увеличения объема знаний требуется смена педагогических приоритетов - научить учащихся учиться, т.е. необходимо научить:</a:t>
            </a:r>
          </a:p>
          <a:p>
            <a:r>
              <a:rPr lang="ru-RU" b="1" i="1" dirty="0" smtClean="0"/>
              <a:t>основам организации собственной учебной деятельности;</a:t>
            </a:r>
          </a:p>
          <a:p>
            <a:r>
              <a:rPr lang="ru-RU" b="1" i="1" dirty="0" smtClean="0"/>
              <a:t>способам поиска, переработки и представления информации;</a:t>
            </a:r>
          </a:p>
          <a:p>
            <a:r>
              <a:rPr lang="ru-RU" b="1" i="1" dirty="0" smtClean="0"/>
              <a:t>приемам и методам умственного труда;</a:t>
            </a:r>
          </a:p>
          <a:p>
            <a:r>
              <a:rPr lang="ru-RU" b="1" i="1" dirty="0" smtClean="0"/>
              <a:t>основам коммуникативных умений.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88068" name="Номер слайда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5E4102-6A2E-4942-8B48-95A44D1E46CC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037F3-FDED-4E2A-BD61-5C71214645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D241-A89D-4FA1-B3A6-6419366560DB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4A0-0718-45E7-A321-29749A127632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699C-B1CF-4AF0-8A65-916216C219D7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2E1D-6927-4FBD-90EA-F2AD48D0D0CC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6781-D6D9-45BC-9DBD-5DDF31A6A5E7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360A-9DC2-4C93-99D0-37DCAF8A50FB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35B5-E77F-47C3-9D37-0B3A85E2646D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3542-3F9E-4CBC-933C-7722E558CD38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887E-7158-4C0A-A93E-C7737CA40CF3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7312-83B9-41A9-A247-5A8958594217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50FE-114F-41AB-8B12-350D5EB72624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sha\черная пятница\Мероприятия\16-06-26 Конференция в Питере\обложка для перезентации-08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85912"/>
            <a:ext cx="9144000" cy="557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D9AD-8E02-4D78-96BE-56C0427A88FC}" type="datetime1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289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fld id="{A0875AA8-97A5-4B00-9CB0-E7675640FF7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10" descr="C:\Documents and Settings\zgonnik.m\Мои документы\Downloads\logo_appo-01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61645" y="4680520"/>
            <a:ext cx="678107" cy="339502"/>
          </a:xfrm>
          <a:prstGeom prst="rect">
            <a:avLst/>
          </a:prstGeom>
          <a:noFill/>
        </p:spPr>
      </p:pic>
      <p:pic>
        <p:nvPicPr>
          <p:cNvPr id="10" name="Picture 11" descr="D:\Masha\черная пятница\!Фирменные стили и логотипы\ОИГ лого 2 варианта 180416-0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62" y="4659982"/>
            <a:ext cx="1398710" cy="376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rofa.ru/cat/product534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 descr="D:\Masha\черная пятница\Мероприятия\16-06-26 Конференция в Питере\обложка для перезентации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6412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создания </a:t>
            </a:r>
            <a:r>
              <a:rPr lang="ru-RU" sz="2800" b="1" dirty="0" smtClean="0"/>
              <a:t>сочинения-рассуждения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</a:t>
            </a:r>
            <a:r>
              <a:rPr lang="ru-RU" sz="2400" dirty="0" smtClean="0"/>
              <a:t>Формулирование проблемы – тезиса – темы сочинения: чем оригинальнее, парадоксальнее, тем интереснее. Учащиеся предлагают свои варианты формулировок. Записывание темы.</a:t>
            </a:r>
          </a:p>
          <a:p>
            <a:r>
              <a:rPr lang="ru-RU" sz="2400" dirty="0" smtClean="0"/>
              <a:t>     Формулирование </a:t>
            </a:r>
            <a:r>
              <a:rPr lang="ru-RU" sz="2400" dirty="0" smtClean="0"/>
              <a:t>идеи сочинения: какой смысл мы хотим выразить в своей работе?  Формулированием идеи лучше закончить сочинение.</a:t>
            </a:r>
          </a:p>
          <a:p>
            <a:pPr>
              <a:buNone/>
            </a:pPr>
            <a:endParaRPr lang="ru-RU" sz="2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создания сочинения-рассуждения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31591"/>
            <a:ext cx="8363272" cy="33123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/>
              <a:t>Предъявление отрывков из литературоведческих текстов, их  анализ  или подбор ряда ключевых положений из художественного текста, направленных на раскрытие идеи. Эти материалы готовятся учащимися заранее по заданию учителя.</a:t>
            </a:r>
          </a:p>
          <a:p>
            <a:pPr lvl="0"/>
            <a:r>
              <a:rPr lang="ru-RU" sz="2600" dirty="0" smtClean="0"/>
              <a:t>Определение содержательного ядра сочинения:  что главное и что второстепенное? Обсуждение объёма, плана и структуры сочинения, будущего рассуждения, включающего тезис, аргументы, вывод.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Алгоритм создания сочинения-рассуждения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19256" cy="33878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Обсуждение: сколько нужно аргументов для доказательства тезиса? Определение ключевых предложений и слов в составе аргументов (смысловых частей сочинения). На первых порах это задача учителя, постепенно сложная работа по формулированию ключевых положений сочинения становится доступной учащимся.</a:t>
            </a:r>
          </a:p>
          <a:p>
            <a:pPr lvl="0"/>
            <a:r>
              <a:rPr lang="ru-RU" dirty="0" smtClean="0"/>
              <a:t>Развитие ключевых слов в составе аргументов. Устная коллективная работа, в результате которой записывается краткий конспект содержания  аргументов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Осуществляется завещание А.С. Пушкина «Глаголом жги сердца людей!» Учитель мотивирует истинное творчество учащихся. Его руководство общей работой рождает импульсы новых идей, воплощаемых в сочинениях.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Структура рассуждения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367240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Тезис: постановка проблемы и обоснование её выбора.</a:t>
            </a:r>
          </a:p>
          <a:p>
            <a:pPr>
              <a:buNone/>
            </a:pPr>
            <a:r>
              <a:rPr lang="ru-RU" dirty="0" smtClean="0"/>
              <a:t>     Формулирование </a:t>
            </a:r>
            <a:r>
              <a:rPr lang="ru-RU" dirty="0" smtClean="0"/>
              <a:t>идеи сочинения: какую мысль я хочу раскрыть? С формулирования идеи можно начать сочинение, а можно и заключить его ею.</a:t>
            </a:r>
          </a:p>
          <a:p>
            <a:pPr marL="514350" lvl="0" indent="-514350">
              <a:buNone/>
            </a:pPr>
            <a:r>
              <a:rPr lang="ru-RU" dirty="0" smtClean="0"/>
              <a:t>2.   Изложение </a:t>
            </a:r>
            <a:r>
              <a:rPr lang="ru-RU" dirty="0" smtClean="0"/>
              <a:t>сущности первого аргумента.</a:t>
            </a:r>
          </a:p>
          <a:p>
            <a:pPr lvl="0">
              <a:buNone/>
            </a:pPr>
            <a:r>
              <a:rPr lang="ru-RU" dirty="0" smtClean="0"/>
              <a:t>3.   Изложение </a:t>
            </a:r>
            <a:r>
              <a:rPr lang="ru-RU" dirty="0" smtClean="0"/>
              <a:t>сущности второго аргумента.</a:t>
            </a:r>
          </a:p>
          <a:p>
            <a:pPr>
              <a:buNone/>
            </a:pPr>
            <a:r>
              <a:rPr lang="ru-RU" dirty="0" smtClean="0"/>
              <a:t>      (</a:t>
            </a:r>
            <a:r>
              <a:rPr lang="ru-RU" dirty="0" smtClean="0"/>
              <a:t>Третий аргумент предусматривается для сильных учащихся.)</a:t>
            </a:r>
          </a:p>
          <a:p>
            <a:pPr lvl="0">
              <a:buNone/>
            </a:pPr>
            <a:r>
              <a:rPr lang="ru-RU" dirty="0" smtClean="0"/>
              <a:t>4.   Вывод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7200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Регулятивные УУД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6995120" cy="408391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Первый блок регулятивных УУД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 Учащиеся </a:t>
            </a:r>
            <a:r>
              <a:rPr lang="ru-RU" dirty="0" smtClean="0"/>
              <a:t>«анализируют существующие и планируют будущие образовательные результаты, </a:t>
            </a:r>
            <a:r>
              <a:rPr lang="ru-RU" dirty="0" smtClean="0"/>
              <a:t>идентифицируют </a:t>
            </a:r>
            <a:r>
              <a:rPr lang="ru-RU" dirty="0" smtClean="0"/>
              <a:t>собственные проблемы и определяют главную проблему; </a:t>
            </a:r>
            <a:endParaRPr lang="ru-RU" dirty="0" smtClean="0"/>
          </a:p>
          <a:p>
            <a:r>
              <a:rPr lang="ru-RU" dirty="0" smtClean="0"/>
              <a:t>выдвигают </a:t>
            </a:r>
            <a:r>
              <a:rPr lang="ru-RU" dirty="0" smtClean="0"/>
              <a:t>версии решения проблемы, формулируют гипотезы, предвосхищают конечный результат» в процессе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предъявления нового материала по принципу «от известного к неизвестному».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Особенно </a:t>
            </a:r>
            <a:r>
              <a:rPr lang="ru-RU" b="1" dirty="0" smtClean="0"/>
              <a:t>ярко, отчётливо регулятивные УУД в этом модуле проявляются в процессе планирования сочинения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9698" name="Picture 2" descr="http://p1.strg.moymol.com/7b/f2/56/7bf2563526ee45c7a66b47ed737b0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95486"/>
            <a:ext cx="1403648" cy="22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Регулятивные УУД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7067128" cy="39433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Второй блок регулятивных </a:t>
            </a:r>
            <a:r>
              <a:rPr lang="ru-RU" b="1" dirty="0" smtClean="0"/>
              <a:t>УУД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r>
              <a:rPr lang="ru-RU" dirty="0" smtClean="0"/>
              <a:t>Умение </a:t>
            </a:r>
            <a:r>
              <a:rPr lang="ru-RU" dirty="0" smtClean="0"/>
              <a:t>самостоятельно планировать пути достижения целей, в том числе альтернативных, осознанно выбирать наиболее эффективные способы решения учебных и познавательных задач» реально осуществляется в форме работы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dirty="0" smtClean="0"/>
              <a:t>Конкретизирующие </a:t>
            </a:r>
            <a:r>
              <a:rPr lang="ru-RU" b="1" dirty="0" smtClean="0"/>
              <a:t>положения этого модуля во многом совпадают с содержанием первого модуля.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 descr="http://p1.strg.moymol.com/7b/f2/56/7bf2563526ee45c7a66b47ed737b0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9502"/>
            <a:ext cx="1403648" cy="22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Регулятивные УУД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0151"/>
            <a:ext cx="8136904" cy="33944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Третий </a:t>
            </a:r>
            <a:r>
              <a:rPr lang="ru-RU" b="1" dirty="0" smtClean="0"/>
              <a:t>блок регулятивных УУД</a:t>
            </a:r>
          </a:p>
          <a:p>
            <a:pPr>
              <a:buNone/>
            </a:pPr>
            <a:r>
              <a:rPr lang="ru-RU" dirty="0" smtClean="0"/>
              <a:t>     Процесс </a:t>
            </a:r>
            <a:r>
              <a:rPr lang="ru-RU" dirty="0" smtClean="0"/>
              <a:t>рефлексии и диагностики. Часть его требований традиционно реализуется в школе, например, «определять совместно с педагогом и сверстниками критерии планируемых результатов и критерии оценки своей учебной деятельности». Учеников знакомят с нормами оценок уже в начальной школе, дифференцируя ошибки «грубые» и «негрубые». Половина пунктов этого модуля совпадает с пунктами предыдущего.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Четвёртый </a:t>
            </a:r>
            <a:r>
              <a:rPr lang="ru-RU" b="1" dirty="0" smtClean="0"/>
              <a:t>и пятый модули </a:t>
            </a:r>
            <a:r>
              <a:rPr lang="ru-RU" dirty="0" smtClean="0"/>
              <a:t>накладываются один на другой, они максимально </a:t>
            </a:r>
            <a:r>
              <a:rPr lang="ru-RU" dirty="0" err="1" smtClean="0"/>
              <a:t>тавтологичны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Наиболее </a:t>
            </a:r>
            <a:r>
              <a:rPr lang="ru-RU" b="1" dirty="0" smtClean="0"/>
              <a:t>чётко дифференциация регулятивных УУД проявляется при подготовке и написании сочинения.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2" descr="http://p1.strg.moymol.com/7b/f2/56/7bf2563526ee45c7a66b47ed737b0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95486"/>
            <a:ext cx="11521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 descr="D:\Masha\черная пятница\Мероприятия\16-06-26 Конференция в Питере\обложка для перезентации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56265" cy="520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784976" cy="17281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ФИЛОЛОГИЧЕСКОЕ  ОБРАЗОВАНИЕ –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ОСНОВА</a:t>
            </a:r>
            <a:r>
              <a:rPr lang="ru-RU" sz="3100" b="1" dirty="0" smtClean="0"/>
              <a:t> </a:t>
            </a:r>
            <a:r>
              <a:rPr lang="ru-RU" sz="3100" b="1" dirty="0" smtClean="0"/>
              <a:t>ФОРМИРОВАНИЯ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УНИВЕРСАЛЬНЫХ УЧЕБНЫХ ДЕЙСТВИЙ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43758"/>
            <a:ext cx="8568952" cy="1728192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Л. Д. Беднарская, доктор филологических наук,</a:t>
            </a:r>
          </a:p>
          <a:p>
            <a:pPr lvl="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профессор Орловского государственного университета,</a:t>
            </a:r>
          </a:p>
          <a:p>
            <a:pPr lvl="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компонентов УМК «Русский язык. Углубленный</a:t>
            </a:r>
          </a:p>
          <a:p>
            <a:pPr lvl="0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уровень» под редакцией В. В.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Бабайцевой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287338" y="627535"/>
            <a:ext cx="8458201" cy="4392487"/>
            <a:chOff x="287367" y="1817681"/>
            <a:chExt cx="8458201" cy="54479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685830" y="5670566"/>
              <a:ext cx="576263" cy="4878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869980" y="1817681"/>
              <a:ext cx="7416800" cy="61119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ПЛАНИРУЕМЫЕ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РЕЗУЛЬТАТЫ: </a:t>
              </a:r>
              <a:r>
                <a:rPr lang="ru-RU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основная </a:t>
              </a: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школа</a:t>
              </a:r>
            </a:p>
          </p:txBody>
        </p:sp>
        <p:sp>
          <p:nvSpPr>
            <p:cNvPr id="9" name="AutoShape 47"/>
            <p:cNvSpPr>
              <a:spLocks noChangeArrowheads="1"/>
            </p:cNvSpPr>
            <p:nvPr/>
          </p:nvSpPr>
          <p:spPr bwMode="auto">
            <a:xfrm>
              <a:off x="288955" y="2527298"/>
              <a:ext cx="2519363" cy="63004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ЛИЧНОСТНЫЕ</a:t>
              </a:r>
            </a:p>
          </p:txBody>
        </p:sp>
        <p:sp>
          <p:nvSpPr>
            <p:cNvPr id="10" name="AutoShape 48"/>
            <p:cNvSpPr>
              <a:spLocks noChangeArrowheads="1"/>
            </p:cNvSpPr>
            <p:nvPr/>
          </p:nvSpPr>
          <p:spPr bwMode="auto">
            <a:xfrm>
              <a:off x="3168680" y="2527297"/>
              <a:ext cx="2519363" cy="63004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МЕТАПРЕДМЕТНЫЕ</a:t>
              </a:r>
            </a:p>
          </p:txBody>
        </p:sp>
        <p:sp>
          <p:nvSpPr>
            <p:cNvPr id="11" name="AutoShape 49"/>
            <p:cNvSpPr>
              <a:spLocks noChangeArrowheads="1"/>
            </p:cNvSpPr>
            <p:nvPr/>
          </p:nvSpPr>
          <p:spPr bwMode="auto">
            <a:xfrm>
              <a:off x="5868174" y="2527297"/>
              <a:ext cx="2877394" cy="68421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ПРЕДМЕТНЫЕ</a:t>
              </a:r>
            </a:p>
          </p:txBody>
        </p:sp>
        <p:sp>
          <p:nvSpPr>
            <p:cNvPr id="12" name="AutoShape 50"/>
            <p:cNvSpPr>
              <a:spLocks noChangeArrowheads="1"/>
            </p:cNvSpPr>
            <p:nvPr/>
          </p:nvSpPr>
          <p:spPr bwMode="auto">
            <a:xfrm>
              <a:off x="287367" y="3246655"/>
              <a:ext cx="2645985" cy="86426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Самоопределение: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внутренняя позиция школьника;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самоидентификация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самоуважение и самооценка</a:t>
              </a:r>
            </a:p>
          </p:txBody>
        </p:sp>
        <p:sp>
          <p:nvSpPr>
            <p:cNvPr id="13" name="AutoShape 51"/>
            <p:cNvSpPr>
              <a:spLocks noChangeArrowheads="1"/>
            </p:cNvSpPr>
            <p:nvPr/>
          </p:nvSpPr>
          <p:spPr bwMode="auto">
            <a:xfrm>
              <a:off x="288955" y="4183070"/>
              <a:ext cx="2644397" cy="86519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Смыслообразование</a:t>
              </a: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мотивация (учебная, социальная);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границы собственного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знания и «незнания»</a:t>
              </a:r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>
              <a:off x="288955" y="5122181"/>
              <a:ext cx="2519363" cy="169690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Морально-этическая</a:t>
              </a:r>
            </a:p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ориентация: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ориентация на выполнение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моральных норм;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способность к решению моральных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проблем на основе </a:t>
              </a:r>
              <a:r>
                <a:rPr lang="ru-RU" sz="1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децентрации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оценка своих поступков </a:t>
              </a:r>
            </a:p>
          </p:txBody>
        </p:sp>
        <p:sp>
          <p:nvSpPr>
            <p:cNvPr id="15" name="AutoShape 53"/>
            <p:cNvSpPr>
              <a:spLocks noChangeArrowheads="1"/>
            </p:cNvSpPr>
            <p:nvPr/>
          </p:nvSpPr>
          <p:spPr bwMode="auto">
            <a:xfrm>
              <a:off x="3167092" y="3246655"/>
              <a:ext cx="2618101" cy="89310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Регулятивные: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управление своей деятельностью;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контроль и коррекция</a:t>
              </a:r>
              <a:r>
                <a:rPr lang="ru-RU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инициативность и самостоятельность</a:t>
              </a:r>
            </a:p>
          </p:txBody>
        </p:sp>
        <p:sp>
          <p:nvSpPr>
            <p:cNvPr id="16" name="AutoShape 54"/>
            <p:cNvSpPr>
              <a:spLocks noChangeArrowheads="1"/>
            </p:cNvSpPr>
            <p:nvPr/>
          </p:nvSpPr>
          <p:spPr bwMode="auto">
            <a:xfrm>
              <a:off x="3168680" y="4229073"/>
              <a:ext cx="2520950" cy="80379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Коммуникативные: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речевая деятельность;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навыки сотрудничества</a:t>
              </a:r>
            </a:p>
          </p:txBody>
        </p:sp>
        <p:sp>
          <p:nvSpPr>
            <p:cNvPr id="17" name="AutoShape 55"/>
            <p:cNvSpPr>
              <a:spLocks noChangeArrowheads="1"/>
            </p:cNvSpPr>
            <p:nvPr/>
          </p:nvSpPr>
          <p:spPr bwMode="auto">
            <a:xfrm>
              <a:off x="2933353" y="5100654"/>
              <a:ext cx="3005749" cy="21649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 sz="16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Познавательные: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работа с информацией;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работа с учебными моделями;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использование </a:t>
              </a:r>
              <a:r>
                <a:rPr lang="ru-RU" sz="1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знако-символических</a:t>
              </a:r>
              <a:endPara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средств, общих схем решения;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выполнение логических операций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сравнения, анализа, обобщения,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классификации, установления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аналогий, подведения под понятие</a:t>
              </a:r>
            </a:p>
          </p:txBody>
        </p:sp>
        <p:sp>
          <p:nvSpPr>
            <p:cNvPr id="18" name="AutoShape 56"/>
            <p:cNvSpPr>
              <a:spLocks noChangeArrowheads="1"/>
            </p:cNvSpPr>
            <p:nvPr/>
          </p:nvSpPr>
          <p:spPr bwMode="auto">
            <a:xfrm>
              <a:off x="6049993" y="3319465"/>
              <a:ext cx="1944687" cy="5143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ru-RU" sz="16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8929" name="Text Box 59"/>
            <p:cNvSpPr txBox="1">
              <a:spLocks noChangeArrowheads="1"/>
            </p:cNvSpPr>
            <p:nvPr/>
          </p:nvSpPr>
          <p:spPr bwMode="auto">
            <a:xfrm>
              <a:off x="6121430" y="3294087"/>
              <a:ext cx="1800382" cy="6516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Основы системы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научных знаний</a:t>
              </a:r>
            </a:p>
          </p:txBody>
        </p:sp>
        <p:sp>
          <p:nvSpPr>
            <p:cNvPr id="21" name="AutoShape 60"/>
            <p:cNvSpPr>
              <a:spLocks noChangeArrowheads="1"/>
            </p:cNvSpPr>
            <p:nvPr/>
          </p:nvSpPr>
          <p:spPr bwMode="auto">
            <a:xfrm>
              <a:off x="6049993" y="3941769"/>
              <a:ext cx="2055812" cy="147638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ru-RU" sz="16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8931" name="Text Box 61"/>
            <p:cNvSpPr txBox="1">
              <a:spLocks noChangeArrowheads="1"/>
            </p:cNvSpPr>
            <p:nvPr/>
          </p:nvSpPr>
          <p:spPr bwMode="auto">
            <a:xfrm>
              <a:off x="6183116" y="3986370"/>
              <a:ext cx="1845297" cy="172050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Опыт «предметной» деятельности по получению,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преобразованию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 применению</a:t>
              </a:r>
            </a:p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нового знания</a:t>
              </a:r>
            </a:p>
          </p:txBody>
        </p:sp>
        <p:sp>
          <p:nvSpPr>
            <p:cNvPr id="41" name="AutoShape 88"/>
            <p:cNvSpPr>
              <a:spLocks noChangeArrowheads="1"/>
            </p:cNvSpPr>
            <p:nvPr/>
          </p:nvSpPr>
          <p:spPr bwMode="auto">
            <a:xfrm>
              <a:off x="6049993" y="5707079"/>
              <a:ext cx="2087562" cy="107950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ru-RU" sz="16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8951" name="Text Box 89"/>
            <p:cNvSpPr txBox="1">
              <a:spLocks noChangeArrowheads="1"/>
            </p:cNvSpPr>
            <p:nvPr/>
          </p:nvSpPr>
          <p:spPr bwMode="auto">
            <a:xfrm>
              <a:off x="6086506" y="5836668"/>
              <a:ext cx="2019299" cy="11860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Предметные и </a:t>
              </a:r>
              <a:r>
                <a:rPr lang="ru-RU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метапредметные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действия с учебным материалом 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-8904" y="60033"/>
            <a:ext cx="914400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Планируемые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результаты: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основные группы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26908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964488" cy="85725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Метапредметные</a:t>
            </a:r>
            <a:r>
              <a:rPr lang="ru-RU" sz="3200" b="1" dirty="0" smtClean="0"/>
              <a:t> УУД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7575"/>
            <a:ext cx="8712968" cy="35283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Центром образования, несмотря на все слова о компьютерной эпохе, является текст: это объект, средство и результат </a:t>
            </a:r>
            <a:r>
              <a:rPr lang="ru-RU" sz="2400" b="1" dirty="0" smtClean="0"/>
              <a:t>образования.</a:t>
            </a:r>
          </a:p>
          <a:p>
            <a:r>
              <a:rPr lang="ru-RU" sz="2400" b="1" dirty="0" smtClean="0"/>
              <a:t>Научить работать с текстом – задача, прежде всего, филологического образования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 современном содержании школьного образования нет логичной системы, выстраивающей универсальные </a:t>
            </a:r>
            <a:r>
              <a:rPr lang="ru-RU" sz="2400" b="1" dirty="0" err="1" smtClean="0"/>
              <a:t>текстоведческие</a:t>
            </a:r>
            <a:r>
              <a:rPr lang="ru-RU" sz="2400" b="1" dirty="0" smtClean="0"/>
              <a:t> компетенции.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Комплекс </a:t>
            </a:r>
            <a:r>
              <a:rPr lang="ru-RU" sz="2800" b="1" dirty="0" smtClean="0"/>
              <a:t>универсальных (</a:t>
            </a:r>
            <a:r>
              <a:rPr lang="ru-RU" sz="2800" b="1" dirty="0" err="1" smtClean="0"/>
              <a:t>метапредметных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текстоведческих</a:t>
            </a:r>
            <a:r>
              <a:rPr lang="ru-RU" sz="2800" b="1" dirty="0" smtClean="0"/>
              <a:t> </a:t>
            </a:r>
            <a:r>
              <a:rPr lang="ru-RU" sz="2800" b="1" dirty="0" smtClean="0"/>
              <a:t>понятий в </a:t>
            </a:r>
            <a:r>
              <a:rPr lang="ru-RU" sz="2800" b="1" dirty="0" err="1" smtClean="0"/>
              <a:t>КИМах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Наличие </a:t>
            </a:r>
            <a:r>
              <a:rPr lang="ru-RU" sz="2800" dirty="0" smtClean="0"/>
              <a:t>исходного текста-образца в части В как основа для его интерпретации в части С;</a:t>
            </a:r>
          </a:p>
          <a:p>
            <a:pPr lvl="0"/>
            <a:r>
              <a:rPr lang="ru-RU" sz="2800" dirty="0" smtClean="0"/>
              <a:t>требование составить в той или иной форме письменное рассуждение на основе текста-образца;</a:t>
            </a:r>
          </a:p>
          <a:p>
            <a:pPr lvl="0"/>
            <a:r>
              <a:rPr lang="ru-RU" sz="2800" dirty="0" smtClean="0"/>
              <a:t>выбор для своего рассуждения необходимой информации из  данного текста.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84976" cy="641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Типичные затруднения к </a:t>
            </a:r>
            <a:r>
              <a:rPr lang="ru-RU" sz="2400" b="1" dirty="0" smtClean="0"/>
              <a:t>моменту сдачи устных экзаменов по русскому языку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Отсутствие </a:t>
            </a:r>
            <a:r>
              <a:rPr lang="ru-RU" dirty="0" smtClean="0"/>
              <a:t>начальных фраз, организующих высказывание, или несамостоятельный характер этих фраз (начало типа </a:t>
            </a:r>
            <a:r>
              <a:rPr lang="ru-RU" i="1" dirty="0" smtClean="0"/>
              <a:t>у них …, у неё</a:t>
            </a:r>
            <a:r>
              <a:rPr lang="ru-RU" dirty="0" smtClean="0"/>
              <a:t>) (то есть то, что должно называться </a:t>
            </a:r>
            <a:r>
              <a:rPr lang="ru-RU" i="1" dirty="0" smtClean="0"/>
              <a:t>тезисом</a:t>
            </a:r>
            <a:r>
              <a:rPr lang="ru-RU" dirty="0" smtClean="0"/>
              <a:t> – Л.Б.);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непродуманность, случайность расположения отдельных частей высказывания (аргументов – Л.Б.);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однообразное или неуместное употребление средств связи между самостоятельными предложениями или между частями высказывания (аргументами  – Л.Б.) (повторение слов и выражение типа </a:t>
            </a:r>
            <a:r>
              <a:rPr lang="ru-RU" i="1" dirty="0" smtClean="0"/>
              <a:t>ещё, ещё есть, кроме того и ещё кроме того</a:t>
            </a:r>
            <a:r>
              <a:rPr lang="ru-RU" dirty="0" smtClean="0"/>
              <a:t> и т. д.);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отсутствие переходов от общих положений к анализу конкретных примеров;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неумение пользоваться частотными для языка науки средствами выражения сопоставительных, причинно-следственных, классификационных отношений» (смешение теоретических и терминологических понятий– Л.Б.)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712968" cy="64122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Модель </a:t>
            </a:r>
            <a:r>
              <a:rPr lang="ru-RU" sz="2800" b="1" dirty="0" smtClean="0"/>
              <a:t>работы над составлением рассуждения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" descr="C:\Documents and Settings\volkovavv\Рабочий стол\ПРЕЗЕНТАЦИИ\vert_covers\СКАНЫ НОВИНОК\814A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15566"/>
            <a:ext cx="1272999" cy="162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drofa.ru/images/data/cat/_big_1366954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43758"/>
            <a:ext cx="1268782" cy="191514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1131590"/>
            <a:ext cx="7056784" cy="293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3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Текст – ядро современного образования: объект, предмет, способ и результат образования. Текст связывает язык и речь, изучение русского языка и литературы.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3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Текст – единица языка и речи.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3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 единицу языка мы изучаем текст на уроке русского языка в форме сложного синтаксического целого, которое имеет свою семантику (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микротему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и структуру (описание, повествование).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730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уроке литературы текст изучается как речевое произведение.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64096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Виды анализа текста в УМК от урока русского языка к уроку литературы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00151"/>
            <a:ext cx="8568952" cy="33944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Предварительный</a:t>
            </a:r>
            <a:endParaRPr lang="ru-RU" sz="2400" dirty="0" smtClean="0"/>
          </a:p>
          <a:p>
            <a:r>
              <a:rPr lang="ru-RU" sz="2400" b="1" dirty="0" smtClean="0"/>
              <a:t>Информационный</a:t>
            </a:r>
            <a:endParaRPr lang="ru-RU" sz="2400" dirty="0" smtClean="0"/>
          </a:p>
          <a:p>
            <a:r>
              <a:rPr lang="ru-RU" sz="2400" b="1" dirty="0" smtClean="0"/>
              <a:t>Комплексный</a:t>
            </a:r>
            <a:endParaRPr lang="ru-RU" sz="2400" dirty="0" smtClean="0"/>
          </a:p>
          <a:p>
            <a:r>
              <a:rPr lang="ru-RU" sz="2400" b="1" dirty="0" smtClean="0"/>
              <a:t>Лингвистический</a:t>
            </a:r>
            <a:endParaRPr lang="ru-RU" sz="2400" dirty="0" smtClean="0"/>
          </a:p>
          <a:p>
            <a:r>
              <a:rPr lang="ru-RU" sz="2400" b="1" dirty="0" smtClean="0"/>
              <a:t>Стилистический</a:t>
            </a:r>
            <a:endParaRPr lang="ru-RU" sz="2400" dirty="0" smtClean="0"/>
          </a:p>
          <a:p>
            <a:r>
              <a:rPr lang="ru-RU" sz="2400" b="1" dirty="0" smtClean="0"/>
              <a:t>Литературоведческий</a:t>
            </a:r>
            <a:endParaRPr lang="ru-RU" sz="2400" dirty="0" smtClean="0"/>
          </a:p>
          <a:p>
            <a:r>
              <a:rPr lang="ru-RU" sz="2400" b="1" dirty="0" smtClean="0"/>
              <a:t>Филологический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3" descr="http://www.drofa.ru/../images/data/cat/_big_1369736861_resi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11710"/>
            <a:ext cx="144016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45275" t="8400" r="43700" b="63880"/>
          <a:stretch>
            <a:fillRect/>
          </a:stretch>
        </p:blipFill>
        <p:spPr bwMode="auto">
          <a:xfrm>
            <a:off x="7164288" y="2212974"/>
            <a:ext cx="1440160" cy="21539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Алгоритм </a:t>
            </a:r>
            <a:r>
              <a:rPr lang="ru-RU" sz="2800" b="1" dirty="0" smtClean="0"/>
              <a:t>создания сочинения-рассуждения любой тематической направленности и стиля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75607"/>
            <a:ext cx="8229600" cy="3319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Формулирование </a:t>
            </a:r>
            <a:r>
              <a:rPr lang="ru-RU" sz="2400" dirty="0" smtClean="0"/>
              <a:t>проблемы-тезиса будущего сочинения, </a:t>
            </a:r>
            <a:endParaRPr lang="ru-RU" sz="2400" dirty="0" smtClean="0"/>
          </a:p>
          <a:p>
            <a:r>
              <a:rPr lang="ru-RU" sz="2400" dirty="0" smtClean="0"/>
              <a:t>обоснование </a:t>
            </a:r>
            <a:r>
              <a:rPr lang="ru-RU" sz="2400" dirty="0" smtClean="0"/>
              <a:t>этого выбора, </a:t>
            </a:r>
            <a:endParaRPr lang="ru-RU" sz="2400" dirty="0" smtClean="0"/>
          </a:p>
          <a:p>
            <a:r>
              <a:rPr lang="ru-RU" sz="2400" dirty="0" smtClean="0"/>
              <a:t>отбор </a:t>
            </a:r>
            <a:r>
              <a:rPr lang="ru-RU" sz="2400" dirty="0" smtClean="0"/>
              <a:t>информации-содержания на основе текстов-источников, </a:t>
            </a:r>
            <a:endParaRPr lang="ru-RU" sz="2400" dirty="0" smtClean="0"/>
          </a:p>
          <a:p>
            <a:r>
              <a:rPr lang="ru-RU" sz="2400" dirty="0" smtClean="0"/>
              <a:t>планирование </a:t>
            </a:r>
            <a:r>
              <a:rPr lang="ru-RU" sz="2400" dirty="0" smtClean="0"/>
              <a:t>структуры и адекватных языковых средств для выражения запланированного содержания.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1101</Words>
  <Application>Microsoft Office PowerPoint</Application>
  <PresentationFormat>Экран (16:9)</PresentationFormat>
  <Paragraphs>143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ФИЛОЛОГИЧЕСКОЕ  ОБРАЗОВАНИЕ – ОСНОВА ФОРМИРОВАНИЯ   УНИВЕРСАЛЬНЫХ УЧЕБНЫХ ДЕЙСТВИЙ </vt:lpstr>
      <vt:lpstr>Слайд 3</vt:lpstr>
      <vt:lpstr>Метапредметные УУД</vt:lpstr>
      <vt:lpstr>Комплекс универсальных (метапредметных) текстоведческих понятий в КИМах</vt:lpstr>
      <vt:lpstr>Типичные затруднения к моменту сдачи устных экзаменов по русскому языку</vt:lpstr>
      <vt:lpstr>Модель работы над составлением рассуждения</vt:lpstr>
      <vt:lpstr>Виды анализа текста в УМК от урока русского языка к уроку литературы</vt:lpstr>
      <vt:lpstr>Алгоритм создания сочинения-рассуждения любой тематической направленности и стиля</vt:lpstr>
      <vt:lpstr>Алгоритм создания сочинения-рассуждения</vt:lpstr>
      <vt:lpstr>Алгоритм создания сочинения-рассуждения</vt:lpstr>
      <vt:lpstr>Алгоритм создания сочинения-рассуждения</vt:lpstr>
      <vt:lpstr>Структура рассуждения </vt:lpstr>
      <vt:lpstr>Регулятивные УУД</vt:lpstr>
      <vt:lpstr>Регулятивные УУД</vt:lpstr>
      <vt:lpstr>Регулятивные УУД</vt:lpstr>
      <vt:lpstr> 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zgonnik.m</dc:creator>
  <cp:lastModifiedBy>Shevchuk.sv</cp:lastModifiedBy>
  <cp:revision>55</cp:revision>
  <dcterms:created xsi:type="dcterms:W3CDTF">2016-06-16T15:26:32Z</dcterms:created>
  <dcterms:modified xsi:type="dcterms:W3CDTF">2016-06-22T10:30:58Z</dcterms:modified>
</cp:coreProperties>
</file>