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8" r:id="rId3"/>
    <p:sldId id="279" r:id="rId4"/>
    <p:sldId id="257" r:id="rId5"/>
    <p:sldId id="266" r:id="rId6"/>
    <p:sldId id="284" r:id="rId7"/>
    <p:sldId id="259" r:id="rId8"/>
    <p:sldId id="291" r:id="rId9"/>
    <p:sldId id="286" r:id="rId10"/>
    <p:sldId id="260" r:id="rId11"/>
    <p:sldId id="261" r:id="rId12"/>
    <p:sldId id="262" r:id="rId13"/>
    <p:sldId id="289" r:id="rId14"/>
    <p:sldId id="263" r:id="rId15"/>
    <p:sldId id="264" r:id="rId16"/>
    <p:sldId id="290" r:id="rId17"/>
    <p:sldId id="265" r:id="rId18"/>
    <p:sldId id="296" r:id="rId19"/>
    <p:sldId id="269" r:id="rId20"/>
    <p:sldId id="274" r:id="rId21"/>
    <p:sldId id="275" r:id="rId22"/>
    <p:sldId id="276" r:id="rId23"/>
    <p:sldId id="288" r:id="rId24"/>
    <p:sldId id="277" r:id="rId25"/>
    <p:sldId id="295" r:id="rId26"/>
    <p:sldId id="294" r:id="rId27"/>
    <p:sldId id="297" r:id="rId28"/>
    <p:sldId id="281" r:id="rId29"/>
    <p:sldId id="267" r:id="rId30"/>
    <p:sldId id="280" r:id="rId31"/>
    <p:sldId id="270" r:id="rId32"/>
    <p:sldId id="299" r:id="rId33"/>
    <p:sldId id="29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78836" autoAdjust="0"/>
  </p:normalViewPr>
  <p:slideViewPr>
    <p:cSldViewPr>
      <p:cViewPr varScale="1">
        <p:scale>
          <a:sx n="74" d="100"/>
          <a:sy n="74" d="100"/>
        </p:scale>
        <p:origin x="624" y="72"/>
      </p:cViewPr>
      <p:guideLst>
        <p:guide orient="horz" pos="2160"/>
        <p:guide pos="2880"/>
      </p:guideLst>
    </p:cSldViewPr>
  </p:slideViewPr>
  <p:outlineViewPr>
    <p:cViewPr>
      <p:scale>
        <a:sx n="33" d="100"/>
        <a:sy n="33" d="100"/>
      </p:scale>
      <p:origin x="0" y="124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D78A25C-8A5E-483E-A599-DB29C247CCC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78A25C-8A5E-483E-A599-DB29C247CCC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78A25C-8A5E-483E-A599-DB29C247CCC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FC3DD7-8AFD-410A-9D17-C91A76196FD6}" type="datetimeFigureOut">
              <a:rPr lang="ru-RU" smtClean="0"/>
              <a:pPr/>
              <a:t>15.06.2017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D78A25C-8A5E-483E-A599-DB29C247CCC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FC3DD7-8AFD-410A-9D17-C91A76196FD6}" type="datetimeFigureOut">
              <a:rPr lang="ru-RU" smtClean="0"/>
              <a:pPr/>
              <a:t>15.06.2017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78A25C-8A5E-483E-A599-DB29C247CCC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C:\Documents%20and%20Settings\&#1040;&#1076;&#1084;&#1080;&#1085;&#1080;&#1089;&#1090;&#1088;&#1072;&#1094;&#1080;&#1103;\&#1056;&#1072;&#1073;&#1086;&#1095;&#1080;&#1081;%20&#1089;&#1090;&#1086;&#1083;\&#1055;&#1056;&#1054;&#1045;&#1050;&#1058;%20%20&#1069;&#1050;&#1054;&#1051;&#1054;&#1043;&#1048;&#1071;%20&#1042;&#1054;&#1044;&#1067;\_&#1042;%5b1%5d.&#1040;.&#1052;&#1086;&#1094;&#1072;&#1088;&#1090;_-_&#1052;&#1091;&#1079;&#1099;&#1082;&#1072;_&#1072;&#1085;&#1075;&#1077;&#1083;&#1086;&#1074;_(MusVid.net)_.mp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images.yandex.ru/?lr=213&amp;source=wi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681938" cy="3700474"/>
          </a:xfrm>
        </p:spPr>
        <p:txBody>
          <a:bodyPr/>
          <a:lstStyle/>
          <a:p>
            <a:r>
              <a:rPr lang="ru-RU" dirty="0" smtClean="0"/>
              <a:t>ЭКОЛОГИЯ</a:t>
            </a:r>
            <a:r>
              <a:rPr lang="en-US" dirty="0" smtClean="0"/>
              <a:t> </a:t>
            </a:r>
            <a:r>
              <a:rPr lang="ru-RU" dirty="0" smtClean="0"/>
              <a:t>ПРИРОДНЫХ ВОДОЕМОВ.</a:t>
            </a:r>
            <a:endParaRPr lang="ru-RU" dirty="0"/>
          </a:p>
        </p:txBody>
      </p:sp>
      <p:sp>
        <p:nvSpPr>
          <p:cNvPr id="3" name="Подзаголовок 2"/>
          <p:cNvSpPr>
            <a:spLocks noGrp="1"/>
          </p:cNvSpPr>
          <p:nvPr>
            <p:ph type="subTitle" idx="1"/>
          </p:nvPr>
        </p:nvSpPr>
        <p:spPr>
          <a:xfrm>
            <a:off x="533400" y="1124744"/>
            <a:ext cx="7854696" cy="1872208"/>
          </a:xfrm>
        </p:spPr>
        <p:txBody>
          <a:bodyPr/>
          <a:lstStyle/>
          <a:p>
            <a:r>
              <a:rPr lang="ru-RU" dirty="0" smtClean="0"/>
              <a:t>МЕТОДЫ   ИЗУЧЕНИЯ  </a:t>
            </a:r>
            <a:r>
              <a:rPr lang="ru-RU" dirty="0" smtClean="0"/>
              <a:t>ХИМИИ И </a:t>
            </a:r>
            <a:r>
              <a:rPr lang="ru-RU" dirty="0" smtClean="0"/>
              <a:t>БИОЛОГИИ</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714356"/>
            <a:ext cx="8229600" cy="5610244"/>
          </a:xfrm>
        </p:spPr>
        <p:txBody>
          <a:bodyPr/>
          <a:lstStyle/>
          <a:p>
            <a:r>
              <a:rPr lang="ru-RU" b="1" u="sng" dirty="0" smtClean="0"/>
              <a:t>Цвет (окраска)</a:t>
            </a:r>
            <a:r>
              <a:rPr lang="ru-RU" dirty="0" smtClean="0"/>
              <a:t>.</a:t>
            </a:r>
          </a:p>
          <a:p>
            <a:r>
              <a:rPr lang="ru-RU" sz="2400" dirty="0" smtClean="0">
                <a:solidFill>
                  <a:schemeClr val="tx2"/>
                </a:solidFill>
                <a:effectLst>
                  <a:outerShdw blurRad="38100" dist="38100" dir="2700000" algn="tl">
                    <a:srgbClr val="000000">
                      <a:alpha val="43137"/>
                    </a:srgbClr>
                  </a:outerShdw>
                </a:effectLst>
                <a:latin typeface="+mj-lt"/>
              </a:rPr>
              <a:t>Для определения цветности воды взяли стеклянный сосуд и лист белой бумаги. В сосуд набрали воду и на белом фоне бумаги определили цвет воды (</a:t>
            </a:r>
            <a:r>
              <a:rPr lang="ru-RU" sz="2400" dirty="0" err="1" smtClean="0">
                <a:solidFill>
                  <a:schemeClr val="tx2"/>
                </a:solidFill>
                <a:effectLst>
                  <a:outerShdw blurRad="38100" dist="38100" dir="2700000" algn="tl">
                    <a:srgbClr val="000000">
                      <a:alpha val="43137"/>
                    </a:srgbClr>
                  </a:outerShdw>
                </a:effectLst>
                <a:latin typeface="+mj-lt"/>
              </a:rPr>
              <a:t>голубой</a:t>
            </a:r>
            <a:r>
              <a:rPr lang="ru-RU" sz="2400" dirty="0" smtClean="0">
                <a:solidFill>
                  <a:schemeClr val="tx2"/>
                </a:solidFill>
                <a:effectLst>
                  <a:outerShdw blurRad="38100" dist="38100" dir="2700000" algn="tl">
                    <a:srgbClr val="000000">
                      <a:alpha val="43137"/>
                    </a:srgbClr>
                  </a:outerShdw>
                </a:effectLst>
                <a:latin typeface="+mj-lt"/>
              </a:rPr>
              <a:t>, зеленый, желтый, серый, коричневый) – показатель определенного вида загрязнения. </a:t>
            </a:r>
          </a:p>
          <a:p>
            <a:endParaRPr lang="ru-RU" dirty="0"/>
          </a:p>
        </p:txBody>
      </p:sp>
      <p:graphicFrame>
        <p:nvGraphicFramePr>
          <p:cNvPr id="4" name="Таблица 3"/>
          <p:cNvGraphicFramePr>
            <a:graphicFrameLocks noGrp="1"/>
          </p:cNvGraphicFramePr>
          <p:nvPr/>
        </p:nvGraphicFramePr>
        <p:xfrm>
          <a:off x="1524000" y="3571873"/>
          <a:ext cx="6096000" cy="2928960"/>
        </p:xfrm>
        <a:graphic>
          <a:graphicData uri="http://schemas.openxmlformats.org/drawingml/2006/table">
            <a:tbl>
              <a:tblPr firstRow="1" bandRow="1">
                <a:tableStyleId>{5C22544A-7EE6-4342-B048-85BDC9FD1C3A}</a:tableStyleId>
              </a:tblPr>
              <a:tblGrid>
                <a:gridCol w="2032000"/>
                <a:gridCol w="2032000"/>
                <a:gridCol w="2032000"/>
              </a:tblGrid>
              <a:tr h="976320">
                <a:tc>
                  <a:txBody>
                    <a:bodyPr/>
                    <a:lstStyle/>
                    <a:p>
                      <a:pPr algn="ctr"/>
                      <a:r>
                        <a:rPr lang="ru-RU" dirty="0" smtClean="0">
                          <a:solidFill>
                            <a:schemeClr val="bg1"/>
                          </a:solidFill>
                        </a:rPr>
                        <a:t>№ пробы</a:t>
                      </a:r>
                      <a:endParaRPr lang="ru-RU" dirty="0">
                        <a:solidFill>
                          <a:schemeClr val="bg1"/>
                        </a:solidFill>
                      </a:endParaRPr>
                    </a:p>
                  </a:txBody>
                  <a:tcPr/>
                </a:tc>
                <a:tc>
                  <a:txBody>
                    <a:bodyPr/>
                    <a:lstStyle/>
                    <a:p>
                      <a:pPr algn="ctr"/>
                      <a:r>
                        <a:rPr lang="ru-RU" dirty="0" smtClean="0"/>
                        <a:t>Место забора пробы</a:t>
                      </a:r>
                      <a:endParaRPr lang="ru-RU" dirty="0"/>
                    </a:p>
                  </a:txBody>
                  <a:tcPr/>
                </a:tc>
                <a:tc>
                  <a:txBody>
                    <a:bodyPr/>
                    <a:lstStyle/>
                    <a:p>
                      <a:pPr algn="ctr"/>
                      <a:r>
                        <a:rPr lang="ru-RU" dirty="0" smtClean="0"/>
                        <a:t>Цвет пробы</a:t>
                      </a:r>
                      <a:endParaRPr lang="ru-RU" dirty="0"/>
                    </a:p>
                  </a:txBody>
                  <a:tcPr/>
                </a:tc>
              </a:tr>
              <a:tr h="976320">
                <a:tc>
                  <a:txBody>
                    <a:bodyPr/>
                    <a:lstStyle/>
                    <a:p>
                      <a:pPr algn="ctr"/>
                      <a:r>
                        <a:rPr lang="ru-RU" sz="3200" dirty="0" smtClean="0"/>
                        <a:t>1</a:t>
                      </a:r>
                      <a:endParaRPr lang="ru-RU" sz="3200" dirty="0"/>
                    </a:p>
                  </a:txBody>
                  <a:tcPr/>
                </a:tc>
                <a:tc>
                  <a:txBody>
                    <a:bodyPr/>
                    <a:lstStyle/>
                    <a:p>
                      <a:pPr algn="ctr"/>
                      <a:r>
                        <a:rPr lang="ru-RU" b="1" dirty="0" smtClean="0"/>
                        <a:t>Около клуба</a:t>
                      </a:r>
                      <a:endParaRPr lang="ru-RU" b="1" dirty="0"/>
                    </a:p>
                  </a:txBody>
                  <a:tcPr/>
                </a:tc>
                <a:tc>
                  <a:txBody>
                    <a:bodyPr/>
                    <a:lstStyle/>
                    <a:p>
                      <a:pPr algn="ctr"/>
                      <a:r>
                        <a:rPr lang="ru-RU" b="1" dirty="0" smtClean="0"/>
                        <a:t>коричневый</a:t>
                      </a:r>
                      <a:endParaRPr lang="ru-RU" b="1" dirty="0"/>
                    </a:p>
                  </a:txBody>
                  <a:tcPr/>
                </a:tc>
              </a:tr>
              <a:tr h="976320">
                <a:tc>
                  <a:txBody>
                    <a:bodyPr/>
                    <a:lstStyle/>
                    <a:p>
                      <a:pPr algn="ctr"/>
                      <a:r>
                        <a:rPr lang="ru-RU" sz="3200" dirty="0" smtClean="0"/>
                        <a:t>2</a:t>
                      </a:r>
                      <a:endParaRPr lang="ru-RU" sz="3200" dirty="0"/>
                    </a:p>
                  </a:txBody>
                  <a:tcPr/>
                </a:tc>
                <a:tc>
                  <a:txBody>
                    <a:bodyPr/>
                    <a:lstStyle/>
                    <a:p>
                      <a:pPr algn="ctr"/>
                      <a:r>
                        <a:rPr lang="ru-RU" b="1" dirty="0" smtClean="0"/>
                        <a:t>Около фонтана</a:t>
                      </a:r>
                      <a:endParaRPr lang="ru-RU" b="1" dirty="0"/>
                    </a:p>
                  </a:txBody>
                  <a:tcPr/>
                </a:tc>
                <a:tc>
                  <a:txBody>
                    <a:bodyPr/>
                    <a:lstStyle/>
                    <a:p>
                      <a:pPr algn="ctr"/>
                      <a:r>
                        <a:rPr lang="ru-RU" b="1" dirty="0" smtClean="0"/>
                        <a:t>желтый</a:t>
                      </a:r>
                      <a:endParaRPr lang="ru-RU" b="1"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normAutofit fontScale="92500" lnSpcReduction="20000"/>
          </a:bodyPr>
          <a:lstStyle/>
          <a:p>
            <a:r>
              <a:rPr lang="ru-RU" b="1" u="sng" dirty="0" smtClean="0">
                <a:solidFill>
                  <a:schemeClr val="accent2">
                    <a:lumMod val="50000"/>
                  </a:schemeClr>
                </a:solidFill>
              </a:rPr>
              <a:t>Прозрачность.</a:t>
            </a:r>
            <a:r>
              <a:rPr lang="ru-RU" dirty="0" smtClean="0">
                <a:solidFill>
                  <a:schemeClr val="accent2">
                    <a:lumMod val="50000"/>
                  </a:schemeClr>
                </a:solidFill>
              </a:rPr>
              <a:t> </a:t>
            </a:r>
          </a:p>
          <a:p>
            <a:r>
              <a:rPr lang="ru-RU" sz="2200" dirty="0" smtClean="0">
                <a:solidFill>
                  <a:schemeClr val="accent1">
                    <a:lumMod val="75000"/>
                  </a:schemeClr>
                </a:solidFill>
                <a:effectLst>
                  <a:outerShdw blurRad="38100" dist="38100" dir="2700000" algn="tl">
                    <a:srgbClr val="000000">
                      <a:alpha val="43137"/>
                    </a:srgbClr>
                  </a:outerShdw>
                </a:effectLst>
              </a:rPr>
              <a:t>Для определения прозрачности воды использовали прозрачный мерный цилиндр с плоским дном, в который наливали воду, подкладывали под цилиндр на расстоянии 4 см от его дна шрифт, высота букв которого 2 мм, а толщина линий букв – 0.5мм, и сливали воду до тех пор, пока сверху через слой воды не стал виден этот шрифт. Измерили высоту столба оставшейся воды линейкой и выразили степень прозрачности в см.</a:t>
            </a:r>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200" dirty="0" smtClean="0">
                <a:solidFill>
                  <a:schemeClr val="accent2">
                    <a:lumMod val="50000"/>
                  </a:schemeClr>
                </a:solidFill>
                <a:effectLst>
                  <a:outerShdw blurRad="38100" dist="38100" dir="2700000" algn="tl">
                    <a:srgbClr val="000000">
                      <a:alpha val="43137"/>
                    </a:srgbClr>
                  </a:outerShdw>
                </a:effectLst>
              </a:rPr>
              <a:t>При прозрачности воды менее 3 см водопотребление ограничивается. Уменьшение прозрачности природных вод свидетельствует об их загрязненности.</a:t>
            </a:r>
          </a:p>
          <a:p>
            <a:endParaRPr lang="ru-RU" dirty="0"/>
          </a:p>
        </p:txBody>
      </p:sp>
      <p:graphicFrame>
        <p:nvGraphicFramePr>
          <p:cNvPr id="5" name="Таблица 4"/>
          <p:cNvGraphicFramePr>
            <a:graphicFrameLocks noGrp="1"/>
          </p:cNvGraphicFramePr>
          <p:nvPr/>
        </p:nvGraphicFramePr>
        <p:xfrm>
          <a:off x="1428728" y="2868920"/>
          <a:ext cx="6429420" cy="2072640"/>
        </p:xfrm>
        <a:graphic>
          <a:graphicData uri="http://schemas.openxmlformats.org/drawingml/2006/table">
            <a:tbl>
              <a:tblPr firstRow="1" bandRow="1">
                <a:tableStyleId>{5C22544A-7EE6-4342-B048-85BDC9FD1C3A}</a:tableStyleId>
              </a:tblPr>
              <a:tblGrid>
                <a:gridCol w="2143140"/>
                <a:gridCol w="2143140"/>
                <a:gridCol w="2143140"/>
              </a:tblGrid>
              <a:tr h="824890">
                <a:tc>
                  <a:txBody>
                    <a:bodyPr/>
                    <a:lstStyle/>
                    <a:p>
                      <a:pPr algn="ctr"/>
                      <a:r>
                        <a:rPr lang="ru-RU" dirty="0" smtClean="0"/>
                        <a:t>№ пробы</a:t>
                      </a:r>
                      <a:endParaRPr lang="ru-RU" dirty="0"/>
                    </a:p>
                  </a:txBody>
                  <a:tcPr/>
                </a:tc>
                <a:tc>
                  <a:txBody>
                    <a:bodyPr/>
                    <a:lstStyle/>
                    <a:p>
                      <a:pPr algn="ctr"/>
                      <a:r>
                        <a:rPr lang="ru-RU" dirty="0" smtClean="0"/>
                        <a:t>Место забора</a:t>
                      </a:r>
                      <a:endParaRPr lang="ru-RU" dirty="0"/>
                    </a:p>
                  </a:txBody>
                  <a:tcPr/>
                </a:tc>
                <a:tc>
                  <a:txBody>
                    <a:bodyPr/>
                    <a:lstStyle/>
                    <a:p>
                      <a:pPr algn="ctr"/>
                      <a:r>
                        <a:rPr kumimoji="0" lang="ru-RU" sz="1800" b="1" kern="1200" dirty="0" smtClean="0">
                          <a:solidFill>
                            <a:schemeClr val="lt1"/>
                          </a:solidFill>
                          <a:latin typeface="+mn-lt"/>
                          <a:ea typeface="+mn-ea"/>
                          <a:cs typeface="+mn-cs"/>
                        </a:rPr>
                        <a:t>Степень прозрачности</a:t>
                      </a:r>
                    </a:p>
                    <a:p>
                      <a:pPr algn="ctr"/>
                      <a:r>
                        <a:rPr kumimoji="0" lang="ru-RU" sz="1800" b="1" kern="1200" dirty="0" smtClean="0">
                          <a:solidFill>
                            <a:schemeClr val="lt1"/>
                          </a:solidFill>
                          <a:latin typeface="+mn-lt"/>
                          <a:ea typeface="+mn-ea"/>
                          <a:cs typeface="+mn-cs"/>
                        </a:rPr>
                        <a:t>(см)</a:t>
                      </a:r>
                      <a:endParaRPr lang="ru-RU" dirty="0"/>
                    </a:p>
                  </a:txBody>
                  <a:tcPr/>
                </a:tc>
              </a:tr>
              <a:tr h="522430">
                <a:tc>
                  <a:txBody>
                    <a:bodyPr/>
                    <a:lstStyle/>
                    <a:p>
                      <a:pPr algn="ctr"/>
                      <a:r>
                        <a:rPr lang="ru-RU" sz="3200" dirty="0" smtClean="0"/>
                        <a:t>1</a:t>
                      </a:r>
                      <a:endParaRPr lang="ru-RU" sz="3200" dirty="0"/>
                    </a:p>
                  </a:txBody>
                  <a:tcPr/>
                </a:tc>
                <a:tc>
                  <a:txBody>
                    <a:bodyPr/>
                    <a:lstStyle/>
                    <a:p>
                      <a:pPr algn="ctr"/>
                      <a:r>
                        <a:rPr lang="ru-RU" b="1" dirty="0" smtClean="0"/>
                        <a:t>Около клуба</a:t>
                      </a:r>
                      <a:endParaRPr lang="ru-RU" b="1" dirty="0"/>
                    </a:p>
                  </a:txBody>
                  <a:tcPr/>
                </a:tc>
                <a:tc>
                  <a:txBody>
                    <a:bodyPr/>
                    <a:lstStyle/>
                    <a:p>
                      <a:pPr algn="ctr"/>
                      <a:r>
                        <a:rPr lang="ru-RU" sz="2400" b="1" dirty="0" smtClean="0"/>
                        <a:t>3,8</a:t>
                      </a:r>
                      <a:endParaRPr lang="ru-RU" sz="2400" b="1" dirty="0"/>
                    </a:p>
                  </a:txBody>
                  <a:tcPr/>
                </a:tc>
              </a:tr>
              <a:tr h="522430">
                <a:tc>
                  <a:txBody>
                    <a:bodyPr/>
                    <a:lstStyle/>
                    <a:p>
                      <a:pPr algn="ctr"/>
                      <a:r>
                        <a:rPr lang="ru-RU" sz="3200" dirty="0" smtClean="0"/>
                        <a:t>2</a:t>
                      </a:r>
                      <a:endParaRPr lang="ru-RU" sz="3200" dirty="0"/>
                    </a:p>
                  </a:txBody>
                  <a:tcPr/>
                </a:tc>
                <a:tc>
                  <a:txBody>
                    <a:bodyPr/>
                    <a:lstStyle/>
                    <a:p>
                      <a:pPr algn="ctr"/>
                      <a:r>
                        <a:rPr lang="ru-RU" b="1" dirty="0" smtClean="0"/>
                        <a:t>Около фонтана</a:t>
                      </a:r>
                      <a:endParaRPr lang="ru-RU" b="1" dirty="0"/>
                    </a:p>
                  </a:txBody>
                  <a:tcPr/>
                </a:tc>
                <a:tc>
                  <a:txBody>
                    <a:bodyPr/>
                    <a:lstStyle/>
                    <a:p>
                      <a:pPr algn="ctr"/>
                      <a:r>
                        <a:rPr lang="ru-RU" sz="2400" b="1" dirty="0" smtClean="0"/>
                        <a:t>3</a:t>
                      </a:r>
                      <a:endParaRPr lang="ru-RU" sz="2400" b="1"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lstStyle/>
          <a:p>
            <a:r>
              <a:rPr lang="ru-RU" sz="2000" b="1" u="sng" dirty="0" smtClean="0">
                <a:solidFill>
                  <a:schemeClr val="accent2">
                    <a:lumMod val="50000"/>
                  </a:schemeClr>
                </a:solidFill>
                <a:effectLst>
                  <a:outerShdw blurRad="38100" dist="38100" dir="2700000" algn="tl">
                    <a:srgbClr val="000000">
                      <a:alpha val="43137"/>
                    </a:srgbClr>
                  </a:outerShdw>
                </a:effectLst>
              </a:rPr>
              <a:t>Характер и род запаха воды естественного происхождения</a:t>
            </a:r>
            <a:r>
              <a:rPr lang="ru-RU" sz="2000" dirty="0" smtClean="0">
                <a:solidFill>
                  <a:schemeClr val="accent2">
                    <a:lumMod val="50000"/>
                  </a:schemeClr>
                </a:solidFill>
                <a:effectLst>
                  <a:outerShdw blurRad="38100" dist="38100" dir="2700000" algn="tl">
                    <a:srgbClr val="000000">
                      <a:alpha val="43137"/>
                    </a:srgbClr>
                  </a:outerShdw>
                </a:effectLst>
              </a:rPr>
              <a:t>.</a:t>
            </a:r>
          </a:p>
          <a:p>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i="1" dirty="0" smtClean="0">
                <a:solidFill>
                  <a:schemeClr val="accent2">
                    <a:lumMod val="50000"/>
                  </a:schemeClr>
                </a:solidFill>
                <a:effectLst>
                  <a:outerShdw blurRad="38100" dist="38100" dir="2700000" algn="tl">
                    <a:srgbClr val="000000">
                      <a:alpha val="43137"/>
                    </a:srgbClr>
                  </a:outerShdw>
                </a:effectLst>
              </a:rPr>
              <a:t>Характер запаха</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err="1" smtClean="0">
                <a:solidFill>
                  <a:schemeClr val="accent2">
                    <a:lumMod val="50000"/>
                  </a:schemeClr>
                </a:solidFill>
                <a:effectLst>
                  <a:outerShdw blurRad="38100" dist="38100" dir="2700000" algn="tl">
                    <a:srgbClr val="000000">
                      <a:alpha val="43137"/>
                    </a:srgbClr>
                  </a:outerShdw>
                </a:effectLst>
              </a:rPr>
              <a:t>ароматический,огуречный</a:t>
            </a:r>
            <a:r>
              <a:rPr lang="ru-RU" sz="2000" dirty="0" smtClean="0">
                <a:solidFill>
                  <a:schemeClr val="accent2">
                    <a:lumMod val="50000"/>
                  </a:schemeClr>
                </a:solidFill>
                <a:effectLst>
                  <a:outerShdw blurRad="38100" dist="38100" dir="2700000" algn="tl">
                    <a:srgbClr val="000000">
                      <a:alpha val="43137"/>
                    </a:srgbClr>
                  </a:outerShdw>
                </a:effectLst>
              </a:rPr>
              <a:t>, цветочный, </a:t>
            </a:r>
            <a:r>
              <a:rPr lang="ru-RU" sz="2000" dirty="0" err="1" smtClean="0">
                <a:solidFill>
                  <a:schemeClr val="accent2">
                    <a:lumMod val="50000"/>
                  </a:schemeClr>
                </a:solidFill>
                <a:effectLst>
                  <a:outerShdw blurRad="38100" dist="38100" dir="2700000" algn="tl">
                    <a:srgbClr val="000000">
                      <a:alpha val="43137"/>
                    </a:srgbClr>
                  </a:outerShdw>
                </a:effectLst>
              </a:rPr>
              <a:t>болотный,илистый</a:t>
            </a:r>
            <a:r>
              <a:rPr lang="ru-RU" sz="2000" dirty="0" smtClean="0">
                <a:solidFill>
                  <a:schemeClr val="accent2">
                    <a:lumMod val="50000"/>
                  </a:schemeClr>
                </a:solidFill>
                <a:effectLst>
                  <a:outerShdw blurRad="38100" dist="38100" dir="2700000" algn="tl">
                    <a:srgbClr val="000000">
                      <a:alpha val="43137"/>
                    </a:srgbClr>
                  </a:outerShdw>
                </a:effectLst>
              </a:rPr>
              <a:t>, тинистый </a:t>
            </a:r>
            <a:r>
              <a:rPr lang="ru-RU" sz="2000" dirty="0" err="1" smtClean="0">
                <a:solidFill>
                  <a:schemeClr val="accent2">
                    <a:lumMod val="50000"/>
                  </a:schemeClr>
                </a:solidFill>
                <a:effectLst>
                  <a:outerShdw blurRad="38100" dist="38100" dir="2700000" algn="tl">
                    <a:srgbClr val="000000">
                      <a:alpha val="43137"/>
                    </a:srgbClr>
                  </a:outerShdw>
                </a:effectLst>
              </a:rPr>
              <a:t>гнилостный,фекальный</a:t>
            </a:r>
            <a:r>
              <a:rPr lang="ru-RU" sz="2000" dirty="0" smtClean="0">
                <a:solidFill>
                  <a:schemeClr val="accent2">
                    <a:lumMod val="50000"/>
                  </a:schemeClr>
                </a:solidFill>
                <a:effectLst>
                  <a:outerShdw blurRad="38100" dist="38100" dir="2700000" algn="tl">
                    <a:srgbClr val="000000">
                      <a:alpha val="43137"/>
                    </a:srgbClr>
                  </a:outerShdw>
                </a:effectLst>
              </a:rPr>
              <a:t>, сточной </a:t>
            </a:r>
            <a:r>
              <a:rPr lang="ru-RU" sz="2000" dirty="0" err="1" smtClean="0">
                <a:solidFill>
                  <a:schemeClr val="accent2">
                    <a:lumMod val="50000"/>
                  </a:schemeClr>
                </a:solidFill>
                <a:effectLst>
                  <a:outerShdw blurRad="38100" dist="38100" dir="2700000" algn="tl">
                    <a:srgbClr val="000000">
                      <a:alpha val="43137"/>
                    </a:srgbClr>
                  </a:outerShdw>
                </a:effectLst>
              </a:rPr>
              <a:t>воды,древесный</a:t>
            </a:r>
            <a:r>
              <a:rPr lang="ru-RU" sz="2000" dirty="0" smtClean="0">
                <a:solidFill>
                  <a:schemeClr val="accent2">
                    <a:lumMod val="50000"/>
                  </a:schemeClr>
                </a:solidFill>
                <a:effectLst>
                  <a:outerShdw blurRad="38100" dist="38100" dir="2700000" algn="tl">
                    <a:srgbClr val="000000">
                      <a:alpha val="43137"/>
                    </a:srgbClr>
                  </a:outerShdw>
                </a:effectLst>
              </a:rPr>
              <a:t>, древесной коры ,</a:t>
            </a:r>
            <a:r>
              <a:rPr lang="ru-RU" sz="2000" dirty="0" err="1" smtClean="0">
                <a:solidFill>
                  <a:schemeClr val="accent2">
                    <a:lumMod val="50000"/>
                  </a:schemeClr>
                </a:solidFill>
                <a:effectLst>
                  <a:outerShdw blurRad="38100" dist="38100" dir="2700000" algn="tl">
                    <a:srgbClr val="000000">
                      <a:alpha val="43137"/>
                    </a:srgbClr>
                  </a:outerShdw>
                </a:effectLst>
              </a:rPr>
              <a:t>землистый,прелый</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err="1" smtClean="0">
                <a:solidFill>
                  <a:schemeClr val="accent2">
                    <a:lumMod val="50000"/>
                  </a:schemeClr>
                </a:solidFill>
                <a:effectLst>
                  <a:outerShdw blurRad="38100" dist="38100" dir="2700000" algn="tl">
                    <a:srgbClr val="000000">
                      <a:alpha val="43137"/>
                    </a:srgbClr>
                  </a:outerShdw>
                </a:effectLst>
              </a:rPr>
              <a:t>свежевспаханой</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err="1" smtClean="0">
                <a:solidFill>
                  <a:schemeClr val="accent2">
                    <a:lumMod val="50000"/>
                  </a:schemeClr>
                </a:solidFill>
                <a:effectLst>
                  <a:outerShdw blurRad="38100" dist="38100" dir="2700000" algn="tl">
                    <a:srgbClr val="000000">
                      <a:alpha val="43137"/>
                    </a:srgbClr>
                  </a:outerShdw>
                </a:effectLst>
              </a:rPr>
              <a:t>земли,плесневый,затхлый</a:t>
            </a:r>
            <a:r>
              <a:rPr lang="ru-RU" sz="2000" dirty="0" smtClean="0">
                <a:solidFill>
                  <a:schemeClr val="accent2">
                    <a:lumMod val="50000"/>
                  </a:schemeClr>
                </a:solidFill>
                <a:effectLst>
                  <a:outerShdw blurRad="38100" dist="38100" dir="2700000" algn="tl">
                    <a:srgbClr val="000000">
                      <a:alpha val="43137"/>
                    </a:srgbClr>
                  </a:outerShdw>
                </a:effectLst>
              </a:rPr>
              <a:t>, застойный рыбный , сероводородный (тухлых  яйца) травянистый, неопределенный, не подходящий под предыдущие определения.</a:t>
            </a:r>
          </a:p>
          <a:p>
            <a:endParaRPr lang="ru-RU" dirty="0"/>
          </a:p>
        </p:txBody>
      </p:sp>
      <p:graphicFrame>
        <p:nvGraphicFramePr>
          <p:cNvPr id="4" name="Таблица 3"/>
          <p:cNvGraphicFramePr>
            <a:graphicFrameLocks noGrp="1"/>
          </p:cNvGraphicFramePr>
          <p:nvPr/>
        </p:nvGraphicFramePr>
        <p:xfrm>
          <a:off x="1571604" y="3143248"/>
          <a:ext cx="6096000" cy="2714643"/>
        </p:xfrm>
        <a:graphic>
          <a:graphicData uri="http://schemas.openxmlformats.org/drawingml/2006/table">
            <a:tbl>
              <a:tblPr firstRow="1" bandRow="1">
                <a:tableStyleId>{5C22544A-7EE6-4342-B048-85BDC9FD1C3A}</a:tableStyleId>
              </a:tblPr>
              <a:tblGrid>
                <a:gridCol w="2032000"/>
                <a:gridCol w="2032000"/>
                <a:gridCol w="2032000"/>
              </a:tblGrid>
              <a:tr h="904881">
                <a:tc>
                  <a:txBody>
                    <a:bodyPr/>
                    <a:lstStyle/>
                    <a:p>
                      <a:pPr algn="ctr">
                        <a:lnSpc>
                          <a:spcPct val="115000"/>
                        </a:lnSpc>
                        <a:spcAft>
                          <a:spcPts val="0"/>
                        </a:spcAft>
                      </a:pPr>
                      <a:r>
                        <a:rPr lang="ru-RU" sz="2000" b="1" dirty="0">
                          <a:latin typeface="Calibri"/>
                          <a:ea typeface="Times New Roman"/>
                          <a:cs typeface="Times New Roman"/>
                        </a:rPr>
                        <a:t>№ пробы</a:t>
                      </a:r>
                      <a:endParaRPr lang="ru-RU" sz="20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800" b="1" dirty="0">
                          <a:latin typeface="Calibri"/>
                          <a:ea typeface="Times New Roman"/>
                          <a:cs typeface="Times New Roman"/>
                        </a:rPr>
                        <a:t>Место забора пробы</a:t>
                      </a:r>
                      <a:endParaRPr lang="ru-RU" sz="18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800" b="1" dirty="0">
                          <a:latin typeface="Calibri"/>
                          <a:ea typeface="Times New Roman"/>
                          <a:cs typeface="Times New Roman"/>
                        </a:rPr>
                        <a:t>Характер запаха</a:t>
                      </a:r>
                      <a:endParaRPr lang="ru-RU" sz="1800" dirty="0">
                        <a:latin typeface="Calibri"/>
                        <a:ea typeface="Times New Roman"/>
                        <a:cs typeface="Times New Roman"/>
                      </a:endParaRPr>
                    </a:p>
                  </a:txBody>
                  <a:tcPr marL="68580" marR="68580" marT="0" marB="0"/>
                </a:tc>
              </a:tr>
              <a:tr h="904881">
                <a:tc>
                  <a:txBody>
                    <a:bodyPr/>
                    <a:lstStyle/>
                    <a:p>
                      <a:pPr algn="ctr">
                        <a:lnSpc>
                          <a:spcPct val="115000"/>
                        </a:lnSpc>
                        <a:spcAft>
                          <a:spcPts val="0"/>
                        </a:spcAft>
                      </a:pPr>
                      <a:r>
                        <a:rPr lang="ru-RU" sz="2000" b="1">
                          <a:latin typeface="Calibri"/>
                          <a:ea typeface="Times New Roman"/>
                          <a:cs typeface="Times New Roman"/>
                        </a:rPr>
                        <a:t>1</a:t>
                      </a:r>
                    </a:p>
                  </a:txBody>
                  <a:tcPr marL="68580" marR="68580" marT="0" marB="0"/>
                </a:tc>
                <a:tc>
                  <a:txBody>
                    <a:bodyPr/>
                    <a:lstStyle/>
                    <a:p>
                      <a:pPr algn="ctr"/>
                      <a:r>
                        <a:rPr lang="ru-RU" b="1" dirty="0" smtClean="0"/>
                        <a:t>Около клуба</a:t>
                      </a:r>
                      <a:endParaRPr lang="ru-RU" b="1" dirty="0"/>
                    </a:p>
                  </a:txBody>
                  <a:tcPr/>
                </a:tc>
                <a:tc>
                  <a:txBody>
                    <a:bodyPr/>
                    <a:lstStyle/>
                    <a:p>
                      <a:r>
                        <a:rPr lang="ru-RU" b="1" dirty="0" smtClean="0"/>
                        <a:t>Илистый, прелый</a:t>
                      </a:r>
                      <a:endParaRPr lang="ru-RU" b="1" dirty="0"/>
                    </a:p>
                  </a:txBody>
                  <a:tcPr/>
                </a:tc>
              </a:tr>
              <a:tr h="904881">
                <a:tc>
                  <a:txBody>
                    <a:bodyPr/>
                    <a:lstStyle/>
                    <a:p>
                      <a:pPr algn="ctr">
                        <a:lnSpc>
                          <a:spcPct val="115000"/>
                        </a:lnSpc>
                        <a:spcAft>
                          <a:spcPts val="0"/>
                        </a:spcAft>
                      </a:pPr>
                      <a:r>
                        <a:rPr lang="ru-RU" sz="2000" b="1" dirty="0">
                          <a:latin typeface="Calibri"/>
                          <a:ea typeface="Times New Roman"/>
                          <a:cs typeface="Times New Roman"/>
                        </a:rPr>
                        <a:t>2</a:t>
                      </a:r>
                    </a:p>
                  </a:txBody>
                  <a:tcPr marL="68580" marR="68580" marT="0" marB="0"/>
                </a:tc>
                <a:tc>
                  <a:txBody>
                    <a:bodyPr/>
                    <a:lstStyle/>
                    <a:p>
                      <a:pPr algn="ctr"/>
                      <a:r>
                        <a:rPr lang="ru-RU" b="1" dirty="0" smtClean="0"/>
                        <a:t>Около фонтана</a:t>
                      </a:r>
                      <a:endParaRPr lang="ru-RU" b="1" dirty="0"/>
                    </a:p>
                  </a:txBody>
                  <a:tcPr/>
                </a:tc>
                <a:tc>
                  <a:txBody>
                    <a:bodyPr/>
                    <a:lstStyle/>
                    <a:p>
                      <a:r>
                        <a:rPr lang="ru-RU" b="1" dirty="0" smtClean="0"/>
                        <a:t>Землистый</a:t>
                      </a:r>
                      <a:endParaRPr lang="ru-RU" b="1"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08721"/>
            <a:ext cx="8229600" cy="5415880"/>
          </a:xfrm>
        </p:spPr>
      </p:pic>
    </p:spTree>
    <p:extLst>
      <p:ext uri="{BB962C8B-B14F-4D97-AF65-F5344CB8AC3E}">
        <p14:creationId xmlns:p14="http://schemas.microsoft.com/office/powerpoint/2010/main" val="3390914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normAutofit/>
          </a:bodyPr>
          <a:lstStyle/>
          <a:p>
            <a:r>
              <a:rPr lang="ru-RU" sz="1900" b="1" u="sng" dirty="0" smtClean="0">
                <a:solidFill>
                  <a:schemeClr val="accent2">
                    <a:lumMod val="50000"/>
                  </a:schemeClr>
                </a:solidFill>
                <a:effectLst>
                  <a:outerShdw blurRad="38100" dist="38100" dir="2700000" algn="tl">
                    <a:srgbClr val="000000">
                      <a:alpha val="43137"/>
                    </a:srgbClr>
                  </a:outerShdw>
                </a:effectLst>
              </a:rPr>
              <a:t>Интенсивность запаха воды</a:t>
            </a:r>
            <a:r>
              <a:rPr lang="ru-RU" sz="1900" dirty="0" smtClean="0">
                <a:solidFill>
                  <a:schemeClr val="accent2">
                    <a:lumMod val="50000"/>
                  </a:schemeClr>
                </a:solidFill>
                <a:effectLst>
                  <a:outerShdw blurRad="38100" dist="38100" dir="2700000" algn="tl">
                    <a:srgbClr val="000000">
                      <a:alpha val="43137"/>
                    </a:srgbClr>
                  </a:outerShdw>
                </a:effectLst>
              </a:rPr>
              <a:t>.</a:t>
            </a:r>
          </a:p>
          <a:p>
            <a:r>
              <a:rPr lang="ru-RU" sz="1900" dirty="0" smtClean="0">
                <a:solidFill>
                  <a:schemeClr val="accent2">
                    <a:lumMod val="50000"/>
                  </a:schemeClr>
                </a:solidFill>
                <a:effectLst>
                  <a:outerShdw blurRad="38100" dist="38100" dir="2700000" algn="tl">
                    <a:srgbClr val="000000">
                      <a:alpha val="43137"/>
                    </a:srgbClr>
                  </a:outerShdw>
                </a:effectLst>
              </a:rPr>
              <a:t> </a:t>
            </a:r>
            <a:r>
              <a:rPr lang="ru-RU" sz="1800" dirty="0" smtClean="0">
                <a:solidFill>
                  <a:schemeClr val="accent2">
                    <a:lumMod val="50000"/>
                  </a:schemeClr>
                </a:solidFill>
                <a:effectLst>
                  <a:outerShdw blurRad="38100" dist="38100" dir="2700000" algn="tl">
                    <a:srgbClr val="000000">
                      <a:alpha val="43137"/>
                    </a:srgbClr>
                  </a:outerShdw>
                </a:effectLst>
              </a:rPr>
              <a:t>Интенсивность запаха -  качественная характеристика.</a:t>
            </a:r>
          </a:p>
          <a:p>
            <a:r>
              <a:rPr lang="ru-RU" sz="1800" dirty="0" smtClean="0">
                <a:solidFill>
                  <a:schemeClr val="accent2">
                    <a:lumMod val="50000"/>
                  </a:schemeClr>
                </a:solidFill>
                <a:effectLst>
                  <a:outerShdw blurRad="38100" dist="38100" dir="2700000" algn="tl">
                    <a:srgbClr val="000000">
                      <a:alpha val="43137"/>
                    </a:srgbClr>
                  </a:outerShdw>
                </a:effectLst>
              </a:rPr>
              <a:t> </a:t>
            </a:r>
            <a:r>
              <a:rPr lang="ru-RU" sz="1800" b="1" dirty="0" smtClean="0">
                <a:solidFill>
                  <a:schemeClr val="accent2">
                    <a:lumMod val="50000"/>
                  </a:schemeClr>
                </a:solidFill>
                <a:effectLst>
                  <a:outerShdw blurRad="38100" dist="38100" dir="2700000" algn="tl">
                    <a:srgbClr val="000000">
                      <a:alpha val="43137"/>
                    </a:srgbClr>
                  </a:outerShdw>
                </a:effectLst>
              </a:rPr>
              <a:t>0</a:t>
            </a:r>
            <a:r>
              <a:rPr lang="ru-RU" sz="1800" dirty="0" smtClean="0">
                <a:solidFill>
                  <a:schemeClr val="accent2">
                    <a:lumMod val="50000"/>
                  </a:schemeClr>
                </a:solidFill>
                <a:effectLst>
                  <a:outerShdw blurRad="38100" dist="38100" dir="2700000" algn="tl">
                    <a:srgbClr val="000000">
                      <a:alpha val="43137"/>
                    </a:srgbClr>
                  </a:outerShdw>
                </a:effectLst>
              </a:rPr>
              <a:t> - Отсутствие ощутимого запаха</a:t>
            </a:r>
          </a:p>
          <a:p>
            <a:r>
              <a:rPr lang="ru-RU" sz="1800" dirty="0" smtClean="0">
                <a:solidFill>
                  <a:schemeClr val="accent2">
                    <a:lumMod val="50000"/>
                  </a:schemeClr>
                </a:solidFill>
                <a:effectLst>
                  <a:outerShdw blurRad="38100" dist="38100" dir="2700000" algn="tl">
                    <a:srgbClr val="000000">
                      <a:alpha val="43137"/>
                    </a:srgbClr>
                  </a:outerShdw>
                </a:effectLst>
              </a:rPr>
              <a:t> </a:t>
            </a:r>
            <a:r>
              <a:rPr lang="ru-RU" sz="1800" b="1" dirty="0" smtClean="0">
                <a:solidFill>
                  <a:schemeClr val="accent2">
                    <a:lumMod val="50000"/>
                  </a:schemeClr>
                </a:solidFill>
                <a:effectLst>
                  <a:outerShdw blurRad="38100" dist="38100" dir="2700000" algn="tl">
                    <a:srgbClr val="000000">
                      <a:alpha val="43137"/>
                    </a:srgbClr>
                  </a:outerShdw>
                </a:effectLst>
              </a:rPr>
              <a:t>1</a:t>
            </a:r>
            <a:r>
              <a:rPr lang="ru-RU" sz="1800" dirty="0" smtClean="0">
                <a:solidFill>
                  <a:schemeClr val="accent2">
                    <a:lumMod val="50000"/>
                  </a:schemeClr>
                </a:solidFill>
                <a:effectLst>
                  <a:outerShdw blurRad="38100" dist="38100" dir="2700000" algn="tl">
                    <a:srgbClr val="000000">
                      <a:alpha val="43137"/>
                    </a:srgbClr>
                  </a:outerShdw>
                </a:effectLst>
              </a:rPr>
              <a:t> - Запах очень слабый. Запах, не поддающийся обнаружению потребителями, но обнаруживаемый в лаборатории опытным исследователем </a:t>
            </a:r>
          </a:p>
          <a:p>
            <a:r>
              <a:rPr lang="ru-RU" sz="1800" b="1" dirty="0" smtClean="0">
                <a:solidFill>
                  <a:schemeClr val="accent2">
                    <a:lumMod val="50000"/>
                  </a:schemeClr>
                </a:solidFill>
                <a:effectLst>
                  <a:outerShdw blurRad="38100" dist="38100" dir="2700000" algn="tl">
                    <a:srgbClr val="000000">
                      <a:alpha val="43137"/>
                    </a:srgbClr>
                  </a:outerShdw>
                </a:effectLst>
              </a:rPr>
              <a:t>2</a:t>
            </a:r>
            <a:r>
              <a:rPr lang="ru-RU" sz="1800" dirty="0" smtClean="0">
                <a:solidFill>
                  <a:schemeClr val="accent2">
                    <a:lumMod val="50000"/>
                  </a:schemeClr>
                </a:solidFill>
                <a:effectLst>
                  <a:outerShdw blurRad="38100" dist="38100" dir="2700000" algn="tl">
                    <a:srgbClr val="000000">
                      <a:alpha val="43137"/>
                    </a:srgbClr>
                  </a:outerShdw>
                </a:effectLst>
              </a:rPr>
              <a:t> - Запах слабый. Запах, не привлекающий внимания потребителя, но обнаруживаемый, если на него обратить внимание</a:t>
            </a:r>
          </a:p>
          <a:p>
            <a:r>
              <a:rPr lang="ru-RU" sz="1800" dirty="0" smtClean="0">
                <a:solidFill>
                  <a:schemeClr val="accent2">
                    <a:lumMod val="50000"/>
                  </a:schemeClr>
                </a:solidFill>
                <a:effectLst>
                  <a:outerShdw blurRad="38100" dist="38100" dir="2700000" algn="tl">
                    <a:srgbClr val="000000">
                      <a:alpha val="43137"/>
                    </a:srgbClr>
                  </a:outerShdw>
                </a:effectLst>
              </a:rPr>
              <a:t> </a:t>
            </a:r>
            <a:r>
              <a:rPr lang="ru-RU" sz="1800" b="1" dirty="0" smtClean="0">
                <a:solidFill>
                  <a:schemeClr val="accent2">
                    <a:lumMod val="50000"/>
                  </a:schemeClr>
                </a:solidFill>
                <a:effectLst>
                  <a:outerShdw blurRad="38100" dist="38100" dir="2700000" algn="tl">
                    <a:srgbClr val="000000">
                      <a:alpha val="43137"/>
                    </a:srgbClr>
                  </a:outerShdw>
                </a:effectLst>
              </a:rPr>
              <a:t>3</a:t>
            </a:r>
            <a:r>
              <a:rPr lang="ru-RU" sz="1800" dirty="0" smtClean="0">
                <a:solidFill>
                  <a:schemeClr val="accent2">
                    <a:lumMod val="50000"/>
                  </a:schemeClr>
                </a:solidFill>
                <a:effectLst>
                  <a:outerShdw blurRad="38100" dist="38100" dir="2700000" algn="tl">
                    <a:srgbClr val="000000">
                      <a:alpha val="43137"/>
                    </a:srgbClr>
                  </a:outerShdw>
                </a:effectLst>
              </a:rPr>
              <a:t> - Запах заметный. Запах, легко обнаруживаемый и дающий повод относится к воде с одобрением</a:t>
            </a:r>
          </a:p>
          <a:p>
            <a:r>
              <a:rPr lang="ru-RU" sz="1800" dirty="0" smtClean="0">
                <a:solidFill>
                  <a:schemeClr val="accent2">
                    <a:lumMod val="50000"/>
                  </a:schemeClr>
                </a:solidFill>
                <a:effectLst>
                  <a:outerShdw blurRad="38100" dist="38100" dir="2700000" algn="tl">
                    <a:srgbClr val="000000">
                      <a:alpha val="43137"/>
                    </a:srgbClr>
                  </a:outerShdw>
                </a:effectLst>
              </a:rPr>
              <a:t> </a:t>
            </a:r>
            <a:r>
              <a:rPr lang="ru-RU" sz="1800" b="1" dirty="0" smtClean="0">
                <a:solidFill>
                  <a:schemeClr val="accent2">
                    <a:lumMod val="50000"/>
                  </a:schemeClr>
                </a:solidFill>
                <a:effectLst>
                  <a:outerShdw blurRad="38100" dist="38100" dir="2700000" algn="tl">
                    <a:srgbClr val="000000">
                      <a:alpha val="43137"/>
                    </a:srgbClr>
                  </a:outerShdw>
                </a:effectLst>
              </a:rPr>
              <a:t>4</a:t>
            </a:r>
            <a:r>
              <a:rPr lang="ru-RU" sz="1800" dirty="0" smtClean="0">
                <a:solidFill>
                  <a:schemeClr val="accent2">
                    <a:lumMod val="50000"/>
                  </a:schemeClr>
                </a:solidFill>
                <a:effectLst>
                  <a:outerShdw blurRad="38100" dist="38100" dir="2700000" algn="tl">
                    <a:srgbClr val="000000">
                      <a:alpha val="43137"/>
                    </a:srgbClr>
                  </a:outerShdw>
                </a:effectLst>
              </a:rPr>
              <a:t> - Запах отчетливый. Запах, обращающий на себя внимание и делающий воду не пригодной для питья</a:t>
            </a:r>
          </a:p>
          <a:p>
            <a:r>
              <a:rPr lang="ru-RU" sz="1800" dirty="0" smtClean="0">
                <a:solidFill>
                  <a:schemeClr val="accent2">
                    <a:lumMod val="50000"/>
                  </a:schemeClr>
                </a:solidFill>
                <a:effectLst>
                  <a:outerShdw blurRad="38100" dist="38100" dir="2700000" algn="tl">
                    <a:srgbClr val="000000">
                      <a:alpha val="43137"/>
                    </a:srgbClr>
                  </a:outerShdw>
                </a:effectLst>
              </a:rPr>
              <a:t>  </a:t>
            </a:r>
            <a:r>
              <a:rPr lang="ru-RU" sz="1800" b="1" dirty="0" smtClean="0">
                <a:solidFill>
                  <a:schemeClr val="accent2">
                    <a:lumMod val="50000"/>
                  </a:schemeClr>
                </a:solidFill>
                <a:effectLst>
                  <a:outerShdw blurRad="38100" dist="38100" dir="2700000" algn="tl">
                    <a:srgbClr val="000000">
                      <a:alpha val="43137"/>
                    </a:srgbClr>
                  </a:outerShdw>
                </a:effectLst>
              </a:rPr>
              <a:t>5</a:t>
            </a:r>
            <a:r>
              <a:rPr lang="ru-RU" sz="1800" dirty="0" smtClean="0">
                <a:solidFill>
                  <a:schemeClr val="accent2">
                    <a:lumMod val="50000"/>
                  </a:schemeClr>
                </a:solidFill>
                <a:effectLst>
                  <a:outerShdw blurRad="38100" dist="38100" dir="2700000" algn="tl">
                    <a:srgbClr val="000000">
                      <a:alpha val="43137"/>
                    </a:srgbClr>
                  </a:outerShdw>
                </a:effectLst>
              </a:rPr>
              <a:t> - Запах очень сильный. Запах настолько сильный, что вода становится непригодной для питья </a:t>
            </a:r>
          </a:p>
          <a:p>
            <a:endParaRPr lang="ru-RU" dirty="0"/>
          </a:p>
        </p:txBody>
      </p:sp>
      <p:graphicFrame>
        <p:nvGraphicFramePr>
          <p:cNvPr id="4" name="Таблица 3"/>
          <p:cNvGraphicFramePr>
            <a:graphicFrameLocks noGrp="1"/>
          </p:cNvGraphicFramePr>
          <p:nvPr/>
        </p:nvGraphicFramePr>
        <p:xfrm>
          <a:off x="1214414" y="5072073"/>
          <a:ext cx="7072362" cy="1556261"/>
        </p:xfrm>
        <a:graphic>
          <a:graphicData uri="http://schemas.openxmlformats.org/drawingml/2006/table">
            <a:tbl>
              <a:tblPr firstRow="1" bandRow="1">
                <a:tableStyleId>{5C22544A-7EE6-4342-B048-85BDC9FD1C3A}</a:tableStyleId>
              </a:tblPr>
              <a:tblGrid>
                <a:gridCol w="2357454"/>
                <a:gridCol w="2357454"/>
                <a:gridCol w="2357454"/>
              </a:tblGrid>
              <a:tr h="824739">
                <a:tc>
                  <a:txBody>
                    <a:bodyPr/>
                    <a:lstStyle/>
                    <a:p>
                      <a:pPr algn="ctr">
                        <a:lnSpc>
                          <a:spcPct val="115000"/>
                        </a:lnSpc>
                        <a:spcAft>
                          <a:spcPts val="0"/>
                        </a:spcAft>
                      </a:pPr>
                      <a:r>
                        <a:rPr lang="ru-RU" sz="1600" b="1" dirty="0">
                          <a:latin typeface="Calibri"/>
                          <a:ea typeface="Times New Roman"/>
                          <a:cs typeface="Times New Roman"/>
                        </a:rPr>
                        <a:t>№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a:latin typeface="Calibri"/>
                          <a:ea typeface="Times New Roman"/>
                          <a:cs typeface="Times New Roman"/>
                        </a:rPr>
                        <a:t>Место забора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a:latin typeface="Calibri"/>
                          <a:ea typeface="Times New Roman"/>
                          <a:cs typeface="Times New Roman"/>
                        </a:rPr>
                        <a:t>Интенсивность запаха</a:t>
                      </a:r>
                      <a:endParaRPr lang="ru-RU" sz="1600" dirty="0">
                        <a:latin typeface="Calibri"/>
                        <a:ea typeface="Times New Roman"/>
                        <a:cs typeface="Times New Roman"/>
                      </a:endParaRPr>
                    </a:p>
                    <a:p>
                      <a:pPr algn="ctr">
                        <a:lnSpc>
                          <a:spcPct val="115000"/>
                        </a:lnSpc>
                        <a:spcAft>
                          <a:spcPts val="0"/>
                        </a:spcAft>
                      </a:pPr>
                      <a:r>
                        <a:rPr lang="ru-RU" sz="1600" b="1" dirty="0">
                          <a:latin typeface="Calibri"/>
                          <a:ea typeface="Times New Roman"/>
                          <a:cs typeface="Times New Roman"/>
                        </a:rPr>
                        <a:t>(баллы)</a:t>
                      </a:r>
                      <a:endParaRPr lang="ru-RU" sz="1600" dirty="0">
                        <a:latin typeface="Calibri"/>
                        <a:ea typeface="Times New Roman"/>
                        <a:cs typeface="Times New Roman"/>
                      </a:endParaRPr>
                    </a:p>
                  </a:txBody>
                  <a:tcPr marL="68580" marR="68580" marT="0" marB="0"/>
                </a:tc>
              </a:tr>
              <a:tr h="365761">
                <a:tc>
                  <a:txBody>
                    <a:bodyPr/>
                    <a:lstStyle/>
                    <a:p>
                      <a:pPr algn="ctr"/>
                      <a:r>
                        <a:rPr lang="ru-RU" sz="1800" dirty="0" smtClean="0"/>
                        <a:t>1</a:t>
                      </a:r>
                      <a:endParaRPr lang="ru-RU" sz="1800" dirty="0"/>
                    </a:p>
                  </a:txBody>
                  <a:tcPr/>
                </a:tc>
                <a:tc>
                  <a:txBody>
                    <a:bodyPr/>
                    <a:lstStyle/>
                    <a:p>
                      <a:pPr algn="ctr"/>
                      <a:r>
                        <a:rPr lang="ru-RU" b="1" dirty="0" smtClean="0"/>
                        <a:t>Около клуба</a:t>
                      </a:r>
                      <a:endParaRPr lang="ru-RU" b="1" dirty="0"/>
                    </a:p>
                  </a:txBody>
                  <a:tcPr/>
                </a:tc>
                <a:tc>
                  <a:txBody>
                    <a:bodyPr/>
                    <a:lstStyle/>
                    <a:p>
                      <a:pPr algn="ctr"/>
                      <a:r>
                        <a:rPr lang="ru-RU" b="1" dirty="0" smtClean="0"/>
                        <a:t>3</a:t>
                      </a:r>
                      <a:endParaRPr lang="ru-RU" b="1" dirty="0"/>
                    </a:p>
                  </a:txBody>
                  <a:tcPr/>
                </a:tc>
              </a:tr>
              <a:tr h="365761">
                <a:tc>
                  <a:txBody>
                    <a:bodyPr/>
                    <a:lstStyle/>
                    <a:p>
                      <a:pPr algn="ctr"/>
                      <a:r>
                        <a:rPr lang="ru-RU" sz="1800" dirty="0" smtClean="0"/>
                        <a:t>2</a:t>
                      </a:r>
                      <a:endParaRPr lang="ru-RU" sz="1800" dirty="0"/>
                    </a:p>
                  </a:txBody>
                  <a:tcPr/>
                </a:tc>
                <a:tc>
                  <a:txBody>
                    <a:bodyPr/>
                    <a:lstStyle/>
                    <a:p>
                      <a:pPr algn="ctr"/>
                      <a:r>
                        <a:rPr lang="ru-RU" b="1" dirty="0" smtClean="0"/>
                        <a:t>Около фонтана</a:t>
                      </a:r>
                      <a:endParaRPr lang="ru-RU" b="1" dirty="0"/>
                    </a:p>
                  </a:txBody>
                  <a:tcPr/>
                </a:tc>
                <a:tc>
                  <a:txBody>
                    <a:bodyPr/>
                    <a:lstStyle/>
                    <a:p>
                      <a:pPr algn="ctr"/>
                      <a:r>
                        <a:rPr lang="ru-RU" b="1" dirty="0" smtClean="0"/>
                        <a:t>2</a:t>
                      </a:r>
                      <a:endParaRPr lang="ru-RU"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lstStyle/>
          <a:p>
            <a:r>
              <a:rPr lang="ru-RU" sz="2000" b="1" u="sng" dirty="0" smtClean="0">
                <a:solidFill>
                  <a:schemeClr val="accent2">
                    <a:lumMod val="50000"/>
                  </a:schemeClr>
                </a:solidFill>
                <a:effectLst>
                  <a:outerShdw blurRad="38100" dist="38100" dir="2700000" algn="tl">
                    <a:srgbClr val="000000">
                      <a:alpha val="43137"/>
                    </a:srgbClr>
                  </a:outerShdw>
                </a:effectLst>
              </a:rPr>
              <a:t>Определение взвешенных частиц</a:t>
            </a:r>
            <a:r>
              <a:rPr lang="ru-RU" sz="2000" dirty="0" smtClean="0">
                <a:solidFill>
                  <a:schemeClr val="accent2">
                    <a:lumMod val="50000"/>
                  </a:schemeClr>
                </a:solidFill>
                <a:effectLst>
                  <a:outerShdw blurRad="38100" dist="38100" dir="2700000" algn="tl">
                    <a:srgbClr val="000000">
                      <a:alpha val="43137"/>
                    </a:srgbClr>
                  </a:outerShdw>
                </a:effectLst>
              </a:rPr>
              <a:t>. </a:t>
            </a:r>
          </a:p>
          <a:p>
            <a:r>
              <a:rPr lang="ru-RU" sz="2000" b="1" dirty="0" smtClean="0">
                <a:solidFill>
                  <a:schemeClr val="accent2">
                    <a:lumMod val="50000"/>
                  </a:schemeClr>
                </a:solidFill>
                <a:effectLst>
                  <a:outerShdw blurRad="38100" dist="38100" dir="2700000" algn="tl">
                    <a:srgbClr val="000000">
                      <a:alpha val="43137"/>
                    </a:srgbClr>
                  </a:outerShdw>
                </a:effectLst>
              </a:rPr>
              <a:t>Оборудование:</a:t>
            </a:r>
            <a:r>
              <a:rPr lang="ru-RU" sz="2000" dirty="0" smtClean="0">
                <a:solidFill>
                  <a:schemeClr val="accent2">
                    <a:lumMod val="50000"/>
                  </a:schemeClr>
                </a:solidFill>
                <a:effectLst>
                  <a:outerShdw blurRad="38100" dist="38100" dir="2700000" algn="tl">
                    <a:srgbClr val="000000">
                      <a:alpha val="43137"/>
                    </a:srgbClr>
                  </a:outerShdw>
                </a:effectLst>
              </a:rPr>
              <a:t> воронка, фильтровальная бумага, стеклянная палочка, колба, исследуемая вода. </a:t>
            </a:r>
          </a:p>
          <a:p>
            <a:r>
              <a:rPr lang="ru-RU" sz="2000" b="1" dirty="0" smtClean="0">
                <a:solidFill>
                  <a:schemeClr val="accent2">
                    <a:lumMod val="50000"/>
                  </a:schemeClr>
                </a:solidFill>
                <a:effectLst>
                  <a:outerShdw blurRad="38100" dist="38100" dir="2700000" algn="tl">
                    <a:srgbClr val="000000">
                      <a:alpha val="43137"/>
                    </a:srgbClr>
                  </a:outerShdw>
                </a:effectLst>
              </a:rPr>
              <a:t>Ход исследования:</a:t>
            </a:r>
            <a:r>
              <a:rPr lang="ru-RU" sz="2000" dirty="0" smtClean="0">
                <a:solidFill>
                  <a:schemeClr val="accent2">
                    <a:lumMod val="50000"/>
                  </a:schemeClr>
                </a:solidFill>
                <a:effectLst>
                  <a:outerShdw blurRad="38100" dist="38100" dir="2700000" algn="tl">
                    <a:srgbClr val="000000">
                      <a:alpha val="43137"/>
                    </a:srgbClr>
                  </a:outerShdw>
                </a:effectLst>
              </a:rPr>
              <a:t> собрали установку для фильтрования. Размешали воду в цилиндре стеклянной палочкой и слили небольшую часть на фильтр. Подождали, пока вода не пройдет через фильтр, отметили, что осталось на фильтре: песок, мелкие механические частицы. </a:t>
            </a:r>
          </a:p>
          <a:p>
            <a:endParaRPr lang="ru-RU" dirty="0"/>
          </a:p>
        </p:txBody>
      </p:sp>
      <p:graphicFrame>
        <p:nvGraphicFramePr>
          <p:cNvPr id="4" name="Таблица 3"/>
          <p:cNvGraphicFramePr>
            <a:graphicFrameLocks noGrp="1"/>
          </p:cNvGraphicFramePr>
          <p:nvPr/>
        </p:nvGraphicFramePr>
        <p:xfrm>
          <a:off x="1524000" y="3643313"/>
          <a:ext cx="6096000" cy="2581288"/>
        </p:xfrm>
        <a:graphic>
          <a:graphicData uri="http://schemas.openxmlformats.org/drawingml/2006/table">
            <a:tbl>
              <a:tblPr firstRow="1" bandRow="1">
                <a:tableStyleId>{5C22544A-7EE6-4342-B048-85BDC9FD1C3A}</a:tableStyleId>
              </a:tblPr>
              <a:tblGrid>
                <a:gridCol w="2032000"/>
                <a:gridCol w="2032000"/>
                <a:gridCol w="2032000"/>
              </a:tblGrid>
              <a:tr h="833444">
                <a:tc>
                  <a:txBody>
                    <a:bodyPr/>
                    <a:lstStyle/>
                    <a:p>
                      <a:pPr algn="ctr">
                        <a:lnSpc>
                          <a:spcPct val="115000"/>
                        </a:lnSpc>
                        <a:spcAft>
                          <a:spcPts val="0"/>
                        </a:spcAft>
                      </a:pPr>
                      <a:r>
                        <a:rPr lang="ru-RU" sz="1600" b="1" dirty="0">
                          <a:latin typeface="Calibri"/>
                          <a:ea typeface="Times New Roman"/>
                          <a:cs typeface="Times New Roman"/>
                        </a:rPr>
                        <a:t>№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a:latin typeface="Calibri"/>
                          <a:ea typeface="Times New Roman"/>
                          <a:cs typeface="Times New Roman"/>
                        </a:rPr>
                        <a:t>Место забора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a:latin typeface="Times New Roman"/>
                          <a:ea typeface="Times New Roman"/>
                          <a:cs typeface="Times New Roman"/>
                        </a:rPr>
                        <a:t>Что осталось на фильтре</a:t>
                      </a:r>
                      <a:endParaRPr lang="ru-RU" sz="1600" dirty="0">
                        <a:latin typeface="Calibri"/>
                        <a:ea typeface="Times New Roman"/>
                        <a:cs typeface="Times New Roman"/>
                      </a:endParaRPr>
                    </a:p>
                  </a:txBody>
                  <a:tcPr marL="68580" marR="68580" marT="0" marB="0"/>
                </a:tc>
              </a:tr>
              <a:tr h="833444">
                <a:tc>
                  <a:txBody>
                    <a:bodyPr/>
                    <a:lstStyle/>
                    <a:p>
                      <a:pPr algn="ctr">
                        <a:lnSpc>
                          <a:spcPct val="115000"/>
                        </a:lnSpc>
                        <a:spcAft>
                          <a:spcPts val="0"/>
                        </a:spcAft>
                      </a:pPr>
                      <a:r>
                        <a:rPr lang="ru-RU" sz="1600" b="1">
                          <a:latin typeface="Times New Roman"/>
                          <a:ea typeface="Times New Roman"/>
                          <a:cs typeface="Times New Roman"/>
                        </a:rPr>
                        <a:t>1</a:t>
                      </a:r>
                      <a:endParaRPr lang="ru-RU" sz="1600">
                        <a:latin typeface="Calibri"/>
                        <a:ea typeface="Times New Roman"/>
                        <a:cs typeface="Times New Roman"/>
                      </a:endParaRPr>
                    </a:p>
                  </a:txBody>
                  <a:tcPr marL="68580" marR="68580" marT="0" marB="0"/>
                </a:tc>
                <a:tc>
                  <a:txBody>
                    <a:bodyPr/>
                    <a:lstStyle/>
                    <a:p>
                      <a:pPr algn="ctr"/>
                      <a:r>
                        <a:rPr lang="ru-RU" b="1" dirty="0" smtClean="0"/>
                        <a:t>Около клуба</a:t>
                      </a:r>
                      <a:endParaRPr lang="ru-RU" b="1" dirty="0"/>
                    </a:p>
                  </a:txBody>
                  <a:tcPr/>
                </a:tc>
                <a:tc>
                  <a:txBody>
                    <a:bodyPr/>
                    <a:lstStyle/>
                    <a:p>
                      <a:pPr algn="ctr"/>
                      <a:r>
                        <a:rPr lang="ru-RU" b="1" dirty="0" smtClean="0"/>
                        <a:t>Песок, камешки, земля</a:t>
                      </a:r>
                      <a:endParaRPr lang="ru-RU" b="1" dirty="0"/>
                    </a:p>
                  </a:txBody>
                  <a:tcPr/>
                </a:tc>
              </a:tr>
              <a:tr h="833444">
                <a:tc>
                  <a:txBody>
                    <a:bodyPr/>
                    <a:lstStyle/>
                    <a:p>
                      <a:pPr algn="ctr">
                        <a:lnSpc>
                          <a:spcPct val="115000"/>
                        </a:lnSpc>
                        <a:spcAft>
                          <a:spcPts val="0"/>
                        </a:spcAft>
                      </a:pPr>
                      <a:r>
                        <a:rPr lang="ru-RU" sz="1600" b="1" dirty="0">
                          <a:latin typeface="Times New Roman"/>
                          <a:ea typeface="Times New Roman"/>
                          <a:cs typeface="Times New Roman"/>
                        </a:rPr>
                        <a:t>2</a:t>
                      </a:r>
                      <a:endParaRPr lang="ru-RU" sz="1600" dirty="0">
                        <a:latin typeface="Calibri"/>
                        <a:ea typeface="Times New Roman"/>
                        <a:cs typeface="Times New Roman"/>
                      </a:endParaRPr>
                    </a:p>
                  </a:txBody>
                  <a:tcPr marL="68580" marR="68580" marT="0" marB="0"/>
                </a:tc>
                <a:tc>
                  <a:txBody>
                    <a:bodyPr/>
                    <a:lstStyle/>
                    <a:p>
                      <a:pPr algn="ctr"/>
                      <a:r>
                        <a:rPr lang="ru-RU" b="1" dirty="0" smtClean="0"/>
                        <a:t>Около фонтана</a:t>
                      </a:r>
                      <a:endParaRPr lang="ru-RU" b="1" dirty="0"/>
                    </a:p>
                  </a:txBody>
                  <a:tcPr/>
                </a:tc>
                <a:tc>
                  <a:txBody>
                    <a:bodyPr/>
                    <a:lstStyle/>
                    <a:p>
                      <a:pPr algn="ctr"/>
                      <a:r>
                        <a:rPr lang="ru-RU" b="1" dirty="0" smtClean="0"/>
                        <a:t>Песок, частицы шерсти животных</a:t>
                      </a:r>
                      <a:endParaRPr lang="ru-RU" b="1"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80729"/>
            <a:ext cx="8229600" cy="5343872"/>
          </a:xfrm>
        </p:spPr>
      </p:pic>
    </p:spTree>
    <p:extLst>
      <p:ext uri="{BB962C8B-B14F-4D97-AF65-F5344CB8AC3E}">
        <p14:creationId xmlns:p14="http://schemas.microsoft.com/office/powerpoint/2010/main" val="371398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normAutofit/>
          </a:bodyPr>
          <a:lstStyle/>
          <a:p>
            <a:r>
              <a:rPr lang="ru-RU" sz="2400" b="1" u="sng" dirty="0" smtClean="0">
                <a:solidFill>
                  <a:schemeClr val="accent2">
                    <a:lumMod val="50000"/>
                  </a:schemeClr>
                </a:solidFill>
                <a:effectLst>
                  <a:outerShdw blurRad="38100" dist="38100" dir="2700000" algn="tl">
                    <a:srgbClr val="000000">
                      <a:alpha val="43137"/>
                    </a:srgbClr>
                  </a:outerShdw>
                </a:effectLst>
              </a:rPr>
              <a:t>Кислотность воды.</a:t>
            </a:r>
            <a:r>
              <a:rPr lang="ru-RU" sz="2400" dirty="0" smtClean="0">
                <a:solidFill>
                  <a:schemeClr val="accent2">
                    <a:lumMod val="50000"/>
                  </a:schemeClr>
                </a:solidFill>
                <a:effectLst>
                  <a:outerShdw blurRad="38100" dist="38100" dir="2700000" algn="tl">
                    <a:srgbClr val="000000">
                      <a:alpha val="43137"/>
                    </a:srgbClr>
                  </a:outerShdw>
                </a:effectLst>
              </a:rPr>
              <a:t>  (определение концентрации ионов водорода) </a:t>
            </a:r>
          </a:p>
          <a:p>
            <a:r>
              <a:rPr lang="ru-RU" sz="2400" b="1" dirty="0" smtClean="0">
                <a:solidFill>
                  <a:schemeClr val="accent2">
                    <a:lumMod val="50000"/>
                  </a:schemeClr>
                </a:solidFill>
                <a:effectLst>
                  <a:outerShdw blurRad="38100" dist="38100" dir="2700000" algn="tl">
                    <a:srgbClr val="000000">
                      <a:alpha val="43137"/>
                    </a:srgbClr>
                  </a:outerShdw>
                </a:effectLst>
              </a:rPr>
              <a:t>Оборудование:</a:t>
            </a:r>
            <a:r>
              <a:rPr lang="ru-RU" sz="2400" dirty="0" smtClean="0">
                <a:solidFill>
                  <a:schemeClr val="accent2">
                    <a:lumMod val="50000"/>
                  </a:schemeClr>
                </a:solidFill>
                <a:effectLst>
                  <a:outerShdw blurRad="38100" dist="38100" dir="2700000" algn="tl">
                    <a:srgbClr val="000000">
                      <a:alpha val="43137"/>
                    </a:srgbClr>
                  </a:outerShdw>
                </a:effectLst>
              </a:rPr>
              <a:t> универсальный индикатор, исследуемая вода. </a:t>
            </a:r>
          </a:p>
          <a:p>
            <a:r>
              <a:rPr lang="ru-RU" sz="2400" b="1" dirty="0" smtClean="0">
                <a:solidFill>
                  <a:schemeClr val="accent2">
                    <a:lumMod val="50000"/>
                  </a:schemeClr>
                </a:solidFill>
                <a:effectLst>
                  <a:outerShdw blurRad="38100" dist="38100" dir="2700000" algn="tl">
                    <a:srgbClr val="000000">
                      <a:alpha val="43137"/>
                    </a:srgbClr>
                  </a:outerShdw>
                </a:effectLst>
              </a:rPr>
              <a:t>Ход исследования</a:t>
            </a:r>
            <a:r>
              <a:rPr lang="ru-RU" sz="2400" dirty="0" smtClean="0">
                <a:solidFill>
                  <a:schemeClr val="accent2">
                    <a:lumMod val="50000"/>
                  </a:schemeClr>
                </a:solidFill>
                <a:effectLst>
                  <a:outerShdw blurRad="38100" dist="38100" dir="2700000" algn="tl">
                    <a:srgbClr val="000000">
                      <a:alpha val="43137"/>
                    </a:srgbClr>
                  </a:outerShdw>
                </a:effectLst>
              </a:rPr>
              <a:t>: универсальный индикатор опустили в исследуемую воду, по шкале определили </a:t>
            </a:r>
            <a:r>
              <a:rPr lang="ru-RU" sz="2400" dirty="0" err="1" smtClean="0">
                <a:solidFill>
                  <a:schemeClr val="accent2">
                    <a:lumMod val="50000"/>
                  </a:schemeClr>
                </a:solidFill>
                <a:effectLst>
                  <a:outerShdw blurRad="38100" dist="38100" dir="2700000" algn="tl">
                    <a:srgbClr val="000000">
                      <a:alpha val="43137"/>
                    </a:srgbClr>
                  </a:outerShdw>
                </a:effectLst>
              </a:rPr>
              <a:t>рН</a:t>
            </a:r>
            <a:r>
              <a:rPr lang="ru-RU" sz="2400" dirty="0" smtClean="0">
                <a:solidFill>
                  <a:schemeClr val="accent2">
                    <a:lumMod val="50000"/>
                  </a:schemeClr>
                </a:solidFill>
                <a:effectLst>
                  <a:outerShdw blurRad="38100" dist="38100" dir="2700000" algn="tl">
                    <a:srgbClr val="000000">
                      <a:alpha val="43137"/>
                    </a:srgbClr>
                  </a:outerShdw>
                </a:effectLst>
              </a:rPr>
              <a:t> воды.</a:t>
            </a:r>
          </a:p>
          <a:p>
            <a:endParaRPr lang="ru-RU" sz="2400" dirty="0">
              <a:solidFill>
                <a:schemeClr val="accent2">
                  <a:lumMod val="50000"/>
                </a:schemeClr>
              </a:solidFill>
            </a:endParaRPr>
          </a:p>
        </p:txBody>
      </p:sp>
      <p:graphicFrame>
        <p:nvGraphicFramePr>
          <p:cNvPr id="5" name="Таблица 4"/>
          <p:cNvGraphicFramePr>
            <a:graphicFrameLocks noGrp="1"/>
          </p:cNvGraphicFramePr>
          <p:nvPr/>
        </p:nvGraphicFramePr>
        <p:xfrm>
          <a:off x="1524000" y="3643313"/>
          <a:ext cx="6096000" cy="2714646"/>
        </p:xfrm>
        <a:graphic>
          <a:graphicData uri="http://schemas.openxmlformats.org/drawingml/2006/table">
            <a:tbl>
              <a:tblPr firstRow="1" bandRow="1">
                <a:tableStyleId>{5C22544A-7EE6-4342-B048-85BDC9FD1C3A}</a:tableStyleId>
              </a:tblPr>
              <a:tblGrid>
                <a:gridCol w="2032000"/>
                <a:gridCol w="2032000"/>
                <a:gridCol w="2032000"/>
              </a:tblGrid>
              <a:tr h="904882">
                <a:tc>
                  <a:txBody>
                    <a:bodyPr/>
                    <a:lstStyle/>
                    <a:p>
                      <a:pPr algn="ctr">
                        <a:lnSpc>
                          <a:spcPct val="115000"/>
                        </a:lnSpc>
                        <a:spcAft>
                          <a:spcPts val="0"/>
                        </a:spcAft>
                      </a:pPr>
                      <a:r>
                        <a:rPr lang="ru-RU" sz="1600" b="1" dirty="0">
                          <a:latin typeface="Calibri"/>
                          <a:ea typeface="Times New Roman"/>
                          <a:cs typeface="Times New Roman"/>
                        </a:rPr>
                        <a:t>№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a:latin typeface="Calibri"/>
                          <a:ea typeface="Times New Roman"/>
                          <a:cs typeface="Times New Roman"/>
                        </a:rPr>
                        <a:t>Место забора пробы</a:t>
                      </a:r>
                      <a:endParaRPr lang="ru-RU" sz="160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1600" b="1" dirty="0" err="1">
                          <a:latin typeface="Times New Roman"/>
                          <a:ea typeface="Times New Roman"/>
                          <a:cs typeface="Times New Roman"/>
                        </a:rPr>
                        <a:t>рН</a:t>
                      </a:r>
                      <a:r>
                        <a:rPr lang="ru-RU" sz="1600" b="1" dirty="0">
                          <a:latin typeface="Times New Roman"/>
                          <a:ea typeface="Times New Roman"/>
                          <a:cs typeface="Times New Roman"/>
                        </a:rPr>
                        <a:t> воды</a:t>
                      </a:r>
                      <a:endParaRPr lang="ru-RU" sz="1600" dirty="0">
                        <a:latin typeface="Calibri"/>
                        <a:ea typeface="Times New Roman"/>
                        <a:cs typeface="Times New Roman"/>
                      </a:endParaRPr>
                    </a:p>
                  </a:txBody>
                  <a:tcPr marL="68580" marR="68580" marT="0" marB="0"/>
                </a:tc>
              </a:tr>
              <a:tr h="904882">
                <a:tc>
                  <a:txBody>
                    <a:bodyPr/>
                    <a:lstStyle/>
                    <a:p>
                      <a:pPr algn="ctr"/>
                      <a:r>
                        <a:rPr lang="ru-RU" sz="2000" b="1" dirty="0" smtClean="0"/>
                        <a:t>1</a:t>
                      </a:r>
                      <a:endParaRPr lang="ru-RU" sz="2000" b="1" dirty="0"/>
                    </a:p>
                  </a:txBody>
                  <a:tcPr/>
                </a:tc>
                <a:tc>
                  <a:txBody>
                    <a:bodyPr/>
                    <a:lstStyle/>
                    <a:p>
                      <a:pPr algn="ctr"/>
                      <a:r>
                        <a:rPr lang="ru-RU" b="1" dirty="0" smtClean="0"/>
                        <a:t>Около клуба</a:t>
                      </a:r>
                      <a:endParaRPr lang="ru-RU" b="1" dirty="0"/>
                    </a:p>
                  </a:txBody>
                  <a:tcPr/>
                </a:tc>
                <a:tc>
                  <a:txBody>
                    <a:bodyPr/>
                    <a:lstStyle/>
                    <a:p>
                      <a:pPr algn="ctr"/>
                      <a:r>
                        <a:rPr lang="ru-RU" sz="2400" b="1" dirty="0" smtClean="0"/>
                        <a:t>6-8</a:t>
                      </a:r>
                      <a:endParaRPr lang="ru-RU" sz="2400" b="1" dirty="0"/>
                    </a:p>
                  </a:txBody>
                  <a:tcPr/>
                </a:tc>
              </a:tr>
              <a:tr h="904882">
                <a:tc>
                  <a:txBody>
                    <a:bodyPr/>
                    <a:lstStyle/>
                    <a:p>
                      <a:pPr algn="ctr"/>
                      <a:r>
                        <a:rPr lang="ru-RU" sz="2000" b="1" dirty="0" smtClean="0"/>
                        <a:t>2</a:t>
                      </a:r>
                      <a:endParaRPr lang="ru-RU" sz="2000" b="1" dirty="0"/>
                    </a:p>
                  </a:txBody>
                  <a:tcPr/>
                </a:tc>
                <a:tc>
                  <a:txBody>
                    <a:bodyPr/>
                    <a:lstStyle/>
                    <a:p>
                      <a:pPr algn="ctr"/>
                      <a:r>
                        <a:rPr lang="ru-RU" b="1" dirty="0" smtClean="0"/>
                        <a:t>Около фонтана</a:t>
                      </a:r>
                      <a:endParaRPr lang="ru-RU" b="1" dirty="0"/>
                    </a:p>
                  </a:txBody>
                  <a:tcPr/>
                </a:tc>
                <a:tc>
                  <a:txBody>
                    <a:bodyPr/>
                    <a:lstStyle/>
                    <a:p>
                      <a:pPr algn="ctr"/>
                      <a:r>
                        <a:rPr lang="ru-RU" sz="2400" b="1" dirty="0" smtClean="0"/>
                        <a:t>7-8</a:t>
                      </a:r>
                      <a:endParaRPr lang="ru-RU" sz="2400" b="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704089"/>
            <a:ext cx="8229600" cy="5620512"/>
          </a:xfrm>
        </p:spPr>
      </p:pic>
    </p:spTree>
    <p:extLst>
      <p:ext uri="{BB962C8B-B14F-4D97-AF65-F5344CB8AC3E}">
        <p14:creationId xmlns:p14="http://schemas.microsoft.com/office/powerpoint/2010/main" val="1615655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00066"/>
          </a:xfrm>
        </p:spPr>
        <p:txBody>
          <a:bodyPr>
            <a:noAutofit/>
          </a:bodyPr>
          <a:lstStyle/>
          <a:p>
            <a:pPr algn="ctr"/>
            <a:r>
              <a:rPr lang="ru-RU" sz="3200" b="1" dirty="0" smtClean="0">
                <a:solidFill>
                  <a:schemeClr val="tx2">
                    <a:lumMod val="75000"/>
                  </a:schemeClr>
                </a:solidFill>
                <a:effectLst>
                  <a:outerShdw blurRad="38100" dist="38100" dir="2700000" algn="tl">
                    <a:srgbClr val="000000">
                      <a:alpha val="43137"/>
                    </a:srgbClr>
                  </a:outerShdw>
                </a:effectLst>
              </a:rPr>
              <a:t>Получили следующие результаты:</a:t>
            </a:r>
            <a:endParaRPr lang="ru-RU" sz="3200" b="1" dirty="0">
              <a:solidFill>
                <a:schemeClr val="tx2">
                  <a:lumMod val="75000"/>
                </a:schemeClr>
              </a:solidFill>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457200" y="928669"/>
          <a:ext cx="8229600" cy="5715042"/>
        </p:xfrm>
        <a:graphic>
          <a:graphicData uri="http://schemas.openxmlformats.org/drawingml/2006/table">
            <a:tbl>
              <a:tblPr firstRow="1" bandRow="1">
                <a:tableStyleId>{5C22544A-7EE6-4342-B048-85BDC9FD1C3A}</a:tableStyleId>
              </a:tblPr>
              <a:tblGrid>
                <a:gridCol w="2743200"/>
                <a:gridCol w="2743200"/>
                <a:gridCol w="2743200"/>
              </a:tblGrid>
              <a:tr h="659977">
                <a:tc>
                  <a:txBody>
                    <a:bodyPr/>
                    <a:lstStyle/>
                    <a:p>
                      <a:pPr algn="ctr"/>
                      <a:r>
                        <a:rPr lang="ru-RU" dirty="0" smtClean="0"/>
                        <a:t>№ пробы / Показатели</a:t>
                      </a:r>
                      <a:endParaRPr lang="ru-RU" dirty="0"/>
                    </a:p>
                  </a:txBody>
                  <a:tcPr/>
                </a:tc>
                <a:tc>
                  <a:txBody>
                    <a:bodyPr/>
                    <a:lstStyle/>
                    <a:p>
                      <a:pPr algn="ctr"/>
                      <a:r>
                        <a:rPr lang="ru-RU" dirty="0" smtClean="0"/>
                        <a:t>1. Около клуба</a:t>
                      </a:r>
                      <a:endParaRPr lang="ru-RU" dirty="0"/>
                    </a:p>
                  </a:txBody>
                  <a:tcPr/>
                </a:tc>
                <a:tc>
                  <a:txBody>
                    <a:bodyPr/>
                    <a:lstStyle/>
                    <a:p>
                      <a:pPr algn="ctr"/>
                      <a:r>
                        <a:rPr lang="ru-RU" dirty="0" smtClean="0"/>
                        <a:t>2. Около фонтана</a:t>
                      </a:r>
                      <a:endParaRPr lang="ru-RU" dirty="0"/>
                    </a:p>
                  </a:txBody>
                  <a:tcPr/>
                </a:tc>
              </a:tr>
              <a:tr h="659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2">
                              <a:lumMod val="75000"/>
                            </a:schemeClr>
                          </a:solidFill>
                        </a:rPr>
                        <a:t>Цвет пробы</a:t>
                      </a:r>
                    </a:p>
                    <a:p>
                      <a:pPr algn="ctr"/>
                      <a:endParaRPr lang="ru-RU" sz="1600" dirty="0">
                        <a:solidFill>
                          <a:schemeClr val="tx2">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2">
                              <a:lumMod val="75000"/>
                            </a:schemeClr>
                          </a:solidFill>
                        </a:rPr>
                        <a:t>коричневый</a:t>
                      </a:r>
                    </a:p>
                    <a:p>
                      <a:pPr algn="ctr"/>
                      <a:endParaRPr lang="ru-RU" dirty="0">
                        <a:solidFill>
                          <a:schemeClr val="tx2">
                            <a:lumMod val="75000"/>
                          </a:schemeClr>
                        </a:solidFill>
                      </a:endParaRPr>
                    </a:p>
                  </a:txBody>
                  <a:tcPr/>
                </a:tc>
                <a:tc>
                  <a:txBody>
                    <a:bodyPr/>
                    <a:lstStyle/>
                    <a:p>
                      <a:pPr algn="ctr"/>
                      <a:r>
                        <a:rPr lang="ru-RU" b="1" dirty="0" smtClean="0">
                          <a:solidFill>
                            <a:schemeClr val="tx2">
                              <a:lumMod val="75000"/>
                            </a:schemeClr>
                          </a:solidFill>
                        </a:rPr>
                        <a:t>Желтый</a:t>
                      </a:r>
                      <a:endParaRPr lang="ru-RU" b="1" dirty="0">
                        <a:solidFill>
                          <a:schemeClr val="tx2">
                            <a:lumMod val="75000"/>
                          </a:schemeClr>
                        </a:solidFill>
                      </a:endParaRPr>
                    </a:p>
                  </a:txBody>
                  <a:tcPr/>
                </a:tc>
              </a:tr>
              <a:tr h="830708">
                <a:tc>
                  <a:txBody>
                    <a:bodyPr/>
                    <a:lstStyle/>
                    <a:p>
                      <a:pPr algn="ctr"/>
                      <a:r>
                        <a:rPr kumimoji="0" lang="ru-RU" sz="1600" b="1" kern="1200" dirty="0" smtClean="0">
                          <a:solidFill>
                            <a:schemeClr val="tx2">
                              <a:lumMod val="75000"/>
                            </a:schemeClr>
                          </a:solidFill>
                          <a:latin typeface="+mn-lt"/>
                          <a:ea typeface="+mn-ea"/>
                          <a:cs typeface="+mn-cs"/>
                        </a:rPr>
                        <a:t>Степень прозрачности</a:t>
                      </a:r>
                    </a:p>
                    <a:p>
                      <a:pPr algn="ctr"/>
                      <a:r>
                        <a:rPr kumimoji="0" lang="ru-RU" sz="1600" b="1" kern="1200" dirty="0" smtClean="0">
                          <a:solidFill>
                            <a:schemeClr val="tx2">
                              <a:lumMod val="75000"/>
                            </a:schemeClr>
                          </a:solidFill>
                          <a:latin typeface="+mn-lt"/>
                          <a:ea typeface="+mn-ea"/>
                          <a:cs typeface="+mn-cs"/>
                        </a:rPr>
                        <a:t>(см)</a:t>
                      </a:r>
                      <a:endParaRPr lang="ru-RU" sz="1600" dirty="0" smtClean="0">
                        <a:solidFill>
                          <a:schemeClr val="tx2">
                            <a:lumMod val="75000"/>
                          </a:schemeClr>
                        </a:solidFill>
                      </a:endParaRPr>
                    </a:p>
                    <a:p>
                      <a:pPr algn="ctr"/>
                      <a:endParaRPr lang="ru-RU" sz="1600" dirty="0">
                        <a:solidFill>
                          <a:schemeClr val="tx2">
                            <a:lumMod val="75000"/>
                          </a:schemeClr>
                        </a:solidFill>
                      </a:endParaRPr>
                    </a:p>
                  </a:txBody>
                  <a:tcPr/>
                </a:tc>
                <a:tc>
                  <a:txBody>
                    <a:bodyPr/>
                    <a:lstStyle/>
                    <a:p>
                      <a:pPr algn="ctr"/>
                      <a:r>
                        <a:rPr lang="ru-RU" sz="2400" b="1" dirty="0" smtClean="0">
                          <a:solidFill>
                            <a:schemeClr val="tx2">
                              <a:lumMod val="75000"/>
                            </a:schemeClr>
                          </a:solidFill>
                        </a:rPr>
                        <a:t>3,8</a:t>
                      </a:r>
                      <a:endParaRPr lang="ru-RU" sz="2400" b="1" dirty="0">
                        <a:solidFill>
                          <a:schemeClr val="tx2">
                            <a:lumMod val="75000"/>
                          </a:schemeClr>
                        </a:solidFill>
                      </a:endParaRPr>
                    </a:p>
                  </a:txBody>
                  <a:tcPr/>
                </a:tc>
                <a:tc>
                  <a:txBody>
                    <a:bodyPr/>
                    <a:lstStyle/>
                    <a:p>
                      <a:pPr algn="ctr"/>
                      <a:r>
                        <a:rPr lang="ru-RU" sz="2400" b="1" dirty="0" smtClean="0">
                          <a:solidFill>
                            <a:schemeClr val="tx2">
                              <a:lumMod val="75000"/>
                            </a:schemeClr>
                          </a:solidFill>
                        </a:rPr>
                        <a:t>3</a:t>
                      </a:r>
                      <a:endParaRPr lang="ru-RU" sz="2400" b="1" dirty="0">
                        <a:solidFill>
                          <a:schemeClr val="tx2">
                            <a:lumMod val="75000"/>
                          </a:schemeClr>
                        </a:solidFill>
                      </a:endParaRPr>
                    </a:p>
                  </a:txBody>
                  <a:tcPr/>
                </a:tc>
              </a:tr>
              <a:tr h="904549">
                <a:tc>
                  <a:txBody>
                    <a:bodyPr/>
                    <a:lstStyle/>
                    <a:p>
                      <a:pPr algn="ctr">
                        <a:lnSpc>
                          <a:spcPct val="115000"/>
                        </a:lnSpc>
                        <a:spcAft>
                          <a:spcPts val="0"/>
                        </a:spcAft>
                      </a:pPr>
                      <a:r>
                        <a:rPr lang="ru-RU" sz="1600" b="1" dirty="0" smtClean="0">
                          <a:solidFill>
                            <a:schemeClr val="tx2">
                              <a:lumMod val="75000"/>
                            </a:schemeClr>
                          </a:solidFill>
                          <a:latin typeface="Calibri"/>
                          <a:ea typeface="Times New Roman"/>
                          <a:cs typeface="Times New Roman"/>
                        </a:rPr>
                        <a:t>Интенсивность запаха</a:t>
                      </a:r>
                      <a:endParaRPr lang="ru-RU" sz="1600" dirty="0" smtClean="0">
                        <a:solidFill>
                          <a:schemeClr val="tx2">
                            <a:lumMod val="75000"/>
                          </a:schemeClr>
                        </a:solidFill>
                        <a:latin typeface="Calibri"/>
                        <a:ea typeface="Times New Roman"/>
                        <a:cs typeface="Times New Roman"/>
                      </a:endParaRPr>
                    </a:p>
                    <a:p>
                      <a:pPr algn="ctr">
                        <a:lnSpc>
                          <a:spcPct val="115000"/>
                        </a:lnSpc>
                        <a:spcAft>
                          <a:spcPts val="0"/>
                        </a:spcAft>
                      </a:pPr>
                      <a:r>
                        <a:rPr lang="ru-RU" sz="1600" b="1" dirty="0" smtClean="0">
                          <a:solidFill>
                            <a:schemeClr val="tx2">
                              <a:lumMod val="75000"/>
                            </a:schemeClr>
                          </a:solidFill>
                          <a:latin typeface="Calibri"/>
                          <a:ea typeface="Times New Roman"/>
                          <a:cs typeface="Times New Roman"/>
                        </a:rPr>
                        <a:t>(баллы)</a:t>
                      </a:r>
                      <a:endParaRPr lang="ru-RU" sz="1600" dirty="0" smtClean="0">
                        <a:solidFill>
                          <a:schemeClr val="tx2">
                            <a:lumMod val="75000"/>
                          </a:schemeClr>
                        </a:solidFill>
                        <a:latin typeface="Calibri"/>
                        <a:ea typeface="Times New Roman"/>
                        <a:cs typeface="Times New Roman"/>
                      </a:endParaRPr>
                    </a:p>
                    <a:p>
                      <a:pPr algn="ctr"/>
                      <a:endParaRPr lang="ru-RU" sz="1600" dirty="0">
                        <a:solidFill>
                          <a:schemeClr val="tx2">
                            <a:lumMod val="75000"/>
                          </a:schemeClr>
                        </a:solidFill>
                      </a:endParaRPr>
                    </a:p>
                  </a:txBody>
                  <a:tcPr/>
                </a:tc>
                <a:tc>
                  <a:txBody>
                    <a:bodyPr/>
                    <a:lstStyle/>
                    <a:p>
                      <a:pPr algn="ctr"/>
                      <a:r>
                        <a:rPr lang="ru-RU" sz="2400" b="1" dirty="0" smtClean="0">
                          <a:solidFill>
                            <a:schemeClr val="tx2">
                              <a:lumMod val="75000"/>
                            </a:schemeClr>
                          </a:solidFill>
                        </a:rPr>
                        <a:t>3</a:t>
                      </a:r>
                      <a:endParaRPr lang="ru-RU" sz="2400" b="1" dirty="0">
                        <a:solidFill>
                          <a:schemeClr val="tx2">
                            <a:lumMod val="75000"/>
                          </a:schemeClr>
                        </a:solidFill>
                      </a:endParaRPr>
                    </a:p>
                  </a:txBody>
                  <a:tcPr/>
                </a:tc>
                <a:tc>
                  <a:txBody>
                    <a:bodyPr/>
                    <a:lstStyle/>
                    <a:p>
                      <a:pPr algn="ctr"/>
                      <a:r>
                        <a:rPr lang="ru-RU" sz="2400" b="1" dirty="0" smtClean="0">
                          <a:solidFill>
                            <a:schemeClr val="tx2">
                              <a:lumMod val="75000"/>
                            </a:schemeClr>
                          </a:solidFill>
                        </a:rPr>
                        <a:t>2</a:t>
                      </a:r>
                      <a:endParaRPr lang="ru-RU" sz="2400" b="1" dirty="0">
                        <a:solidFill>
                          <a:schemeClr val="tx2">
                            <a:lumMod val="75000"/>
                          </a:schemeClr>
                        </a:solidFill>
                      </a:endParaRPr>
                    </a:p>
                  </a:txBody>
                  <a:tcPr/>
                </a:tc>
              </a:tr>
              <a:tr h="65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2">
                              <a:lumMod val="75000"/>
                            </a:schemeClr>
                          </a:solidFill>
                          <a:latin typeface="Calibri"/>
                          <a:ea typeface="Times New Roman"/>
                          <a:cs typeface="Times New Roman"/>
                        </a:rPr>
                        <a:t>Характер запаха</a:t>
                      </a:r>
                    </a:p>
                    <a:p>
                      <a:endParaRPr lang="ru-RU" sz="1600" b="1" dirty="0">
                        <a:solidFill>
                          <a:schemeClr val="tx2">
                            <a:lumMod val="75000"/>
                          </a:schemeClr>
                        </a:solidFill>
                      </a:endParaRPr>
                    </a:p>
                  </a:txBody>
                  <a:tcPr/>
                </a:tc>
                <a:tc>
                  <a:txBody>
                    <a:bodyPr/>
                    <a:lstStyle/>
                    <a:p>
                      <a:pPr algn="ctr"/>
                      <a:r>
                        <a:rPr lang="ru-RU" b="1" dirty="0" smtClean="0">
                          <a:solidFill>
                            <a:schemeClr val="tx2">
                              <a:lumMod val="75000"/>
                            </a:schemeClr>
                          </a:solidFill>
                        </a:rPr>
                        <a:t>Илистый, прелый</a:t>
                      </a:r>
                      <a:endParaRPr lang="ru-RU" b="1" dirty="0">
                        <a:solidFill>
                          <a:schemeClr val="tx2">
                            <a:lumMod val="75000"/>
                          </a:schemeClr>
                        </a:solidFill>
                      </a:endParaRPr>
                    </a:p>
                  </a:txBody>
                  <a:tcPr/>
                </a:tc>
                <a:tc>
                  <a:txBody>
                    <a:bodyPr/>
                    <a:lstStyle/>
                    <a:p>
                      <a:pPr algn="ctr"/>
                      <a:r>
                        <a:rPr lang="ru-RU" b="1" dirty="0" smtClean="0">
                          <a:solidFill>
                            <a:schemeClr val="tx2">
                              <a:lumMod val="75000"/>
                            </a:schemeClr>
                          </a:solidFill>
                        </a:rPr>
                        <a:t>Землистый, прелый</a:t>
                      </a:r>
                      <a:endParaRPr lang="ru-RU" b="1" dirty="0">
                        <a:solidFill>
                          <a:schemeClr val="tx2">
                            <a:lumMod val="75000"/>
                          </a:schemeClr>
                        </a:solidFill>
                      </a:endParaRPr>
                    </a:p>
                  </a:txBody>
                  <a:tcPr/>
                </a:tc>
              </a:tr>
              <a:tr h="923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2">
                              <a:lumMod val="75000"/>
                            </a:schemeClr>
                          </a:solidFill>
                          <a:latin typeface="Times New Roman"/>
                          <a:ea typeface="Times New Roman"/>
                          <a:cs typeface="Times New Roman"/>
                        </a:rPr>
                        <a:t>Что осталось на фильтре</a:t>
                      </a:r>
                      <a:endParaRPr lang="ru-RU" sz="1600" b="1" dirty="0" smtClean="0">
                        <a:solidFill>
                          <a:schemeClr val="tx2">
                            <a:lumMod val="75000"/>
                          </a:schemeClr>
                        </a:solidFill>
                        <a:latin typeface="Calibri"/>
                        <a:ea typeface="Times New Roman"/>
                        <a:cs typeface="Times New Roman"/>
                      </a:endParaRPr>
                    </a:p>
                    <a:p>
                      <a:endParaRPr lang="ru-RU" sz="1600" b="1" dirty="0">
                        <a:solidFill>
                          <a:schemeClr val="tx2">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2">
                              <a:lumMod val="75000"/>
                            </a:schemeClr>
                          </a:solidFill>
                        </a:rPr>
                        <a:t>Песок, камешки, земля</a:t>
                      </a:r>
                    </a:p>
                    <a:p>
                      <a:pPr algn="ctr"/>
                      <a:endParaRPr lang="ru-RU" dirty="0">
                        <a:solidFill>
                          <a:schemeClr val="tx2">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2">
                              <a:lumMod val="75000"/>
                            </a:schemeClr>
                          </a:solidFill>
                        </a:rPr>
                        <a:t>Песок, частицы шерсти животных</a:t>
                      </a:r>
                    </a:p>
                    <a:p>
                      <a:pPr algn="ctr"/>
                      <a:endParaRPr lang="ru-RU" dirty="0">
                        <a:solidFill>
                          <a:schemeClr val="tx2">
                            <a:lumMod val="75000"/>
                          </a:schemeClr>
                        </a:solidFill>
                      </a:endParaRPr>
                    </a:p>
                  </a:txBody>
                  <a:tcPr/>
                </a:tc>
              </a:tr>
              <a:tr h="1076844">
                <a:tc>
                  <a:txBody>
                    <a:bodyPr/>
                    <a:lstStyle/>
                    <a:p>
                      <a:r>
                        <a:rPr lang="ru-RU" sz="1600" b="1" dirty="0" smtClean="0">
                          <a:solidFill>
                            <a:schemeClr val="tx2">
                              <a:lumMod val="75000"/>
                            </a:schemeClr>
                          </a:solidFill>
                        </a:rPr>
                        <a:t>Кислотность воды</a:t>
                      </a:r>
                      <a:endParaRPr lang="ru-RU" sz="1600" b="1" dirty="0">
                        <a:solidFill>
                          <a:schemeClr val="tx2">
                            <a:lumMod val="75000"/>
                          </a:schemeClr>
                        </a:solidFill>
                      </a:endParaRPr>
                    </a:p>
                  </a:txBody>
                  <a:tcPr/>
                </a:tc>
                <a:tc>
                  <a:txBody>
                    <a:bodyPr/>
                    <a:lstStyle/>
                    <a:p>
                      <a:pPr algn="ctr"/>
                      <a:r>
                        <a:rPr lang="ru-RU" sz="2400" b="1" dirty="0" smtClean="0">
                          <a:solidFill>
                            <a:schemeClr val="tx2">
                              <a:lumMod val="75000"/>
                            </a:schemeClr>
                          </a:solidFill>
                        </a:rPr>
                        <a:t>6-8</a:t>
                      </a:r>
                    </a:p>
                    <a:p>
                      <a:pPr algn="ctr"/>
                      <a:r>
                        <a:rPr lang="ru-RU" sz="1600" b="1" dirty="0" smtClean="0">
                          <a:solidFill>
                            <a:schemeClr val="tx2">
                              <a:lumMod val="75000"/>
                            </a:schemeClr>
                          </a:solidFill>
                        </a:rPr>
                        <a:t>Слабощелочная</a:t>
                      </a:r>
                      <a:endParaRPr lang="ru-RU" sz="1600" b="1" dirty="0">
                        <a:solidFill>
                          <a:schemeClr val="tx2">
                            <a:lumMod val="75000"/>
                          </a:schemeClr>
                        </a:solidFill>
                      </a:endParaRPr>
                    </a:p>
                  </a:txBody>
                  <a:tcPr/>
                </a:tc>
                <a:tc>
                  <a:txBody>
                    <a:bodyPr/>
                    <a:lstStyle/>
                    <a:p>
                      <a:pPr algn="ctr"/>
                      <a:r>
                        <a:rPr lang="ru-RU" sz="2400" b="1" dirty="0" smtClean="0">
                          <a:solidFill>
                            <a:schemeClr val="tx2">
                              <a:lumMod val="75000"/>
                            </a:schemeClr>
                          </a:solidFill>
                        </a:rPr>
                        <a:t>7-8</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2">
                              <a:lumMod val="75000"/>
                            </a:schemeClr>
                          </a:solidFill>
                        </a:rPr>
                        <a:t>Слабощелочная</a:t>
                      </a:r>
                    </a:p>
                    <a:p>
                      <a:pPr algn="ctr"/>
                      <a:endParaRPr lang="ru-RU" sz="2400" b="1" dirty="0">
                        <a:solidFill>
                          <a:schemeClr val="tx2">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936104"/>
          </a:xfrm>
        </p:spPr>
        <p:txBody>
          <a:bodyPr/>
          <a:lstStyle/>
          <a:p>
            <a:pPr algn="ctr"/>
            <a:r>
              <a:rPr lang="ru-RU" dirty="0" smtClean="0"/>
              <a:t>АКТУАЛЬНОСТЬ ТЕМЫ.</a:t>
            </a:r>
            <a:endParaRPr lang="ru-RU" dirty="0"/>
          </a:p>
        </p:txBody>
      </p:sp>
      <p:sp>
        <p:nvSpPr>
          <p:cNvPr id="3" name="Объект 2"/>
          <p:cNvSpPr>
            <a:spLocks noGrp="1"/>
          </p:cNvSpPr>
          <p:nvPr>
            <p:ph idx="1"/>
          </p:nvPr>
        </p:nvSpPr>
        <p:spPr>
          <a:xfrm>
            <a:off x="457200" y="1124744"/>
            <a:ext cx="8229600" cy="5199856"/>
          </a:xfrm>
        </p:spPr>
        <p:txBody>
          <a:bodyPr>
            <a:noAutofit/>
          </a:bodyPr>
          <a:lstStyle/>
          <a:p>
            <a:r>
              <a:rPr lang="ru-RU" sz="2000" b="1" dirty="0">
                <a:effectLst>
                  <a:outerShdw blurRad="38100" dist="38100" dir="2700000" algn="tl">
                    <a:srgbClr val="000000">
                      <a:alpha val="43137"/>
                    </a:srgbClr>
                  </a:outerShdw>
                </a:effectLst>
              </a:rPr>
              <a:t>Наступающий 2017 год в России объявлен годом экологии. Таким образом государство хочет привлечь особое внимание к комплексу серьезных проблем, с которыми сталкиваются люди в современном мире. Загрязнение воздуха и воды – лишь малая их часть, но, несомненно, одна из важнейших.</a:t>
            </a:r>
          </a:p>
          <a:p>
            <a:r>
              <a:rPr lang="ru-RU" sz="2000" b="1" dirty="0">
                <a:effectLst>
                  <a:outerShdw blurRad="38100" dist="38100" dir="2700000" algn="tl">
                    <a:srgbClr val="000000">
                      <a:alpha val="43137"/>
                    </a:srgbClr>
                  </a:outerShdw>
                </a:effectLst>
              </a:rPr>
              <a:t>Мы живем в столице Китая, и кому, как не нам, знать, что такое смог. При этом не каждый отдает себе отчет в том, насколько опасно то, чем мы дышим практически ежедневно. Вот немного статистики: по информации американской некоммерческой организации </a:t>
            </a:r>
            <a:r>
              <a:rPr lang="en-US" sz="2000" b="1" dirty="0">
                <a:effectLst>
                  <a:outerShdw blurRad="38100" dist="38100" dir="2700000" algn="tl">
                    <a:srgbClr val="000000">
                      <a:alpha val="43137"/>
                    </a:srgbClr>
                  </a:outerShdw>
                </a:effectLst>
              </a:rPr>
              <a:t>Berkeley Earth, </a:t>
            </a:r>
            <a:r>
              <a:rPr lang="ru-RU" sz="2000" b="1" dirty="0">
                <a:effectLst>
                  <a:outerShdw blurRad="38100" dist="38100" dir="2700000" algn="tl">
                    <a:srgbClr val="000000">
                      <a:alpha val="43137"/>
                    </a:srgbClr>
                  </a:outerShdw>
                </a:effectLst>
              </a:rPr>
              <a:t>ежегодно в Поднебесной от загрязненного воздуха  умирают около 4 000 человек, а это примерно 17% от общего количества смертей. Важно понимать, что тяжелые частицы, создающие смог, оседают и накапливаются в почве, а затем попадают и в воду, которой мы пользуемся ежедневно. Поэтому многие врачи категорически запрещают пить «из-под крана» и советуют проводить как можно меньше времени в душе в связи с большим риском развития кожных заболеваний. </a:t>
            </a:r>
          </a:p>
          <a:p>
            <a:endParaRPr lang="ru-RU" sz="2000" dirty="0"/>
          </a:p>
        </p:txBody>
      </p:sp>
    </p:spTree>
    <p:extLst>
      <p:ext uri="{BB962C8B-B14F-4D97-AF65-F5344CB8AC3E}">
        <p14:creationId xmlns:p14="http://schemas.microsoft.com/office/powerpoint/2010/main" val="123464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539750" y="2636838"/>
            <a:ext cx="8013700" cy="3484562"/>
          </a:xfrm>
        </p:spPr>
        <p:txBody>
          <a:bodyPr>
            <a:normAutofit/>
          </a:bodyPr>
          <a:lstStyle/>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5 мл исследуемой воды </a:t>
            </a:r>
          </a:p>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3 капли 10%-ого раствора хлорида бария </a:t>
            </a:r>
          </a:p>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3 капли 25%-ого раствора соляной кислоты </a:t>
            </a:r>
          </a:p>
          <a:p>
            <a:pPr eaLnBrk="1" hangingPunct="1"/>
            <a:endParaRPr lang="ru-RU" sz="2800" b="1" dirty="0" smtClean="0">
              <a:solidFill>
                <a:schemeClr val="accent2">
                  <a:lumMod val="50000"/>
                </a:schemeClr>
              </a:solidFill>
              <a:effectLst>
                <a:outerShdw blurRad="38100" dist="38100" dir="2700000" algn="tl">
                  <a:srgbClr val="000000">
                    <a:alpha val="43137"/>
                  </a:srgbClr>
                </a:outerShdw>
              </a:effectLst>
            </a:endParaRPr>
          </a:p>
          <a:p>
            <a:pPr eaLnBrk="1" hangingPunct="1"/>
            <a:r>
              <a:rPr lang="ru-RU" sz="2800" b="1" dirty="0" smtClean="0">
                <a:solidFill>
                  <a:schemeClr val="accent2">
                    <a:lumMod val="50000"/>
                  </a:schemeClr>
                </a:solidFill>
                <a:effectLst>
                  <a:outerShdw blurRad="38100" dist="38100" dir="2700000" algn="tl">
                    <a:srgbClr val="000000">
                      <a:alpha val="43137"/>
                    </a:srgbClr>
                  </a:outerShdw>
                </a:effectLst>
              </a:rPr>
              <a:t>При наличии сульфатов в пробе появится </a:t>
            </a:r>
          </a:p>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белая муть</a:t>
            </a:r>
          </a:p>
        </p:txBody>
      </p:sp>
      <p:sp>
        <p:nvSpPr>
          <p:cNvPr id="10243" name="Rectangle 6"/>
          <p:cNvSpPr>
            <a:spLocks noChangeArrowheads="1"/>
          </p:cNvSpPr>
          <p:nvPr/>
        </p:nvSpPr>
        <p:spPr bwMode="auto">
          <a:xfrm>
            <a:off x="395288" y="785794"/>
            <a:ext cx="4968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ru-RU" sz="3600" dirty="0">
                <a:solidFill>
                  <a:srgbClr val="0808B4"/>
                </a:solidFill>
                <a:effectLst>
                  <a:outerShdw blurRad="38100" dist="38100" dir="2700000" algn="tl">
                    <a:srgbClr val="000000">
                      <a:alpha val="43137"/>
                    </a:srgbClr>
                  </a:outerShdw>
                </a:effectLst>
                <a:latin typeface="Times New Roman" pitchFamily="18" charset="0"/>
              </a:rPr>
              <a:t>Экспресс-метод определения </a:t>
            </a:r>
          </a:p>
          <a:p>
            <a:pPr algn="ctr" eaLnBrk="0" hangingPunct="0"/>
            <a:r>
              <a:rPr lang="ru-RU" sz="3600" dirty="0">
                <a:solidFill>
                  <a:srgbClr val="0808B4"/>
                </a:solidFill>
                <a:effectLst>
                  <a:outerShdw blurRad="38100" dist="38100" dir="2700000" algn="tl">
                    <a:srgbClr val="000000">
                      <a:alpha val="43137"/>
                    </a:srgbClr>
                  </a:outerShdw>
                </a:effectLst>
                <a:latin typeface="Times New Roman" pitchFamily="18" charset="0"/>
              </a:rPr>
              <a:t>сульфатов в воде</a:t>
            </a:r>
          </a:p>
        </p:txBody>
      </p:sp>
      <p:pic>
        <p:nvPicPr>
          <p:cNvPr id="10244" name="Picture 8" descr="aqua_water_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877758"/>
            <a:ext cx="3096593" cy="233692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684213" y="2852738"/>
            <a:ext cx="8085137" cy="3556000"/>
          </a:xfrm>
        </p:spPr>
        <p:txBody>
          <a:bodyPr/>
          <a:lstStyle/>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5 мл исследуемой воды</a:t>
            </a:r>
          </a:p>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2-3 капли 30%-ой азотной кислоты </a:t>
            </a:r>
          </a:p>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3 капли 10%-ого нитрата серебра</a:t>
            </a:r>
          </a:p>
          <a:p>
            <a:pPr eaLnBrk="1" hangingPunct="1">
              <a:buFont typeface="Wingdings 2" pitchFamily="18" charset="2"/>
              <a:buNone/>
            </a:pPr>
            <a:endParaRPr lang="ru-RU" sz="2800" b="1" dirty="0" smtClean="0">
              <a:solidFill>
                <a:schemeClr val="accent2">
                  <a:lumMod val="50000"/>
                </a:schemeClr>
              </a:solidFill>
              <a:effectLst>
                <a:outerShdw blurRad="38100" dist="38100" dir="2700000" algn="tl">
                  <a:srgbClr val="000000">
                    <a:alpha val="43137"/>
                  </a:srgbClr>
                </a:outerShdw>
              </a:effectLst>
            </a:endParaRPr>
          </a:p>
          <a:p>
            <a:pPr eaLnBrk="1" hangingPunct="1"/>
            <a:r>
              <a:rPr lang="ru-RU" sz="2800" b="1" dirty="0" smtClean="0">
                <a:solidFill>
                  <a:schemeClr val="accent2">
                    <a:lumMod val="50000"/>
                  </a:schemeClr>
                </a:solidFill>
                <a:effectLst>
                  <a:outerShdw blurRad="38100" dist="38100" dir="2700000" algn="tl">
                    <a:srgbClr val="000000">
                      <a:alpha val="43137"/>
                    </a:srgbClr>
                  </a:outerShdw>
                </a:effectLst>
                <a:latin typeface="Book Antiqua" pitchFamily="18" charset="0"/>
              </a:rPr>
              <a:t>При наличии хлоридов в пробе появится белый хлопьевидный осадок</a:t>
            </a:r>
            <a:endParaRPr lang="en-US" sz="2800" b="1" dirty="0" smtClean="0">
              <a:solidFill>
                <a:schemeClr val="accent2">
                  <a:lumMod val="50000"/>
                </a:schemeClr>
              </a:solidFill>
              <a:effectLst>
                <a:outerShdw blurRad="38100" dist="38100" dir="2700000" algn="tl">
                  <a:srgbClr val="000000">
                    <a:alpha val="43137"/>
                  </a:srgbClr>
                </a:outerShdw>
              </a:effectLst>
            </a:endParaRPr>
          </a:p>
          <a:p>
            <a:pPr eaLnBrk="1" hangingPunct="1"/>
            <a:endParaRPr lang="ru-RU" dirty="0" smtClean="0">
              <a:solidFill>
                <a:srgbClr val="000000"/>
              </a:solidFill>
            </a:endParaRPr>
          </a:p>
        </p:txBody>
      </p:sp>
      <p:sp>
        <p:nvSpPr>
          <p:cNvPr id="11267" name="Rectangle 7"/>
          <p:cNvSpPr>
            <a:spLocks noChangeArrowheads="1"/>
          </p:cNvSpPr>
          <p:nvPr/>
        </p:nvSpPr>
        <p:spPr bwMode="auto">
          <a:xfrm>
            <a:off x="611188" y="928670"/>
            <a:ext cx="4105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ru-RU" sz="3600" dirty="0">
                <a:solidFill>
                  <a:srgbClr val="0808B4"/>
                </a:solidFill>
                <a:effectLst>
                  <a:outerShdw blurRad="38100" dist="38100" dir="2700000" algn="tl">
                    <a:srgbClr val="000000">
                      <a:alpha val="43137"/>
                    </a:srgbClr>
                  </a:outerShdw>
                </a:effectLst>
                <a:latin typeface="Times New Roman" pitchFamily="18" charset="0"/>
              </a:rPr>
              <a:t>Экспресс-метод определения </a:t>
            </a:r>
          </a:p>
          <a:p>
            <a:pPr algn="ctr" eaLnBrk="0" hangingPunct="0"/>
            <a:r>
              <a:rPr lang="ru-RU" sz="3600" dirty="0">
                <a:solidFill>
                  <a:srgbClr val="0808B4"/>
                </a:solidFill>
                <a:effectLst>
                  <a:outerShdw blurRad="38100" dist="38100" dir="2700000" algn="tl">
                    <a:srgbClr val="000000">
                      <a:alpha val="43137"/>
                    </a:srgbClr>
                  </a:outerShdw>
                </a:effectLst>
                <a:latin typeface="Times New Roman" pitchFamily="18" charset="0"/>
              </a:rPr>
              <a:t>хлоридов в воде</a:t>
            </a:r>
          </a:p>
        </p:txBody>
      </p:sp>
      <p:pic>
        <p:nvPicPr>
          <p:cNvPr id="11268" name="Picture 9" descr="i?id=170296683-1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85794"/>
            <a:ext cx="3208440" cy="262859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457200" y="692150"/>
            <a:ext cx="8218488" cy="1808156"/>
          </a:xfrm>
        </p:spPr>
        <p:txBody>
          <a:bodyPr wrap="square" lIns="91440" tIns="45720" rIns="91440" bIns="45720" numCol="1" anchorCtr="0" compatLnSpc="1">
            <a:prstTxWarp prst="textNoShape">
              <a:avLst/>
            </a:prstTxWarp>
            <a:normAutofit/>
          </a:bodyPr>
          <a:lstStyle/>
          <a:p>
            <a:pPr algn="ctr" eaLnBrk="1" hangingPunct="1">
              <a:defRPr/>
            </a:pPr>
            <a:r>
              <a:rPr lang="ru-RU" sz="3600" b="0" dirty="0" smtClean="0">
                <a:ln>
                  <a:noFill/>
                </a:ln>
                <a:solidFill>
                  <a:srgbClr val="0808B4"/>
                </a:solidFill>
                <a:effectLst>
                  <a:outerShdw blurRad="38100" dist="38100" dir="2700000" algn="tl">
                    <a:srgbClr val="000000">
                      <a:alpha val="43137"/>
                    </a:srgbClr>
                  </a:outerShdw>
                </a:effectLst>
                <a:latin typeface="Times New Roman" pitchFamily="18" charset="0"/>
              </a:rPr>
              <a:t>Определение органических </a:t>
            </a:r>
            <a:br>
              <a:rPr lang="ru-RU" sz="3600" b="0" dirty="0" smtClean="0">
                <a:ln>
                  <a:noFill/>
                </a:ln>
                <a:solidFill>
                  <a:srgbClr val="0808B4"/>
                </a:solidFill>
                <a:effectLst>
                  <a:outerShdw blurRad="38100" dist="38100" dir="2700000" algn="tl">
                    <a:srgbClr val="000000">
                      <a:alpha val="43137"/>
                    </a:srgbClr>
                  </a:outerShdw>
                </a:effectLst>
                <a:latin typeface="Times New Roman" pitchFamily="18" charset="0"/>
              </a:rPr>
            </a:br>
            <a:r>
              <a:rPr lang="ru-RU" sz="3600" b="0" dirty="0" smtClean="0">
                <a:ln>
                  <a:noFill/>
                </a:ln>
                <a:solidFill>
                  <a:srgbClr val="0808B4"/>
                </a:solidFill>
                <a:effectLst>
                  <a:outerShdw blurRad="38100" dist="38100" dir="2700000" algn="tl">
                    <a:srgbClr val="000000">
                      <a:alpha val="43137"/>
                    </a:srgbClr>
                  </a:outerShdw>
                </a:effectLst>
                <a:latin typeface="Times New Roman" pitchFamily="18" charset="0"/>
              </a:rPr>
              <a:t>веществ в воде</a:t>
            </a:r>
            <a:r>
              <a:rPr lang="ru-RU" sz="3700" b="0" i="1" dirty="0" smtClean="0">
                <a:ln>
                  <a:noFill/>
                </a:ln>
                <a:solidFill>
                  <a:schemeClr val="folHlink"/>
                </a:solidFill>
                <a:effectLst>
                  <a:outerShdw blurRad="38100" dist="38100" dir="2700000" algn="tl">
                    <a:srgbClr val="000000">
                      <a:alpha val="43137"/>
                    </a:srgbClr>
                  </a:outerShdw>
                </a:effectLst>
              </a:rPr>
              <a:t/>
            </a:r>
            <a:br>
              <a:rPr lang="ru-RU" sz="3700" b="0" i="1" dirty="0" smtClean="0">
                <a:ln>
                  <a:noFill/>
                </a:ln>
                <a:solidFill>
                  <a:schemeClr val="folHlink"/>
                </a:solidFill>
                <a:effectLst>
                  <a:outerShdw blurRad="38100" dist="38100" dir="2700000" algn="tl">
                    <a:srgbClr val="000000">
                      <a:alpha val="43137"/>
                    </a:srgbClr>
                  </a:outerShdw>
                </a:effectLst>
              </a:rPr>
            </a:br>
            <a:endParaRPr lang="ru-RU" sz="3700" b="0" i="1" dirty="0" smtClean="0">
              <a:ln>
                <a:noFill/>
              </a:ln>
              <a:solidFill>
                <a:schemeClr val="folHlink"/>
              </a:solidFill>
              <a:effectLst>
                <a:outerShdw blurRad="38100" dist="38100" dir="2700000" algn="tl">
                  <a:srgbClr val="000000">
                    <a:alpha val="43137"/>
                  </a:srgbClr>
                </a:outerShdw>
              </a:effectLst>
            </a:endParaRPr>
          </a:p>
        </p:txBody>
      </p:sp>
      <p:sp>
        <p:nvSpPr>
          <p:cNvPr id="13315" name="Содержимое 2"/>
          <p:cNvSpPr>
            <a:spLocks noGrp="1"/>
          </p:cNvSpPr>
          <p:nvPr>
            <p:ph idx="1"/>
          </p:nvPr>
        </p:nvSpPr>
        <p:spPr>
          <a:xfrm>
            <a:off x="457200" y="2357429"/>
            <a:ext cx="8229600" cy="3951295"/>
          </a:xfrm>
        </p:spPr>
        <p:txBody>
          <a:bodyPr>
            <a:normAutofit/>
          </a:bodyPr>
          <a:lstStyle/>
          <a:p>
            <a:pPr eaLnBrk="1" hangingPunct="1">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2 мл фильтрата пробы</a:t>
            </a:r>
          </a:p>
          <a:p>
            <a:pPr>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4 капли соляной кислоты (1:3)</a:t>
            </a:r>
          </a:p>
          <a:p>
            <a:pPr>
              <a:buFont typeface="Wingdings 2" pitchFamily="18" charset="2"/>
              <a:buNone/>
            </a:pPr>
            <a:r>
              <a:rPr lang="ru-RU" sz="2800" b="1" dirty="0" smtClean="0">
                <a:solidFill>
                  <a:schemeClr val="accent2">
                    <a:lumMod val="50000"/>
                  </a:schemeClr>
                </a:solidFill>
                <a:effectLst>
                  <a:outerShdw blurRad="38100" dist="38100" dir="2700000" algn="tl">
                    <a:srgbClr val="000000">
                      <a:alpha val="43137"/>
                    </a:srgbClr>
                  </a:outerShdw>
                </a:effectLst>
              </a:rPr>
              <a:t>по каплям раствор KMnO</a:t>
            </a:r>
            <a:r>
              <a:rPr lang="ru-RU" sz="2800" b="1" baseline="-25000" dirty="0" smtClean="0">
                <a:solidFill>
                  <a:schemeClr val="accent2">
                    <a:lumMod val="50000"/>
                  </a:schemeClr>
                </a:solidFill>
                <a:effectLst>
                  <a:outerShdw blurRad="38100" dist="38100" dir="2700000" algn="tl">
                    <a:srgbClr val="000000">
                      <a:alpha val="43137"/>
                    </a:srgbClr>
                  </a:outerShdw>
                </a:effectLst>
              </a:rPr>
              <a:t>4</a:t>
            </a:r>
            <a:r>
              <a:rPr lang="ru-RU" sz="2800" b="1" dirty="0" smtClean="0">
                <a:solidFill>
                  <a:schemeClr val="accent2">
                    <a:lumMod val="50000"/>
                  </a:schemeClr>
                </a:solidFill>
                <a:effectLst>
                  <a:outerShdw blurRad="38100" dist="38100" dir="2700000" algn="tl">
                    <a:srgbClr val="000000">
                      <a:alpha val="43137"/>
                    </a:srgbClr>
                  </a:outerShdw>
                </a:effectLst>
              </a:rPr>
              <a:t> </a:t>
            </a:r>
          </a:p>
          <a:p>
            <a:r>
              <a:rPr lang="ru-RU" sz="2800" b="1" dirty="0" smtClean="0">
                <a:solidFill>
                  <a:schemeClr val="accent2">
                    <a:lumMod val="50000"/>
                  </a:schemeClr>
                </a:solidFill>
                <a:effectLst>
                  <a:outerShdw blurRad="38100" dist="38100" dir="2700000" algn="tl">
                    <a:srgbClr val="000000">
                      <a:alpha val="43137"/>
                    </a:srgbClr>
                  </a:outerShdw>
                </a:effectLst>
              </a:rPr>
              <a:t>В присутствии органических веществ KMnO</a:t>
            </a:r>
            <a:r>
              <a:rPr lang="ru-RU" sz="2800" b="1" baseline="-25000" dirty="0" smtClean="0">
                <a:solidFill>
                  <a:schemeClr val="accent2">
                    <a:lumMod val="50000"/>
                  </a:schemeClr>
                </a:solidFill>
                <a:effectLst>
                  <a:outerShdw blurRad="38100" dist="38100" dir="2700000" algn="tl">
                    <a:srgbClr val="000000">
                      <a:alpha val="43137"/>
                    </a:srgbClr>
                  </a:outerShdw>
                </a:effectLst>
              </a:rPr>
              <a:t>4</a:t>
            </a:r>
            <a:r>
              <a:rPr lang="ru-RU" sz="2800" b="1" dirty="0" smtClean="0">
                <a:solidFill>
                  <a:schemeClr val="accent2">
                    <a:lumMod val="50000"/>
                  </a:schemeClr>
                </a:solidFill>
                <a:effectLst>
                  <a:outerShdw blurRad="38100" dist="38100" dir="2700000" algn="tl">
                    <a:srgbClr val="000000">
                      <a:alpha val="43137"/>
                    </a:srgbClr>
                  </a:outerShdw>
                </a:effectLst>
              </a:rPr>
              <a:t> вода будет обесцвечиваться. Можно считать что органические вещества полностью окислены, если красная окраска сохраняется в течение одной минуты.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52737"/>
            <a:ext cx="8229600" cy="5271864"/>
          </a:xfrm>
        </p:spPr>
      </p:pic>
    </p:spTree>
    <p:extLst>
      <p:ext uri="{BB962C8B-B14F-4D97-AF65-F5344CB8AC3E}">
        <p14:creationId xmlns:p14="http://schemas.microsoft.com/office/powerpoint/2010/main" val="188884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ctr"/>
            <a:r>
              <a:rPr lang="ru-RU" sz="3200" b="1" dirty="0" smtClean="0">
                <a:effectLst>
                  <a:outerShdw blurRad="38100" dist="38100" dir="2700000" algn="tl">
                    <a:srgbClr val="000000">
                      <a:alpha val="43137"/>
                    </a:srgbClr>
                  </a:outerShdw>
                </a:effectLst>
              </a:rPr>
              <a:t>Получили следующие результаты:</a:t>
            </a:r>
            <a:endParaRPr lang="ru-RU" sz="3200" b="1" dirty="0">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29543313"/>
              </p:ext>
            </p:extLst>
          </p:nvPr>
        </p:nvGraphicFramePr>
        <p:xfrm>
          <a:off x="457200" y="2071677"/>
          <a:ext cx="8229600" cy="4403414"/>
        </p:xfrm>
        <a:graphic>
          <a:graphicData uri="http://schemas.openxmlformats.org/drawingml/2006/table">
            <a:tbl>
              <a:tblPr firstRow="1" bandRow="1">
                <a:tableStyleId>{5C22544A-7EE6-4342-B048-85BDC9FD1C3A}</a:tableStyleId>
              </a:tblPr>
              <a:tblGrid>
                <a:gridCol w="2743200"/>
                <a:gridCol w="2743200"/>
                <a:gridCol w="2743200"/>
              </a:tblGrid>
              <a:tr h="928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 пробы / Показатели</a:t>
                      </a:r>
                    </a:p>
                    <a:p>
                      <a:pPr algn="ct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 Около клуба</a:t>
                      </a:r>
                    </a:p>
                    <a:p>
                      <a:pPr algn="ct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2. Около фонтана</a:t>
                      </a:r>
                    </a:p>
                    <a:p>
                      <a:pPr algn="ctr"/>
                      <a:endParaRPr lang="ru-RU" dirty="0"/>
                    </a:p>
                  </a:txBody>
                  <a:tcPr/>
                </a:tc>
              </a:tr>
              <a:tr h="928694">
                <a:tc>
                  <a:txBody>
                    <a:bodyPr/>
                    <a:lstStyle/>
                    <a:p>
                      <a:pPr algn="ctr" eaLnBrk="0" hangingPunct="0"/>
                      <a:r>
                        <a:rPr lang="ru-RU" sz="2400" dirty="0" smtClean="0">
                          <a:solidFill>
                            <a:srgbClr val="0808B4"/>
                          </a:solidFill>
                          <a:latin typeface="Times New Roman" pitchFamily="18" charset="0"/>
                        </a:rPr>
                        <a:t>определения </a:t>
                      </a:r>
                    </a:p>
                    <a:p>
                      <a:pPr algn="ctr" eaLnBrk="0" hangingPunct="0"/>
                      <a:r>
                        <a:rPr lang="ru-RU" sz="2400" dirty="0" smtClean="0">
                          <a:solidFill>
                            <a:srgbClr val="0808B4"/>
                          </a:solidFill>
                          <a:latin typeface="Times New Roman" pitchFamily="18" charset="0"/>
                        </a:rPr>
                        <a:t>сульфатов в воде</a:t>
                      </a:r>
                    </a:p>
                    <a:p>
                      <a:endParaRPr lang="ru-RU" dirty="0"/>
                    </a:p>
                  </a:txBody>
                  <a:tcPr/>
                </a:tc>
                <a:tc>
                  <a:txBody>
                    <a:bodyPr/>
                    <a:lstStyle/>
                    <a:p>
                      <a:pPr algn="ctr"/>
                      <a:r>
                        <a:rPr lang="ru-RU" sz="6000" dirty="0" smtClean="0"/>
                        <a:t>+</a:t>
                      </a:r>
                      <a:endParaRPr lang="ru-RU" sz="6000" dirty="0"/>
                    </a:p>
                  </a:txBody>
                  <a:tcPr/>
                </a:tc>
                <a:tc>
                  <a:txBody>
                    <a:bodyPr/>
                    <a:lstStyle/>
                    <a:p>
                      <a:pPr algn="ctr"/>
                      <a:r>
                        <a:rPr lang="ru-RU" sz="6000" dirty="0" smtClean="0"/>
                        <a:t>+</a:t>
                      </a:r>
                      <a:endParaRPr lang="ru-RU" sz="6000" dirty="0"/>
                    </a:p>
                  </a:txBody>
                  <a:tcPr/>
                </a:tc>
              </a:tr>
              <a:tr h="928694">
                <a:tc>
                  <a:txBody>
                    <a:bodyPr/>
                    <a:lstStyle/>
                    <a:p>
                      <a:pPr algn="ctr" eaLnBrk="0" hangingPunct="0"/>
                      <a:r>
                        <a:rPr lang="ru-RU" sz="2400" dirty="0" smtClean="0">
                          <a:solidFill>
                            <a:srgbClr val="0808B4"/>
                          </a:solidFill>
                          <a:latin typeface="Times New Roman" pitchFamily="18" charset="0"/>
                        </a:rPr>
                        <a:t>определения </a:t>
                      </a:r>
                    </a:p>
                    <a:p>
                      <a:pPr algn="ctr" eaLnBrk="0" hangingPunct="0"/>
                      <a:r>
                        <a:rPr lang="ru-RU" sz="2400" dirty="0" smtClean="0">
                          <a:solidFill>
                            <a:srgbClr val="0808B4"/>
                          </a:solidFill>
                          <a:latin typeface="Times New Roman" pitchFamily="18" charset="0"/>
                        </a:rPr>
                        <a:t>хлоридов в воде</a:t>
                      </a:r>
                    </a:p>
                    <a:p>
                      <a:endParaRPr lang="ru-RU" sz="2400" dirty="0"/>
                    </a:p>
                  </a:txBody>
                  <a:tcPr/>
                </a:tc>
                <a:tc>
                  <a:txBody>
                    <a:bodyPr/>
                    <a:lstStyle/>
                    <a:p>
                      <a:pPr algn="ctr"/>
                      <a:r>
                        <a:rPr lang="ru-RU" sz="6000" dirty="0" smtClean="0"/>
                        <a:t>-</a:t>
                      </a:r>
                      <a:endParaRPr lang="ru-RU" sz="6000" dirty="0"/>
                    </a:p>
                  </a:txBody>
                  <a:tcPr/>
                </a:tc>
                <a:tc>
                  <a:txBody>
                    <a:bodyPr/>
                    <a:lstStyle/>
                    <a:p>
                      <a:pPr algn="ctr"/>
                      <a:r>
                        <a:rPr lang="ru-RU" sz="6000" dirty="0" smtClean="0"/>
                        <a:t>-</a:t>
                      </a:r>
                      <a:endParaRPr lang="ru-RU" sz="6000" dirty="0"/>
                    </a:p>
                  </a:txBody>
                  <a:tcPr/>
                </a:tc>
              </a:tr>
              <a:tr h="928694">
                <a:tc>
                  <a:txBody>
                    <a:bodyPr/>
                    <a:lstStyle/>
                    <a:p>
                      <a:pPr algn="ctr"/>
                      <a:r>
                        <a:rPr lang="ru-RU" sz="2400" b="0" dirty="0" smtClean="0">
                          <a:ln>
                            <a:noFill/>
                          </a:ln>
                          <a:solidFill>
                            <a:srgbClr val="0808B4"/>
                          </a:solidFill>
                          <a:effectLst/>
                          <a:latin typeface="Times New Roman" pitchFamily="18" charset="0"/>
                        </a:rPr>
                        <a:t>Определение органических </a:t>
                      </a:r>
                      <a:br>
                        <a:rPr lang="ru-RU" sz="2400" b="0" dirty="0" smtClean="0">
                          <a:ln>
                            <a:noFill/>
                          </a:ln>
                          <a:solidFill>
                            <a:srgbClr val="0808B4"/>
                          </a:solidFill>
                          <a:effectLst/>
                          <a:latin typeface="Times New Roman" pitchFamily="18" charset="0"/>
                        </a:rPr>
                      </a:br>
                      <a:r>
                        <a:rPr lang="ru-RU" sz="2400" b="0" dirty="0" smtClean="0">
                          <a:ln>
                            <a:noFill/>
                          </a:ln>
                          <a:solidFill>
                            <a:srgbClr val="0808B4"/>
                          </a:solidFill>
                          <a:effectLst/>
                          <a:latin typeface="Times New Roman" pitchFamily="18" charset="0"/>
                        </a:rPr>
                        <a:t>веществ в воде</a:t>
                      </a:r>
                      <a:endParaRPr lang="ru-RU" sz="2400" dirty="0"/>
                    </a:p>
                  </a:txBody>
                  <a:tcPr/>
                </a:tc>
                <a:tc>
                  <a:txBody>
                    <a:bodyPr/>
                    <a:lstStyle/>
                    <a:p>
                      <a:pPr algn="ctr"/>
                      <a:r>
                        <a:rPr lang="ru-RU" sz="6000" dirty="0" smtClean="0"/>
                        <a:t>-</a:t>
                      </a:r>
                      <a:endParaRPr lang="ru-RU" sz="6000" dirty="0"/>
                    </a:p>
                  </a:txBody>
                  <a:tcPr/>
                </a:tc>
                <a:tc>
                  <a:txBody>
                    <a:bodyPr/>
                    <a:lstStyle/>
                    <a:p>
                      <a:pPr algn="ctr"/>
                      <a:r>
                        <a:rPr lang="ru-RU" sz="6000" dirty="0" smtClean="0"/>
                        <a:t>-</a:t>
                      </a:r>
                      <a:endParaRPr lang="ru-RU" sz="60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088"/>
            <a:ext cx="8229600" cy="636680"/>
          </a:xfrm>
        </p:spPr>
        <p:txBody>
          <a:bodyPr>
            <a:normAutofit fontScale="90000"/>
          </a:bodyPr>
          <a:lstStyle/>
          <a:p>
            <a:pPr eaLnBrk="1" hangingPunct="1"/>
            <a:r>
              <a:rPr lang="ru-RU" dirty="0" smtClean="0"/>
              <a:t>Индекс Майера </a:t>
            </a:r>
          </a:p>
        </p:txBody>
      </p:sp>
      <p:graphicFrame>
        <p:nvGraphicFramePr>
          <p:cNvPr id="23623" name="Group 71"/>
          <p:cNvGraphicFramePr>
            <a:graphicFrameLocks noGrp="1"/>
          </p:cNvGraphicFramePr>
          <p:nvPr>
            <p:ph idx="1"/>
          </p:nvPr>
        </p:nvGraphicFramePr>
        <p:xfrm>
          <a:off x="457200" y="1340769"/>
          <a:ext cx="8229600" cy="5328591"/>
        </p:xfrm>
        <a:graphic>
          <a:graphicData uri="http://schemas.openxmlformats.org/drawingml/2006/table">
            <a:tbl>
              <a:tblPr/>
              <a:tblGrid>
                <a:gridCol w="2743200"/>
                <a:gridCol w="2743200"/>
                <a:gridCol w="2743200"/>
              </a:tblGrid>
              <a:tr h="116453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dirty="0" smtClean="0">
                          <a:ln>
                            <a:noFill/>
                          </a:ln>
                          <a:solidFill>
                            <a:schemeClr val="tx1"/>
                          </a:solidFill>
                          <a:effectLst/>
                          <a:latin typeface="Arial" charset="0"/>
                          <a:cs typeface="Arial" charset="0"/>
                        </a:rPr>
                        <a:t>Обитатели чистых вод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dirty="0" smtClean="0">
                          <a:ln>
                            <a:noFill/>
                          </a:ln>
                          <a:solidFill>
                            <a:schemeClr val="tx1"/>
                          </a:solidFill>
                          <a:effectLst/>
                          <a:latin typeface="Arial" charset="0"/>
                          <a:cs typeface="Arial" charset="0"/>
                        </a:rPr>
                        <a:t>Организмы средней степени чувствительности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Обитатели загрязненных водоёмов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6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Нимфы веснянок</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Бокоплав</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комаров-звонцов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Нимфы поденок</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Речной рак</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Пиявки</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ручейников</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стрекоз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Водяной ослик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6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вислокрылок</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комаров-долгоножек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Прудовики</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6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Двустворчатые моллюски</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Моллюски-катушки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Личинки мошки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64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Моллюски-живородки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ru-RU" sz="2000" b="0" i="0" u="none" strike="noStrike" cap="none" normalizeH="0" baseline="0" dirty="0" smtClean="0">
                          <a:ln>
                            <a:noFill/>
                          </a:ln>
                          <a:solidFill>
                            <a:schemeClr val="tx1"/>
                          </a:solidFill>
                          <a:effectLst/>
                          <a:latin typeface="Arial" charset="0"/>
                          <a:cs typeface="Arial" charset="0"/>
                        </a:rPr>
                        <a:t>Малощетинковые черви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9033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80727"/>
            <a:ext cx="8229600" cy="5343873"/>
          </a:xfrm>
        </p:spPr>
      </p:pic>
    </p:spTree>
    <p:extLst>
      <p:ext uri="{BB962C8B-B14F-4D97-AF65-F5344CB8AC3E}">
        <p14:creationId xmlns:p14="http://schemas.microsoft.com/office/powerpoint/2010/main" val="718683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4788024" cy="52292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628800"/>
            <a:ext cx="4355976" cy="5229199"/>
          </a:xfrm>
          <a:prstGeom prst="rect">
            <a:avLst/>
          </a:prstGeom>
        </p:spPr>
      </p:pic>
    </p:spTree>
    <p:extLst>
      <p:ext uri="{BB962C8B-B14F-4D97-AF65-F5344CB8AC3E}">
        <p14:creationId xmlns:p14="http://schemas.microsoft.com/office/powerpoint/2010/main" val="4158054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19"/>
            <a:ext cx="8147248" cy="2335615"/>
          </a:xfrm>
        </p:spPr>
        <p:txBody>
          <a:bodyPr>
            <a:noAutofit/>
          </a:bodyPr>
          <a:lstStyle/>
          <a:p>
            <a:r>
              <a:rPr lang="ru-RU" sz="2800" b="1" dirty="0" smtClean="0">
                <a:effectLst>
                  <a:outerShdw blurRad="38100" dist="38100" dir="2700000" algn="tl">
                    <a:srgbClr val="000000">
                      <a:alpha val="43137"/>
                    </a:srgbClr>
                  </a:outerShdw>
                </a:effectLst>
              </a:rPr>
              <a:t>Используя таблицу Майера и изучив под микроскопом воду, мы пришли к выводу, что в нашем водоеме можно встретить организмы, живущие в воде  средней степени чувствительности.</a:t>
            </a:r>
            <a:br>
              <a:rPr lang="ru-RU" sz="2800" b="1" dirty="0" smtClean="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pic>
        <p:nvPicPr>
          <p:cNvPr id="4" name="Picture 8" descr="image07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530624" cy="2747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56176" y="2952087"/>
            <a:ext cx="2699792" cy="707886"/>
          </a:xfrm>
          <a:prstGeom prst="rect">
            <a:avLst/>
          </a:prstGeom>
        </p:spPr>
        <p:txBody>
          <a:bodyPr wrap="square">
            <a:spAutoFit/>
          </a:bodyPr>
          <a:lstStyle/>
          <a:p>
            <a:r>
              <a:rPr lang="ru-RU" sz="2000" b="1" dirty="0">
                <a:solidFill>
                  <a:schemeClr val="tx2"/>
                </a:solidFill>
                <a:effectLst>
                  <a:outerShdw blurRad="38100" dist="38100" dir="2700000" algn="tl">
                    <a:srgbClr val="000000">
                      <a:alpha val="43137"/>
                    </a:srgbClr>
                  </a:outerShdw>
                </a:effectLst>
              </a:rPr>
              <a:t>Личинки стрекоз</a:t>
            </a:r>
            <a:br>
              <a:rPr lang="ru-RU" sz="2000" b="1" dirty="0">
                <a:solidFill>
                  <a:schemeClr val="tx2"/>
                </a:solidFill>
                <a:effectLst>
                  <a:outerShdw blurRad="38100" dist="38100" dir="2700000" algn="tl">
                    <a:srgbClr val="000000">
                      <a:alpha val="43137"/>
                    </a:srgbClr>
                  </a:outerShdw>
                </a:effectLst>
              </a:rPr>
            </a:br>
            <a:r>
              <a:rPr lang="ru-RU" sz="2000" b="1" dirty="0">
                <a:solidFill>
                  <a:schemeClr val="tx2"/>
                </a:solidFill>
                <a:effectLst>
                  <a:outerShdw blurRad="38100" dist="38100" dir="2700000" algn="tl">
                    <a:srgbClr val="000000">
                      <a:alpha val="43137"/>
                    </a:srgbClr>
                  </a:outerShdw>
                </a:effectLst>
              </a:rPr>
              <a:t>стрелок</a:t>
            </a:r>
            <a:endParaRPr lang="ru-RU" sz="2000" dirty="0">
              <a:solidFill>
                <a:schemeClr val="tx2"/>
              </a:solidFill>
            </a:endParaRPr>
          </a:p>
        </p:txBody>
      </p:sp>
      <p:pic>
        <p:nvPicPr>
          <p:cNvPr id="6" name="Picture 16" descr="image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2520280" cy="2387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5536" y="3244335"/>
            <a:ext cx="2664297" cy="707886"/>
          </a:xfrm>
          <a:prstGeom prst="rect">
            <a:avLst/>
          </a:prstGeom>
        </p:spPr>
        <p:txBody>
          <a:bodyPr wrap="square">
            <a:spAutoFit/>
          </a:bodyPr>
          <a:lstStyle/>
          <a:p>
            <a:pPr algn="ctr"/>
            <a:r>
              <a:rPr lang="ru-RU" sz="2000" b="1" dirty="0">
                <a:solidFill>
                  <a:schemeClr val="bg2">
                    <a:lumMod val="25000"/>
                  </a:schemeClr>
                </a:solidFill>
                <a:effectLst>
                  <a:outerShdw blurRad="38100" dist="38100" dir="2700000" algn="tl">
                    <a:srgbClr val="000000">
                      <a:alpha val="43137"/>
                    </a:srgbClr>
                  </a:outerShdw>
                </a:effectLst>
              </a:rPr>
              <a:t>Червь </a:t>
            </a:r>
            <a:r>
              <a:rPr lang="ru-RU" sz="2000" b="1" dirty="0" err="1">
                <a:solidFill>
                  <a:schemeClr val="bg2">
                    <a:lumMod val="25000"/>
                  </a:schemeClr>
                </a:solidFill>
                <a:effectLst>
                  <a:outerShdw blurRad="38100" dist="38100" dir="2700000" algn="tl">
                    <a:srgbClr val="000000">
                      <a:alpha val="43137"/>
                    </a:srgbClr>
                  </a:outerShdw>
                </a:effectLst>
              </a:rPr>
              <a:t>малощенковый</a:t>
            </a:r>
            <a:endParaRPr lang="ru-RU" sz="20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5233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610244"/>
          </a:xfrm>
        </p:spPr>
        <p:txBody>
          <a:bodyPr>
            <a:normAutofit fontScale="77500" lnSpcReduction="20000"/>
          </a:bodyPr>
          <a:lstStyle/>
          <a:p>
            <a:r>
              <a:rPr lang="ru-RU" sz="2400" b="1" dirty="0" smtClean="0">
                <a:solidFill>
                  <a:schemeClr val="accent2">
                    <a:lumMod val="50000"/>
                  </a:schemeClr>
                </a:solidFill>
                <a:effectLst>
                  <a:outerShdw blurRad="38100" dist="38100" dir="2700000" algn="tl">
                    <a:srgbClr val="000000">
                      <a:alpha val="43137"/>
                    </a:srgbClr>
                  </a:outerShdw>
                </a:effectLst>
              </a:rPr>
              <a:t>По данным нашего исследования были получены следующие заключения и выводы:</a:t>
            </a:r>
          </a:p>
          <a:p>
            <a:r>
              <a:rPr lang="ru-RU" sz="2400" b="1" dirty="0" smtClean="0">
                <a:solidFill>
                  <a:schemeClr val="accent2">
                    <a:lumMod val="50000"/>
                  </a:schemeClr>
                </a:solidFill>
                <a:effectLst>
                  <a:outerShdw blurRad="38100" dist="38100" dir="2700000" algn="tl">
                    <a:srgbClr val="000000">
                      <a:alpha val="43137"/>
                    </a:srgbClr>
                  </a:outerShdw>
                </a:effectLst>
              </a:rPr>
              <a:t>Вода в искусственном водоеме Посольства РФ имеет цвет от желтого до коричневого. Ее степень прозрачность составляет 3-3,8 см. Уменьшение прозрачности воды свидетельствует о загрязненности водоема. Запах воды имеет природный характер: илистый, землистый, прелый. Он не интенсивный: слабый, слегка заметный. В исследуемой воде найдены взвешенные частицы естественного происхождения: песок, камешки, земля, шерсть животных. Используя универсальный индикатор, мы установили, что вода в водоеме имеет слабощелочную среду, и используя экспресс-метод, определили наличие сульфатов в воде.</a:t>
            </a:r>
          </a:p>
          <a:p>
            <a:r>
              <a:rPr lang="ru-RU" sz="2400" b="1" dirty="0" smtClean="0">
                <a:solidFill>
                  <a:schemeClr val="accent2">
                    <a:lumMod val="50000"/>
                  </a:schemeClr>
                </a:solidFill>
                <a:effectLst>
                  <a:outerShdw blurRad="38100" dist="38100" dir="2700000" algn="tl">
                    <a:srgbClr val="000000">
                      <a:alpha val="43137"/>
                    </a:srgbClr>
                  </a:outerShdw>
                </a:effectLst>
              </a:rPr>
              <a:t>Таким образом, можно сделать вывод, что вода из искусственного водоема на территории Посольства РФ не пригодна для питья, но может использоваться для хозяйственных нужд человека. Согласно органолептическим показателям, водоем является живой природной биологической экосистемой. Основными загрязнителями этого водоема являются биологические: (водоросли, лигнины, грибки) и физические (взвешенные твердые частицы, песок, глина, земля и др.) Промышленных загрязнителей на территории Посольства РФ не выявлено.</a:t>
            </a:r>
            <a:endParaRPr lang="ru-RU" b="1" dirty="0" smtClean="0">
              <a:solidFill>
                <a:schemeClr val="accent2">
                  <a:lumMod val="50000"/>
                </a:schemeClr>
              </a:solidFill>
              <a:effectLst>
                <a:outerShdw blurRad="38100" dist="38100" dir="2700000" algn="tl">
                  <a:srgbClr val="000000">
                    <a:alpha val="43137"/>
                  </a:srgbClr>
                </a:outerShdw>
              </a:effectLst>
            </a:endParaRPr>
          </a:p>
          <a:p>
            <a:endParaRPr lang="ru-RU" b="1" dirty="0" smtClean="0"/>
          </a:p>
          <a:p>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704088"/>
            <a:ext cx="8229600" cy="5620512"/>
          </a:xfrm>
        </p:spPr>
        <p:txBody>
          <a:bodyPr>
            <a:normAutofit/>
          </a:bodyPr>
          <a:lstStyle/>
          <a:p>
            <a:r>
              <a:rPr lang="ru-RU" b="1" dirty="0">
                <a:effectLst>
                  <a:outerShdw blurRad="38100" dist="38100" dir="2700000" algn="tl">
                    <a:srgbClr val="000000">
                      <a:alpha val="43137"/>
                    </a:srgbClr>
                  </a:outerShdw>
                </a:effectLst>
                <a:latin typeface="+mj-lt"/>
              </a:rPr>
              <a:t>Пускай обычный человек и не может повлиять на экологическую обстановку во всей стране, но зато у него есть право знать о ней как можно больше, тем самым защитив  себя и своих близких от ее неблагоприятного воздействия. </a:t>
            </a:r>
            <a:endParaRPr lang="en-US" b="1" dirty="0" smtClean="0">
              <a:effectLst>
                <a:outerShdw blurRad="38100" dist="38100" dir="2700000" algn="tl">
                  <a:srgbClr val="000000">
                    <a:alpha val="43137"/>
                  </a:srgbClr>
                </a:outerShdw>
              </a:effectLst>
              <a:latin typeface="+mj-lt"/>
            </a:endParaRPr>
          </a:p>
          <a:p>
            <a:r>
              <a:rPr lang="ru-RU" b="1" dirty="0" smtClean="0">
                <a:effectLst>
                  <a:outerShdw blurRad="38100" dist="38100" dir="2700000" algn="tl">
                    <a:srgbClr val="000000">
                      <a:alpha val="43137"/>
                    </a:srgbClr>
                  </a:outerShdw>
                </a:effectLst>
                <a:latin typeface="+mj-lt"/>
              </a:rPr>
              <a:t>Но </a:t>
            </a:r>
            <a:r>
              <a:rPr lang="ru-RU" b="1" dirty="0">
                <a:effectLst>
                  <a:outerShdw blurRad="38100" dist="38100" dir="2700000" algn="tl">
                    <a:srgbClr val="000000">
                      <a:alpha val="43137"/>
                    </a:srgbClr>
                  </a:outerShdw>
                </a:effectLst>
                <a:latin typeface="+mj-lt"/>
              </a:rPr>
              <a:t>изучать эту науку, в определенной степени, можно и самостоятельно. Для этого достаточно выйти на улицу и сделать необходимые измерения. Нас, в свою очередь, заинтересовал микроклимат Посольства, особенности которого мы и изучили на основе проведенных экспериментов. </a:t>
            </a:r>
          </a:p>
          <a:p>
            <a:endParaRPr lang="ru-RU" dirty="0"/>
          </a:p>
        </p:txBody>
      </p:sp>
    </p:spTree>
    <p:extLst>
      <p:ext uri="{BB962C8B-B14F-4D97-AF65-F5344CB8AC3E}">
        <p14:creationId xmlns:p14="http://schemas.microsoft.com/office/powerpoint/2010/main" val="308658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704088"/>
            <a:ext cx="8229600" cy="5620512"/>
          </a:xfrm>
        </p:spPr>
        <p:txBody>
          <a:bodyPr>
            <a:normAutofit/>
          </a:bodyPr>
          <a:lstStyle/>
          <a:p>
            <a:pPr marL="0" indent="0">
              <a:buNone/>
            </a:pPr>
            <a:r>
              <a:rPr lang="ru-RU" sz="2800" b="1" dirty="0" smtClean="0">
                <a:solidFill>
                  <a:schemeClr val="tx2"/>
                </a:solidFill>
                <a:effectLst>
                  <a:outerShdw blurRad="38100" dist="38100" dir="2700000" algn="tl">
                    <a:srgbClr val="000000">
                      <a:alpha val="43137"/>
                    </a:srgbClr>
                  </a:outerShdw>
                </a:effectLst>
                <a:latin typeface="+mj-lt"/>
              </a:rPr>
              <a:t>Глядим мы счастливо на волны морей,</a:t>
            </a:r>
          </a:p>
          <a:p>
            <a:pPr marL="0" indent="0">
              <a:buNone/>
            </a:pPr>
            <a:r>
              <a:rPr lang="ru-RU" sz="2800" b="1" dirty="0" smtClean="0">
                <a:solidFill>
                  <a:schemeClr val="tx2"/>
                </a:solidFill>
                <a:effectLst>
                  <a:outerShdw blurRad="38100" dist="38100" dir="2700000" algn="tl">
                    <a:srgbClr val="000000">
                      <a:alpha val="43137"/>
                    </a:srgbClr>
                  </a:outerShdw>
                </a:effectLst>
                <a:latin typeface="+mj-lt"/>
              </a:rPr>
              <a:t>На тихую гладь малых речек.</a:t>
            </a:r>
          </a:p>
          <a:p>
            <a:pPr marL="0" indent="0">
              <a:buNone/>
            </a:pPr>
            <a:r>
              <a:rPr lang="ru-RU" sz="2800" b="1" dirty="0" smtClean="0">
                <a:solidFill>
                  <a:schemeClr val="tx2"/>
                </a:solidFill>
                <a:effectLst>
                  <a:outerShdw blurRad="38100" dist="38100" dir="2700000" algn="tl">
                    <a:srgbClr val="000000">
                      <a:alpha val="43137"/>
                    </a:srgbClr>
                  </a:outerShdw>
                </a:effectLst>
                <a:latin typeface="+mj-lt"/>
              </a:rPr>
              <a:t>Вода очищает и радость дает</a:t>
            </a:r>
          </a:p>
          <a:p>
            <a:pPr marL="0" indent="0">
              <a:buNone/>
            </a:pPr>
            <a:r>
              <a:rPr lang="ru-RU" sz="2800" b="1" dirty="0" smtClean="0">
                <a:solidFill>
                  <a:schemeClr val="tx2"/>
                </a:solidFill>
                <a:effectLst>
                  <a:outerShdw blurRad="38100" dist="38100" dir="2700000" algn="tl">
                    <a:srgbClr val="000000">
                      <a:alpha val="43137"/>
                    </a:srgbClr>
                  </a:outerShdw>
                </a:effectLst>
                <a:latin typeface="+mj-lt"/>
              </a:rPr>
              <a:t>Вам всем на любимой планете!</a:t>
            </a:r>
          </a:p>
          <a:p>
            <a:pPr marL="0" indent="0" algn="r">
              <a:buNone/>
            </a:pPr>
            <a:r>
              <a:rPr lang="ru-RU" sz="2800" b="1" dirty="0" smtClean="0">
                <a:solidFill>
                  <a:schemeClr val="tx2"/>
                </a:solidFill>
                <a:effectLst>
                  <a:outerShdw blurRad="38100" dist="38100" dir="2700000" algn="tl">
                    <a:srgbClr val="000000">
                      <a:alpha val="43137"/>
                    </a:srgbClr>
                  </a:outerShdw>
                </a:effectLst>
                <a:latin typeface="+mj-lt"/>
              </a:rPr>
              <a:t>Родник напоит все живое вокруг,</a:t>
            </a:r>
          </a:p>
          <a:p>
            <a:pPr marL="0" indent="0" algn="r">
              <a:buNone/>
            </a:pPr>
            <a:r>
              <a:rPr lang="ru-RU" sz="2800" b="1" dirty="0" smtClean="0">
                <a:solidFill>
                  <a:schemeClr val="tx2"/>
                </a:solidFill>
                <a:effectLst>
                  <a:outerShdw blurRad="38100" dist="38100" dir="2700000" algn="tl">
                    <a:srgbClr val="000000">
                      <a:alpha val="43137"/>
                    </a:srgbClr>
                  </a:outerShdw>
                </a:effectLst>
                <a:latin typeface="+mj-lt"/>
              </a:rPr>
              <a:t>Очистит и тело и душу.</a:t>
            </a:r>
          </a:p>
          <a:p>
            <a:pPr marL="0" indent="0" algn="r">
              <a:buNone/>
            </a:pPr>
            <a:r>
              <a:rPr lang="ru-RU" sz="2800" b="1" dirty="0" smtClean="0">
                <a:solidFill>
                  <a:schemeClr val="tx2"/>
                </a:solidFill>
                <a:effectLst>
                  <a:outerShdw blurRad="38100" dist="38100" dir="2700000" algn="tl">
                    <a:srgbClr val="000000">
                      <a:alpha val="43137"/>
                    </a:srgbClr>
                  </a:outerShdw>
                </a:effectLst>
                <a:latin typeface="+mj-lt"/>
              </a:rPr>
              <a:t>И жаль, что мы часто не помним о том,</a:t>
            </a:r>
          </a:p>
          <a:p>
            <a:pPr marL="0" indent="0" algn="r">
              <a:buNone/>
            </a:pPr>
            <a:r>
              <a:rPr lang="ru-RU" sz="2800" b="1" dirty="0" smtClean="0">
                <a:solidFill>
                  <a:schemeClr val="tx2"/>
                </a:solidFill>
                <a:effectLst>
                  <a:outerShdw blurRad="38100" dist="38100" dir="2700000" algn="tl">
                    <a:srgbClr val="000000">
                      <a:alpha val="43137"/>
                    </a:srgbClr>
                  </a:outerShdw>
                </a:effectLst>
                <a:latin typeface="+mj-lt"/>
              </a:rPr>
              <a:t>Что очень беречь его нужно!</a:t>
            </a:r>
          </a:p>
          <a:p>
            <a:pPr marL="0" indent="0" algn="r">
              <a:buNone/>
            </a:pPr>
            <a:endParaRPr lang="ru-RU" b="1" dirty="0" smtClean="0">
              <a:solidFill>
                <a:schemeClr val="tx2"/>
              </a:solidFill>
              <a:effectLst>
                <a:outerShdw blurRad="38100" dist="38100" dir="2700000" algn="tl">
                  <a:srgbClr val="000000">
                    <a:alpha val="43137"/>
                  </a:srgbClr>
                </a:outerShdw>
              </a:effectLst>
            </a:endParaRPr>
          </a:p>
          <a:p>
            <a:pPr marL="0" indent="0" algn="r">
              <a:buNone/>
            </a:pPr>
            <a:r>
              <a:rPr lang="ru-RU" b="1" i="1" dirty="0" smtClean="0">
                <a:solidFill>
                  <a:schemeClr val="tx2"/>
                </a:solidFill>
                <a:effectLst>
                  <a:outerShdw blurRad="38100" dist="38100" dir="2700000" algn="tl">
                    <a:srgbClr val="000000">
                      <a:alpha val="43137"/>
                    </a:srgbClr>
                  </a:outerShdw>
                </a:effectLst>
              </a:rPr>
              <a:t>Авторы стихотворения: ученицы 5 класса – Токарева Мария и Чеченец Полина.</a:t>
            </a:r>
            <a:endParaRPr lang="ru-RU" b="1" i="1" dirty="0">
              <a:solidFill>
                <a:schemeClr val="tx2"/>
              </a:solidFill>
              <a:effectLst>
                <a:outerShdw blurRad="38100" dist="38100" dir="2700000" algn="tl">
                  <a:srgbClr val="000000">
                    <a:alpha val="43137"/>
                  </a:srgbClr>
                </a:outerShdw>
              </a:effectLst>
            </a:endParaRPr>
          </a:p>
        </p:txBody>
      </p:sp>
      <p:pic>
        <p:nvPicPr>
          <p:cNvPr id="4" name="_В[1].А.Моцарт_-_Музыка_ангелов_(MusVid.net)_.mp3">
            <a:hlinkClick r:id="" action="ppaction://media"/>
          </p:cNvPr>
          <p:cNvPicPr>
            <a:picLocks noRot="1" noChangeAspect="1"/>
          </p:cNvPicPr>
          <p:nvPr>
            <a:audioFile r:link="rId1"/>
          </p:nvPr>
        </p:nvPicPr>
        <p:blipFill>
          <a:blip r:embed="rId3"/>
          <a:stretch>
            <a:fillRect/>
          </a:stretch>
        </p:blipFill>
        <p:spPr>
          <a:xfrm>
            <a:off x="142844" y="6357958"/>
            <a:ext cx="304800" cy="304800"/>
          </a:xfrm>
          <a:prstGeom prst="rect">
            <a:avLst/>
          </a:prstGeom>
        </p:spPr>
      </p:pic>
    </p:spTree>
    <p:extLst>
      <p:ext uri="{BB962C8B-B14F-4D97-AF65-F5344CB8AC3E}">
        <p14:creationId xmlns:p14="http://schemas.microsoft.com/office/powerpoint/2010/main" val="3056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4"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sz="4000" b="1" dirty="0" smtClean="0">
                <a:latin typeface="+mj-lt"/>
              </a:rPr>
              <a:t>Вступительную статью написала ученица 11 класса средней общеобразовательной школы при Посольстве России в КНР</a:t>
            </a:r>
          </a:p>
          <a:p>
            <a:pPr marL="0" indent="0">
              <a:buNone/>
            </a:pPr>
            <a:r>
              <a:rPr lang="ru-RU" sz="4000" b="1" dirty="0" smtClean="0">
                <a:latin typeface="+mj-lt"/>
              </a:rPr>
              <a:t>ЧЕРНОУСОВА ВАСИЛИСА.</a:t>
            </a:r>
            <a:endParaRPr lang="ru-RU" sz="4000" b="1" dirty="0">
              <a:latin typeface="+mj-lt"/>
            </a:endParaRPr>
          </a:p>
        </p:txBody>
      </p:sp>
    </p:spTree>
    <p:extLst>
      <p:ext uri="{BB962C8B-B14F-4D97-AF65-F5344CB8AC3E}">
        <p14:creationId xmlns:p14="http://schemas.microsoft.com/office/powerpoint/2010/main" val="989949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ЛИТЕРАТУРА:</a:t>
            </a:r>
            <a:endParaRPr lang="ru-RU" b="1" dirty="0"/>
          </a:p>
        </p:txBody>
      </p:sp>
      <p:sp>
        <p:nvSpPr>
          <p:cNvPr id="3" name="Объект 2"/>
          <p:cNvSpPr>
            <a:spLocks noGrp="1"/>
          </p:cNvSpPr>
          <p:nvPr>
            <p:ph idx="1"/>
          </p:nvPr>
        </p:nvSpPr>
        <p:spPr/>
        <p:txBody>
          <a:bodyPr>
            <a:normAutofit/>
          </a:bodyPr>
          <a:lstStyle/>
          <a:p>
            <a:r>
              <a:rPr lang="ru-RU" dirty="0"/>
              <a:t>Экологический мониторинг/ Под </a:t>
            </a:r>
            <a:r>
              <a:rPr lang="ru-RU" dirty="0" err="1"/>
              <a:t>ред.Т.Я.Ашихминой</a:t>
            </a:r>
            <a:r>
              <a:rPr lang="ru-RU" dirty="0"/>
              <a:t>. – М.: Академический проект, 2006.</a:t>
            </a:r>
          </a:p>
          <a:p>
            <a:r>
              <a:rPr lang="ru-RU" dirty="0"/>
              <a:t>Биологический контроль окружающей среды: </a:t>
            </a:r>
            <a:r>
              <a:rPr lang="ru-RU" dirty="0" err="1"/>
              <a:t>биоиндикация</a:t>
            </a:r>
            <a:r>
              <a:rPr lang="ru-RU" dirty="0"/>
              <a:t> и биотестирование/ Под ред. </a:t>
            </a:r>
            <a:r>
              <a:rPr lang="ru-RU" dirty="0" err="1"/>
              <a:t>О.П.Мелеховой</a:t>
            </a:r>
            <a:r>
              <a:rPr lang="ru-RU" dirty="0"/>
              <a:t> и </a:t>
            </a:r>
            <a:r>
              <a:rPr lang="ru-RU" dirty="0" err="1"/>
              <a:t>Е.И.Егоровой</a:t>
            </a:r>
            <a:r>
              <a:rPr lang="ru-RU" dirty="0"/>
              <a:t>. – М.: «Академия», 2007</a:t>
            </a:r>
            <a:r>
              <a:rPr lang="ru-RU" dirty="0" smtClean="0"/>
              <a:t>.</a:t>
            </a:r>
          </a:p>
          <a:p>
            <a:pPr lvl="0"/>
            <a:r>
              <a:rPr lang="ru-RU" sz="2800" dirty="0" smtClean="0">
                <a:latin typeface="Monotype Corsiva" pitchFamily="66" charset="0"/>
              </a:rPr>
              <a:t>Фотографии </a:t>
            </a:r>
            <a:r>
              <a:rPr lang="ru-RU" sz="2800" dirty="0">
                <a:latin typeface="Monotype Corsiva" pitchFamily="66" charset="0"/>
              </a:rPr>
              <a:t>из личного </a:t>
            </a:r>
            <a:r>
              <a:rPr lang="ru-RU" sz="2800" dirty="0" smtClean="0">
                <a:latin typeface="Monotype Corsiva" pitchFamily="66" charset="0"/>
              </a:rPr>
              <a:t>архива </a:t>
            </a:r>
            <a:r>
              <a:rPr lang="en-US" sz="2800" dirty="0" smtClean="0">
                <a:latin typeface="Monotype Corsiva" pitchFamily="66" charset="0"/>
              </a:rPr>
              <a:t> </a:t>
            </a:r>
            <a:r>
              <a:rPr lang="ru-RU" sz="2800" dirty="0" err="1" smtClean="0">
                <a:latin typeface="Monotype Corsiva" pitchFamily="66" charset="0"/>
              </a:rPr>
              <a:t>Дроковской</a:t>
            </a:r>
            <a:r>
              <a:rPr lang="ru-RU" sz="2800" dirty="0" smtClean="0">
                <a:latin typeface="Monotype Corsiva" pitchFamily="66" charset="0"/>
              </a:rPr>
              <a:t> М.Б.</a:t>
            </a:r>
            <a:endParaRPr lang="ru-RU" dirty="0"/>
          </a:p>
          <a:p>
            <a:r>
              <a:rPr lang="ru-RU" sz="2800" i="1" u="sng" dirty="0">
                <a:hlinkClick r:id="rId2"/>
              </a:rPr>
              <a:t> http://images.yandex.ru/?lr=213&amp;source=wiz</a:t>
            </a:r>
            <a:endParaRPr lang="ru-RU" dirty="0"/>
          </a:p>
        </p:txBody>
      </p:sp>
    </p:spTree>
    <p:extLst>
      <p:ext uri="{BB962C8B-B14F-4D97-AF65-F5344CB8AC3E}">
        <p14:creationId xmlns:p14="http://schemas.microsoft.com/office/powerpoint/2010/main" val="21983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143000"/>
          </a:xfrm>
        </p:spPr>
        <p:txBody>
          <a:bodyPr/>
          <a:lstStyle/>
          <a:p>
            <a:r>
              <a:rPr lang="ru-RU" dirty="0" smtClean="0"/>
              <a:t>Цель эксперимента:</a:t>
            </a:r>
            <a:endParaRPr lang="ru-RU" dirty="0"/>
          </a:p>
        </p:txBody>
      </p:sp>
      <p:sp>
        <p:nvSpPr>
          <p:cNvPr id="3" name="Содержимое 2"/>
          <p:cNvSpPr>
            <a:spLocks noGrp="1"/>
          </p:cNvSpPr>
          <p:nvPr>
            <p:ph idx="1"/>
          </p:nvPr>
        </p:nvSpPr>
        <p:spPr/>
        <p:txBody>
          <a:bodyPr/>
          <a:lstStyle/>
          <a:p>
            <a:pPr algn="just">
              <a:buFont typeface="Wingdings 2" pitchFamily="18" charset="2"/>
              <a:buNone/>
            </a:pPr>
            <a:r>
              <a:rPr lang="ru-RU" sz="2800" dirty="0" smtClean="0">
                <a:solidFill>
                  <a:srgbClr val="000000"/>
                </a:solidFill>
                <a:effectLst>
                  <a:outerShdw blurRad="38100" dist="38100" dir="2700000" algn="tl">
                    <a:srgbClr val="000000">
                      <a:alpha val="43137"/>
                    </a:srgbClr>
                  </a:outerShdw>
                </a:effectLst>
              </a:rPr>
              <a:t>Провести качественный анализ проб воды </a:t>
            </a:r>
          </a:p>
          <a:p>
            <a:pPr algn="just">
              <a:buFont typeface="Wingdings 2" pitchFamily="18" charset="2"/>
              <a:buNone/>
            </a:pPr>
            <a:r>
              <a:rPr lang="ru-RU" sz="2800" dirty="0" smtClean="0">
                <a:solidFill>
                  <a:srgbClr val="000000"/>
                </a:solidFill>
                <a:effectLst>
                  <a:outerShdw blurRad="38100" dist="38100" dir="2700000" algn="tl">
                    <a:srgbClr val="000000">
                      <a:alpha val="43137"/>
                    </a:srgbClr>
                  </a:outerShdw>
                </a:effectLst>
              </a:rPr>
              <a:t>и дать экологическое обоснование</a:t>
            </a:r>
          </a:p>
          <a:p>
            <a:pPr algn="just">
              <a:buFont typeface="Wingdings 2" pitchFamily="18" charset="2"/>
              <a:buNone/>
            </a:pPr>
            <a:r>
              <a:rPr lang="ru-RU" sz="2800" dirty="0" smtClean="0">
                <a:solidFill>
                  <a:srgbClr val="000000"/>
                </a:solidFill>
                <a:effectLst>
                  <a:outerShdw blurRad="38100" dist="38100" dir="2700000" algn="tl">
                    <a:srgbClr val="000000">
                      <a:alpha val="43137"/>
                    </a:srgbClr>
                  </a:outerShdw>
                </a:effectLst>
              </a:rPr>
              <a:t>полученным результатам.</a:t>
            </a:r>
          </a:p>
          <a:p>
            <a:r>
              <a:rPr lang="ru-RU" b="1" dirty="0" smtClean="0">
                <a:solidFill>
                  <a:schemeClr val="accent2">
                    <a:lumMod val="50000"/>
                  </a:schemeClr>
                </a:solidFill>
                <a:effectLst>
                  <a:outerShdw blurRad="38100" dist="38100" dir="2700000" algn="tl">
                    <a:srgbClr val="000000">
                      <a:alpha val="43137"/>
                    </a:srgbClr>
                  </a:outerShdw>
                </a:effectLst>
              </a:rPr>
              <a:t>Задачи эксперимента:</a:t>
            </a:r>
          </a:p>
          <a:p>
            <a:pPr marL="669925" indent="-533400" algn="just">
              <a:buFont typeface="Wingdings 2" pitchFamily="18" charset="2"/>
              <a:buAutoNum type="arabicParenR"/>
            </a:pPr>
            <a:r>
              <a:rPr lang="ru-RU" dirty="0" smtClean="0">
                <a:solidFill>
                  <a:srgbClr val="000000"/>
                </a:solidFill>
                <a:effectLst>
                  <a:outerShdw blurRad="38100" dist="38100" dir="2700000" algn="tl">
                    <a:srgbClr val="000000">
                      <a:alpha val="43137"/>
                    </a:srgbClr>
                  </a:outerShdw>
                </a:effectLst>
              </a:rPr>
              <a:t>Провести качественный анализ проб воды и   представить результаты в таблице.</a:t>
            </a:r>
          </a:p>
          <a:p>
            <a:pPr marL="669925" indent="-533400" algn="just">
              <a:buFont typeface="Wingdings 2" pitchFamily="18" charset="2"/>
              <a:buAutoNum type="arabicParenR"/>
            </a:pPr>
            <a:r>
              <a:rPr lang="ru-RU" dirty="0" smtClean="0">
                <a:solidFill>
                  <a:srgbClr val="000000"/>
                </a:solidFill>
                <a:effectLst>
                  <a:outerShdw blurRad="38100" dist="38100" dir="2700000" algn="tl">
                    <a:srgbClr val="000000">
                      <a:alpha val="43137"/>
                    </a:srgbClr>
                  </a:outerShdw>
                </a:effectLst>
              </a:rPr>
              <a:t> Узнать последствия воздействия загрязнений </a:t>
            </a:r>
          </a:p>
          <a:p>
            <a:pPr marL="669925" indent="-533400" algn="just">
              <a:buFont typeface="Wingdings 2" pitchFamily="18" charset="2"/>
              <a:buNone/>
            </a:pPr>
            <a:r>
              <a:rPr lang="ru-RU" dirty="0" smtClean="0">
                <a:solidFill>
                  <a:srgbClr val="000000"/>
                </a:solidFill>
                <a:effectLst>
                  <a:outerShdw blurRad="38100" dist="38100" dir="2700000" algn="tl">
                    <a:srgbClr val="000000">
                      <a:alpha val="43137"/>
                    </a:srgbClr>
                  </a:outerShdw>
                </a:effectLst>
              </a:rPr>
              <a:t>воды на живые организмы.</a:t>
            </a:r>
          </a:p>
          <a:p>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195513" y="188913"/>
            <a:ext cx="4751387" cy="576262"/>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sz="2800" b="1" dirty="0">
                <a:solidFill>
                  <a:schemeClr val="accent2">
                    <a:lumMod val="50000"/>
                  </a:schemeClr>
                </a:solidFill>
              </a:rPr>
              <a:t>Главные загрязнители воды</a:t>
            </a:r>
          </a:p>
        </p:txBody>
      </p:sp>
      <p:sp>
        <p:nvSpPr>
          <p:cNvPr id="8195" name="AutoShape 4"/>
          <p:cNvSpPr>
            <a:spLocks noChangeArrowheads="1"/>
          </p:cNvSpPr>
          <p:nvPr/>
        </p:nvSpPr>
        <p:spPr bwMode="auto">
          <a:xfrm>
            <a:off x="250825" y="1125538"/>
            <a:ext cx="2305050" cy="358775"/>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b="1" dirty="0">
                <a:solidFill>
                  <a:schemeClr val="accent2">
                    <a:lumMod val="50000"/>
                  </a:schemeClr>
                </a:solidFill>
              </a:rPr>
              <a:t>Химические</a:t>
            </a:r>
          </a:p>
        </p:txBody>
      </p:sp>
      <p:sp>
        <p:nvSpPr>
          <p:cNvPr id="8196" name="AutoShape 5"/>
          <p:cNvSpPr>
            <a:spLocks noChangeArrowheads="1"/>
          </p:cNvSpPr>
          <p:nvPr/>
        </p:nvSpPr>
        <p:spPr bwMode="auto">
          <a:xfrm>
            <a:off x="3419475" y="1341438"/>
            <a:ext cx="2305050" cy="358775"/>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b="1" dirty="0">
                <a:solidFill>
                  <a:schemeClr val="accent2">
                    <a:lumMod val="50000"/>
                  </a:schemeClr>
                </a:solidFill>
              </a:rPr>
              <a:t>Биологические</a:t>
            </a:r>
          </a:p>
        </p:txBody>
      </p:sp>
      <p:sp>
        <p:nvSpPr>
          <p:cNvPr id="8197" name="AutoShape 6"/>
          <p:cNvSpPr>
            <a:spLocks noChangeArrowheads="1"/>
          </p:cNvSpPr>
          <p:nvPr/>
        </p:nvSpPr>
        <p:spPr bwMode="auto">
          <a:xfrm>
            <a:off x="6657975" y="1125538"/>
            <a:ext cx="2017713" cy="358775"/>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b="1" dirty="0">
                <a:solidFill>
                  <a:schemeClr val="accent2">
                    <a:lumMod val="50000"/>
                  </a:schemeClr>
                </a:solidFill>
              </a:rPr>
              <a:t>Физические</a:t>
            </a:r>
          </a:p>
        </p:txBody>
      </p:sp>
      <p:sp>
        <p:nvSpPr>
          <p:cNvPr id="8198" name="AutoShape 7"/>
          <p:cNvSpPr>
            <a:spLocks noChangeArrowheads="1"/>
          </p:cNvSpPr>
          <p:nvPr/>
        </p:nvSpPr>
        <p:spPr bwMode="auto">
          <a:xfrm rot="5400000">
            <a:off x="4360863" y="985838"/>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
        <p:nvSpPr>
          <p:cNvPr id="8199" name="AutoShape 9"/>
          <p:cNvSpPr>
            <a:spLocks noChangeArrowheads="1"/>
          </p:cNvSpPr>
          <p:nvPr/>
        </p:nvSpPr>
        <p:spPr bwMode="auto">
          <a:xfrm rot="3080412">
            <a:off x="7026275" y="688975"/>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
        <p:nvSpPr>
          <p:cNvPr id="8200" name="AutoShape 10"/>
          <p:cNvSpPr>
            <a:spLocks noChangeArrowheads="1"/>
          </p:cNvSpPr>
          <p:nvPr/>
        </p:nvSpPr>
        <p:spPr bwMode="auto">
          <a:xfrm rot="8206666">
            <a:off x="1628775" y="693738"/>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
        <p:nvSpPr>
          <p:cNvPr id="8201" name="AutoShape 12"/>
          <p:cNvSpPr>
            <a:spLocks noChangeArrowheads="1"/>
          </p:cNvSpPr>
          <p:nvPr/>
        </p:nvSpPr>
        <p:spPr bwMode="auto">
          <a:xfrm>
            <a:off x="250825" y="2349500"/>
            <a:ext cx="2590800" cy="3959225"/>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sz="2000" b="1" dirty="0">
                <a:solidFill>
                  <a:schemeClr val="accent2">
                    <a:lumMod val="50000"/>
                  </a:schemeClr>
                </a:solidFill>
              </a:rPr>
              <a:t>Кислоты</a:t>
            </a:r>
          </a:p>
          <a:p>
            <a:pPr algn="ctr"/>
            <a:r>
              <a:rPr lang="ru-RU" sz="2000" b="1" dirty="0">
                <a:solidFill>
                  <a:schemeClr val="accent2">
                    <a:lumMod val="50000"/>
                  </a:schemeClr>
                </a:solidFill>
              </a:rPr>
              <a:t>Щелочи</a:t>
            </a:r>
          </a:p>
          <a:p>
            <a:pPr algn="ctr"/>
            <a:r>
              <a:rPr lang="ru-RU" sz="2000" b="1" dirty="0">
                <a:solidFill>
                  <a:schemeClr val="accent2">
                    <a:lumMod val="50000"/>
                  </a:schemeClr>
                </a:solidFill>
              </a:rPr>
              <a:t>Соли</a:t>
            </a:r>
          </a:p>
          <a:p>
            <a:pPr algn="ctr"/>
            <a:r>
              <a:rPr lang="ru-RU" sz="2000" b="1" dirty="0">
                <a:solidFill>
                  <a:schemeClr val="accent2">
                    <a:lumMod val="50000"/>
                  </a:schemeClr>
                </a:solidFill>
              </a:rPr>
              <a:t>Нефть и </a:t>
            </a:r>
          </a:p>
          <a:p>
            <a:pPr algn="ctr"/>
            <a:r>
              <a:rPr lang="ru-RU" sz="2000" b="1" dirty="0">
                <a:solidFill>
                  <a:schemeClr val="accent2">
                    <a:lumMod val="50000"/>
                  </a:schemeClr>
                </a:solidFill>
              </a:rPr>
              <a:t>нефтепродукты</a:t>
            </a:r>
          </a:p>
          <a:p>
            <a:pPr algn="ctr"/>
            <a:r>
              <a:rPr lang="ru-RU" sz="2000" b="1" dirty="0">
                <a:solidFill>
                  <a:schemeClr val="accent2">
                    <a:lumMod val="50000"/>
                  </a:schemeClr>
                </a:solidFill>
              </a:rPr>
              <a:t>Пестициды</a:t>
            </a:r>
          </a:p>
          <a:p>
            <a:pPr algn="ctr"/>
            <a:r>
              <a:rPr lang="ru-RU" sz="2000" b="1" dirty="0" err="1">
                <a:solidFill>
                  <a:schemeClr val="accent2">
                    <a:lumMod val="50000"/>
                  </a:schemeClr>
                </a:solidFill>
              </a:rPr>
              <a:t>Диоксины</a:t>
            </a:r>
            <a:endParaRPr lang="ru-RU" sz="2000" b="1" dirty="0">
              <a:solidFill>
                <a:schemeClr val="accent2">
                  <a:lumMod val="50000"/>
                </a:schemeClr>
              </a:solidFill>
            </a:endParaRPr>
          </a:p>
          <a:p>
            <a:pPr algn="ctr"/>
            <a:r>
              <a:rPr lang="ru-RU" sz="2000" b="1" dirty="0">
                <a:solidFill>
                  <a:schemeClr val="accent2">
                    <a:lumMod val="50000"/>
                  </a:schemeClr>
                </a:solidFill>
              </a:rPr>
              <a:t>Тяжелые металлы</a:t>
            </a:r>
          </a:p>
          <a:p>
            <a:pPr algn="ctr"/>
            <a:r>
              <a:rPr lang="ru-RU" sz="2000" b="1" dirty="0">
                <a:solidFill>
                  <a:schemeClr val="accent2">
                    <a:lumMod val="50000"/>
                  </a:schemeClr>
                </a:solidFill>
              </a:rPr>
              <a:t>Фенолы</a:t>
            </a:r>
          </a:p>
          <a:p>
            <a:pPr algn="ctr"/>
            <a:r>
              <a:rPr lang="ru-RU" sz="2000" b="1" dirty="0">
                <a:solidFill>
                  <a:schemeClr val="accent2">
                    <a:lumMod val="50000"/>
                  </a:schemeClr>
                </a:solidFill>
              </a:rPr>
              <a:t>Аммонийный и </a:t>
            </a:r>
          </a:p>
          <a:p>
            <a:pPr algn="ctr"/>
            <a:r>
              <a:rPr lang="ru-RU" sz="2000" b="1" dirty="0" err="1">
                <a:solidFill>
                  <a:schemeClr val="accent2">
                    <a:lumMod val="50000"/>
                  </a:schemeClr>
                </a:solidFill>
              </a:rPr>
              <a:t>нитритный</a:t>
            </a:r>
            <a:r>
              <a:rPr lang="ru-RU" sz="2000" b="1" dirty="0">
                <a:solidFill>
                  <a:schemeClr val="accent2">
                    <a:lumMod val="50000"/>
                  </a:schemeClr>
                </a:solidFill>
              </a:rPr>
              <a:t> азот</a:t>
            </a:r>
          </a:p>
          <a:p>
            <a:pPr algn="ctr"/>
            <a:r>
              <a:rPr lang="ru-RU" sz="2000" b="1" dirty="0">
                <a:solidFill>
                  <a:schemeClr val="accent2">
                    <a:lumMod val="50000"/>
                  </a:schemeClr>
                </a:solidFill>
              </a:rPr>
              <a:t>СПАВ</a:t>
            </a:r>
            <a:endParaRPr lang="ru-RU" b="1" dirty="0">
              <a:solidFill>
                <a:schemeClr val="accent2">
                  <a:lumMod val="50000"/>
                </a:schemeClr>
              </a:solidFill>
            </a:endParaRPr>
          </a:p>
        </p:txBody>
      </p:sp>
      <p:sp>
        <p:nvSpPr>
          <p:cNvPr id="8202" name="AutoShape 14"/>
          <p:cNvSpPr>
            <a:spLocks noChangeArrowheads="1"/>
          </p:cNvSpPr>
          <p:nvPr/>
        </p:nvSpPr>
        <p:spPr bwMode="auto">
          <a:xfrm>
            <a:off x="3276600" y="2636838"/>
            <a:ext cx="2590800" cy="3168650"/>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sz="2000" b="1" dirty="0">
                <a:solidFill>
                  <a:schemeClr val="accent2">
                    <a:lumMod val="50000"/>
                  </a:schemeClr>
                </a:solidFill>
              </a:rPr>
              <a:t>Вирусы</a:t>
            </a:r>
          </a:p>
          <a:p>
            <a:pPr algn="ctr"/>
            <a:r>
              <a:rPr lang="ru-RU" sz="2000" b="1" dirty="0">
                <a:solidFill>
                  <a:schemeClr val="accent2">
                    <a:lumMod val="50000"/>
                  </a:schemeClr>
                </a:solidFill>
              </a:rPr>
              <a:t>Бактерии</a:t>
            </a:r>
          </a:p>
          <a:p>
            <a:pPr algn="ctr"/>
            <a:r>
              <a:rPr lang="ru-RU" sz="2000" b="1" dirty="0">
                <a:solidFill>
                  <a:schemeClr val="accent2">
                    <a:lumMod val="50000"/>
                  </a:schemeClr>
                </a:solidFill>
              </a:rPr>
              <a:t>Другие </a:t>
            </a:r>
          </a:p>
          <a:p>
            <a:pPr algn="ctr"/>
            <a:r>
              <a:rPr lang="ru-RU" sz="2000" b="1" dirty="0">
                <a:solidFill>
                  <a:schemeClr val="accent2">
                    <a:lumMod val="50000"/>
                  </a:schemeClr>
                </a:solidFill>
              </a:rPr>
              <a:t>болезнетворные </a:t>
            </a:r>
          </a:p>
          <a:p>
            <a:pPr algn="ctr"/>
            <a:r>
              <a:rPr lang="ru-RU" sz="2000" b="1" dirty="0">
                <a:solidFill>
                  <a:schemeClr val="accent2">
                    <a:lumMod val="50000"/>
                  </a:schemeClr>
                </a:solidFill>
              </a:rPr>
              <a:t>организмы</a:t>
            </a:r>
          </a:p>
          <a:p>
            <a:pPr algn="ctr"/>
            <a:r>
              <a:rPr lang="ru-RU" sz="2000" b="1" dirty="0">
                <a:solidFill>
                  <a:schemeClr val="accent2">
                    <a:lumMod val="50000"/>
                  </a:schemeClr>
                </a:solidFill>
              </a:rPr>
              <a:t>Водоросли</a:t>
            </a:r>
          </a:p>
          <a:p>
            <a:pPr algn="ctr"/>
            <a:r>
              <a:rPr lang="ru-RU" sz="2000" b="1" dirty="0">
                <a:solidFill>
                  <a:schemeClr val="accent2">
                    <a:lumMod val="50000"/>
                  </a:schemeClr>
                </a:solidFill>
              </a:rPr>
              <a:t>Лигнины</a:t>
            </a:r>
          </a:p>
          <a:p>
            <a:pPr algn="ctr"/>
            <a:r>
              <a:rPr lang="ru-RU" sz="2000" b="1" dirty="0">
                <a:solidFill>
                  <a:schemeClr val="accent2">
                    <a:lumMod val="50000"/>
                  </a:schemeClr>
                </a:solidFill>
              </a:rPr>
              <a:t>Дрожжевые и </a:t>
            </a:r>
          </a:p>
          <a:p>
            <a:pPr algn="ctr"/>
            <a:r>
              <a:rPr lang="ru-RU" sz="2000" b="1" dirty="0">
                <a:solidFill>
                  <a:schemeClr val="accent2">
                    <a:lumMod val="50000"/>
                  </a:schemeClr>
                </a:solidFill>
              </a:rPr>
              <a:t>плесневые грибки</a:t>
            </a:r>
          </a:p>
        </p:txBody>
      </p:sp>
      <p:sp>
        <p:nvSpPr>
          <p:cNvPr id="8203" name="AutoShape 15"/>
          <p:cNvSpPr>
            <a:spLocks noChangeArrowheads="1"/>
          </p:cNvSpPr>
          <p:nvPr/>
        </p:nvSpPr>
        <p:spPr bwMode="auto">
          <a:xfrm>
            <a:off x="6227763" y="2276475"/>
            <a:ext cx="2590800" cy="3959225"/>
          </a:xfrm>
          <a:prstGeom prst="roundRect">
            <a:avLst>
              <a:gd name="adj" fmla="val 16667"/>
            </a:avLst>
          </a:prstGeom>
          <a:solidFill>
            <a:srgbClr val="E4F16D"/>
          </a:solidFill>
          <a:ln w="28575">
            <a:solidFill>
              <a:schemeClr val="hlink"/>
            </a:solidFill>
            <a:round/>
            <a:headEnd/>
            <a:tailEnd/>
          </a:ln>
        </p:spPr>
        <p:txBody>
          <a:bodyPr wrap="none" anchor="ctr"/>
          <a:lstStyle/>
          <a:p>
            <a:pPr algn="ctr"/>
            <a:r>
              <a:rPr lang="ru-RU" sz="2000" b="1" dirty="0">
                <a:solidFill>
                  <a:schemeClr val="accent2">
                    <a:lumMod val="50000"/>
                  </a:schemeClr>
                </a:solidFill>
              </a:rPr>
              <a:t>Радиоактивные </a:t>
            </a:r>
          </a:p>
          <a:p>
            <a:pPr algn="ctr"/>
            <a:r>
              <a:rPr lang="ru-RU" sz="2000" b="1" dirty="0">
                <a:solidFill>
                  <a:schemeClr val="accent2">
                    <a:lumMod val="50000"/>
                  </a:schemeClr>
                </a:solidFill>
              </a:rPr>
              <a:t>элементы</a:t>
            </a:r>
          </a:p>
          <a:p>
            <a:pPr algn="ctr"/>
            <a:r>
              <a:rPr lang="ru-RU" sz="2000" b="1" dirty="0">
                <a:solidFill>
                  <a:schemeClr val="accent2">
                    <a:lumMod val="50000"/>
                  </a:schemeClr>
                </a:solidFill>
              </a:rPr>
              <a:t>Взвешенные</a:t>
            </a:r>
          </a:p>
          <a:p>
            <a:pPr algn="ctr"/>
            <a:r>
              <a:rPr lang="ru-RU" sz="2000" b="1" dirty="0">
                <a:solidFill>
                  <a:schemeClr val="accent2">
                    <a:lumMod val="50000"/>
                  </a:schemeClr>
                </a:solidFill>
              </a:rPr>
              <a:t>твердые частицы</a:t>
            </a:r>
          </a:p>
          <a:p>
            <a:pPr algn="ctr"/>
            <a:r>
              <a:rPr lang="ru-RU" sz="2000" b="1" dirty="0">
                <a:solidFill>
                  <a:schemeClr val="accent2">
                    <a:lumMod val="50000"/>
                  </a:schemeClr>
                </a:solidFill>
              </a:rPr>
              <a:t>Тепло</a:t>
            </a:r>
          </a:p>
          <a:p>
            <a:pPr algn="ctr"/>
            <a:r>
              <a:rPr lang="ru-RU" sz="2000" b="1" dirty="0">
                <a:solidFill>
                  <a:schemeClr val="accent2">
                    <a:lumMod val="50000"/>
                  </a:schemeClr>
                </a:solidFill>
              </a:rPr>
              <a:t>Органолептические </a:t>
            </a:r>
          </a:p>
          <a:p>
            <a:pPr algn="ctr"/>
            <a:r>
              <a:rPr lang="ru-RU" sz="2000" b="1" dirty="0">
                <a:solidFill>
                  <a:schemeClr val="accent2">
                    <a:lumMod val="50000"/>
                  </a:schemeClr>
                </a:solidFill>
              </a:rPr>
              <a:t>(цвет, запах)</a:t>
            </a:r>
          </a:p>
          <a:p>
            <a:pPr algn="ctr"/>
            <a:r>
              <a:rPr lang="ru-RU" sz="2000" b="1" dirty="0">
                <a:solidFill>
                  <a:schemeClr val="accent2">
                    <a:lumMod val="50000"/>
                  </a:schemeClr>
                </a:solidFill>
              </a:rPr>
              <a:t>Шлам</a:t>
            </a:r>
          </a:p>
          <a:p>
            <a:pPr algn="ctr"/>
            <a:r>
              <a:rPr lang="ru-RU" sz="2000" b="1" dirty="0">
                <a:solidFill>
                  <a:schemeClr val="accent2">
                    <a:lumMod val="50000"/>
                  </a:schemeClr>
                </a:solidFill>
              </a:rPr>
              <a:t>Песок</a:t>
            </a:r>
          </a:p>
          <a:p>
            <a:pPr algn="ctr"/>
            <a:r>
              <a:rPr lang="ru-RU" sz="2000" b="1" dirty="0">
                <a:solidFill>
                  <a:schemeClr val="accent2">
                    <a:lumMod val="50000"/>
                  </a:schemeClr>
                </a:solidFill>
              </a:rPr>
              <a:t>Ил</a:t>
            </a:r>
          </a:p>
          <a:p>
            <a:pPr algn="ctr"/>
            <a:r>
              <a:rPr lang="ru-RU" sz="2000" b="1" dirty="0">
                <a:solidFill>
                  <a:schemeClr val="accent2">
                    <a:lumMod val="50000"/>
                  </a:schemeClr>
                </a:solidFill>
              </a:rPr>
              <a:t>Глина</a:t>
            </a:r>
          </a:p>
        </p:txBody>
      </p:sp>
      <p:sp>
        <p:nvSpPr>
          <p:cNvPr id="8204" name="AutoShape 16"/>
          <p:cNvSpPr>
            <a:spLocks noChangeArrowheads="1"/>
          </p:cNvSpPr>
          <p:nvPr/>
        </p:nvSpPr>
        <p:spPr bwMode="auto">
          <a:xfrm rot="5400000">
            <a:off x="4360863" y="2055813"/>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
        <p:nvSpPr>
          <p:cNvPr id="8205" name="AutoShape 17"/>
          <p:cNvSpPr>
            <a:spLocks noChangeArrowheads="1"/>
          </p:cNvSpPr>
          <p:nvPr/>
        </p:nvSpPr>
        <p:spPr bwMode="auto">
          <a:xfrm rot="5400000">
            <a:off x="7385050" y="1839913"/>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
        <p:nvSpPr>
          <p:cNvPr id="8206" name="AutoShape 18"/>
          <p:cNvSpPr>
            <a:spLocks noChangeArrowheads="1"/>
          </p:cNvSpPr>
          <p:nvPr/>
        </p:nvSpPr>
        <p:spPr bwMode="auto">
          <a:xfrm rot="5400000">
            <a:off x="1263650" y="1839913"/>
            <a:ext cx="422275" cy="142875"/>
          </a:xfrm>
          <a:prstGeom prst="rightArrow">
            <a:avLst>
              <a:gd name="adj1" fmla="val 50000"/>
              <a:gd name="adj2" fmla="val 73889"/>
            </a:avLst>
          </a:prstGeom>
          <a:solidFill>
            <a:schemeClr val="accent1"/>
          </a:solidFill>
          <a:ln w="12700">
            <a:solidFill>
              <a:schemeClr val="hlink"/>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79461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071546"/>
            <a:ext cx="8229600" cy="5253054"/>
          </a:xfrm>
        </p:spPr>
        <p:txBody>
          <a:bodyPr>
            <a:normAutofit/>
          </a:bodyPr>
          <a:lstStyle/>
          <a:p>
            <a:r>
              <a:rPr lang="ru-RU" sz="3200" dirty="0" smtClean="0">
                <a:solidFill>
                  <a:schemeClr val="accent2">
                    <a:lumMod val="50000"/>
                  </a:schemeClr>
                </a:solidFill>
                <a:effectLst>
                  <a:outerShdw blurRad="38100" dist="38100" dir="2700000" algn="tl">
                    <a:srgbClr val="000000">
                      <a:alpha val="43137"/>
                    </a:srgbClr>
                  </a:outerShdw>
                </a:effectLst>
              </a:rPr>
              <a:t>Нашей научно-исследовательской группой были проведены заборы воды из искусственного водоема, протекающего по территории Посольства РФ в Пекине.</a:t>
            </a:r>
          </a:p>
          <a:p>
            <a:r>
              <a:rPr lang="ru-RU" sz="3200" dirty="0" smtClean="0">
                <a:solidFill>
                  <a:schemeClr val="accent2">
                    <a:lumMod val="50000"/>
                  </a:schemeClr>
                </a:solidFill>
                <a:effectLst>
                  <a:outerShdw blurRad="38100" dist="38100" dir="2700000" algn="tl">
                    <a:srgbClr val="000000">
                      <a:alpha val="43137"/>
                    </a:srgbClr>
                  </a:outerShdw>
                </a:effectLst>
              </a:rPr>
              <a:t>Забор воды был сделан в двух отдаленных друг от друга точках: около фонтана и около посольского клуба.</a:t>
            </a:r>
          </a:p>
          <a:p>
            <a:r>
              <a:rPr lang="ru-RU" sz="3200" dirty="0" smtClean="0">
                <a:solidFill>
                  <a:schemeClr val="accent2">
                    <a:lumMod val="50000"/>
                  </a:schemeClr>
                </a:solidFill>
                <a:effectLst>
                  <a:outerShdw blurRad="38100" dist="38100" dir="2700000" algn="tl">
                    <a:srgbClr val="000000">
                      <a:alpha val="43137"/>
                    </a:srgbClr>
                  </a:outerShdw>
                </a:effectLst>
              </a:rPr>
              <a:t>Мы провели опыты и исследовали органолептические показатели воды.</a:t>
            </a:r>
            <a:endParaRPr lang="ru-RU" sz="3200"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08721"/>
            <a:ext cx="8229600" cy="5415880"/>
          </a:xfrm>
        </p:spPr>
      </p:pic>
    </p:spTree>
    <p:extLst>
      <p:ext uri="{BB962C8B-B14F-4D97-AF65-F5344CB8AC3E}">
        <p14:creationId xmlns:p14="http://schemas.microsoft.com/office/powerpoint/2010/main" val="116933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80729"/>
            <a:ext cx="8229600" cy="5343872"/>
          </a:xfrm>
        </p:spPr>
      </p:pic>
    </p:spTree>
    <p:extLst>
      <p:ext uri="{BB962C8B-B14F-4D97-AF65-F5344CB8AC3E}">
        <p14:creationId xmlns:p14="http://schemas.microsoft.com/office/powerpoint/2010/main" val="713004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TotalTime>
  <Words>1501</Words>
  <Application>Microsoft Office PowerPoint</Application>
  <PresentationFormat>Экран (4:3)</PresentationFormat>
  <Paragraphs>242</Paragraphs>
  <Slides>33</Slides>
  <Notes>0</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33</vt:i4>
      </vt:variant>
    </vt:vector>
  </HeadingPairs>
  <TitlesOfParts>
    <vt:vector size="42" baseType="lpstr">
      <vt:lpstr>Arial</vt:lpstr>
      <vt:lpstr>Book Antiqua</vt:lpstr>
      <vt:lpstr>Calibri</vt:lpstr>
      <vt:lpstr>Constantia</vt:lpstr>
      <vt:lpstr>Monotype Corsiva</vt:lpstr>
      <vt:lpstr>Times New Roman</vt:lpstr>
      <vt:lpstr>Wingdings</vt:lpstr>
      <vt:lpstr>Wingdings 2</vt:lpstr>
      <vt:lpstr>Поток</vt:lpstr>
      <vt:lpstr>ЭКОЛОГИЯ ПРИРОДНЫХ ВОДОЕМОВ.</vt:lpstr>
      <vt:lpstr>АКТУАЛЬНОСТЬ ТЕМЫ.</vt:lpstr>
      <vt:lpstr>Презентация PowerPoint</vt:lpstr>
      <vt:lpstr>Цель эксперимента: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Получили следующие результаты:</vt:lpstr>
      <vt:lpstr>Презентация PowerPoint</vt:lpstr>
      <vt:lpstr>Презентация PowerPoint</vt:lpstr>
      <vt:lpstr>Определение органических  веществ в воде </vt:lpstr>
      <vt:lpstr>Презентация PowerPoint</vt:lpstr>
      <vt:lpstr>Получили следующие результаты:</vt:lpstr>
      <vt:lpstr>Индекс Майера </vt:lpstr>
      <vt:lpstr>Презентация PowerPoint</vt:lpstr>
      <vt:lpstr>Презентация PowerPoint</vt:lpstr>
      <vt:lpstr>Используя таблицу Майера и изучив под микроскопом воду, мы пришли к выводу, что в нашем водоеме можно встретить организмы, живущие в воде  средней степени чувствительности. </vt:lpstr>
      <vt:lpstr>Презентация PowerPoint</vt:lpstr>
      <vt:lpstr>Презентация PowerPoint</vt:lpstr>
      <vt:lpstr>Презентация PowerPoint</vt:lpstr>
      <vt:lpstr>Презентация PowerPoint</vt:lpstr>
      <vt:lpstr>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ЭКОЛОГИЯ ВОДЫ.</dc:title>
  <dc:creator>37</dc:creator>
  <cp:lastModifiedBy>admin</cp:lastModifiedBy>
  <cp:revision>34</cp:revision>
  <dcterms:created xsi:type="dcterms:W3CDTF">2015-10-21T10:19:40Z</dcterms:created>
  <dcterms:modified xsi:type="dcterms:W3CDTF">2017-06-15T08:22:28Z</dcterms:modified>
</cp:coreProperties>
</file>