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8" r:id="rId9"/>
    <p:sldId id="265" r:id="rId10"/>
    <p:sldId id="266" r:id="rId11"/>
    <p:sldId id="262" r:id="rId12"/>
    <p:sldId id="269" r:id="rId13"/>
    <p:sldId id="263" r:id="rId14"/>
    <p:sldId id="264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33CC33"/>
    <a:srgbClr val="FFFF99"/>
    <a:srgbClr val="33CCFF"/>
    <a:srgbClr val="333399"/>
    <a:srgbClr val="CCCCFF"/>
    <a:srgbClr val="FFCC66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0170C-0281-4B91-AD38-1EE9DCB545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1F220-9B3D-4C0D-8D23-114354C415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7F8BD-30AB-43BE-98D1-1D79F7C849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AC2DA-E4D7-4D35-836A-473D4C83A7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48921-3C1C-4CA5-B6E9-24FF208362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F3638-08B8-4151-8659-2E4E8D4060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4C4CC-E839-44EA-83FE-B0257BEBC7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662CF-8C86-4CC5-9D27-D1D7F23FD3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1E293-A778-48D0-B608-700C4AA3CD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20417-E569-4ED7-B3CB-F458A5B912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4888C-1FA5-4507-9045-E420A5D6C4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F425E-1AFA-49CA-96C0-0D2D0B39FD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DF91129-6D30-4A29-A4C8-CB04D6C26B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diamond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33"/>
            </a:gs>
            <a:gs pos="100000">
              <a:srgbClr val="99CC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6"/>
          <p:cNvSpPr>
            <a:spLocks noChangeArrowheads="1" noChangeShapeType="1" noTextEdit="1"/>
          </p:cNvSpPr>
          <p:nvPr/>
        </p:nvSpPr>
        <p:spPr bwMode="auto">
          <a:xfrm>
            <a:off x="1258888" y="404813"/>
            <a:ext cx="5040312" cy="460851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>
                    <a:alpha val="70979"/>
                  </a:schemeClr>
                </a:solidFill>
                <a:latin typeface="Times New Roman"/>
                <a:cs typeface="Times New Roman"/>
              </a:rPr>
              <a:t>Творческий проект</a:t>
            </a:r>
          </a:p>
          <a:p>
            <a:pPr algn="ctr"/>
            <a:r>
              <a:rPr lang="ru-RU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>
                    <a:alpha val="70979"/>
                  </a:schemeClr>
                </a:solidFill>
                <a:latin typeface="Times New Roman"/>
                <a:cs typeface="Times New Roman"/>
              </a:rPr>
              <a:t>по технологии </a:t>
            </a:r>
          </a:p>
          <a:p>
            <a:pPr algn="ctr"/>
            <a:r>
              <a:rPr lang="ru-RU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>
                    <a:alpha val="70979"/>
                  </a:schemeClr>
                </a:solidFill>
                <a:latin typeface="Times New Roman"/>
                <a:cs typeface="Times New Roman"/>
              </a:rPr>
              <a:t>на тему: «Фартук»</a:t>
            </a:r>
          </a:p>
        </p:txBody>
      </p:sp>
      <p:sp>
        <p:nvSpPr>
          <p:cNvPr id="2051" name="WordArt 9"/>
          <p:cNvSpPr>
            <a:spLocks noChangeArrowheads="1" noChangeShapeType="1" noTextEdit="1"/>
          </p:cNvSpPr>
          <p:nvPr/>
        </p:nvSpPr>
        <p:spPr bwMode="auto">
          <a:xfrm>
            <a:off x="5651500" y="4365625"/>
            <a:ext cx="30861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МОУ СОШ № 1</a:t>
            </a:r>
          </a:p>
          <a:p>
            <a:pPr algn="ctr"/>
            <a:r>
              <a:rPr lang="ru-RU" sz="20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Выполнила: </a:t>
            </a:r>
            <a:r>
              <a:rPr lang="ru-RU" sz="2000" b="1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Донцова</a:t>
            </a:r>
            <a:r>
              <a:rPr lang="ru-RU" sz="20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 Мария</a:t>
            </a:r>
          </a:p>
          <a:p>
            <a:pPr algn="ctr"/>
            <a:r>
              <a:rPr lang="ru-RU" sz="2000" b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Руководитель проекта : </a:t>
            </a:r>
            <a:r>
              <a:rPr lang="ru-RU" sz="20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Е.А. Бакланова</a:t>
            </a: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>
            <a:off x="3419475" y="6237288"/>
            <a:ext cx="237172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Гулькевичи 2009</a:t>
            </a:r>
          </a:p>
        </p:txBody>
      </p:sp>
      <p:pic>
        <p:nvPicPr>
          <p:cNvPr id="2053" name="Picture 11" descr="blest12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1125538"/>
            <a:ext cx="19050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2" descr="blest12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4221163"/>
            <a:ext cx="15621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3" descr="blest12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971923">
            <a:off x="684213" y="188913"/>
            <a:ext cx="19050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fol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971550" y="2205038"/>
            <a:ext cx="5545138" cy="5032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ПОЯС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971550" y="2852738"/>
            <a:ext cx="5040313" cy="504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БРЕТЕЛЬ</a:t>
            </a: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1042988" y="3789363"/>
            <a:ext cx="7058025" cy="2808287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5" name="Line 7"/>
          <p:cNvSpPr>
            <a:spLocks noChangeShapeType="1"/>
          </p:cNvSpPr>
          <p:nvPr/>
        </p:nvSpPr>
        <p:spPr bwMode="auto">
          <a:xfrm>
            <a:off x="2843213" y="3789363"/>
            <a:ext cx="0" cy="280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6" name="Line 8"/>
          <p:cNvSpPr>
            <a:spLocks noChangeShapeType="1"/>
          </p:cNvSpPr>
          <p:nvPr/>
        </p:nvSpPr>
        <p:spPr bwMode="auto">
          <a:xfrm flipV="1">
            <a:off x="1042988" y="5589588"/>
            <a:ext cx="18002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7" name="Line 9"/>
          <p:cNvSpPr>
            <a:spLocks noChangeShapeType="1"/>
          </p:cNvSpPr>
          <p:nvPr/>
        </p:nvSpPr>
        <p:spPr bwMode="auto">
          <a:xfrm flipH="1">
            <a:off x="3779838" y="3789363"/>
            <a:ext cx="0" cy="280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8" name="Rectangle 10"/>
          <p:cNvSpPr>
            <a:spLocks noChangeArrowheads="1"/>
          </p:cNvSpPr>
          <p:nvPr/>
        </p:nvSpPr>
        <p:spPr bwMode="auto">
          <a:xfrm>
            <a:off x="3779838" y="4221163"/>
            <a:ext cx="1584325" cy="15113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КАРМАН</a:t>
            </a:r>
          </a:p>
        </p:txBody>
      </p:sp>
      <p:sp>
        <p:nvSpPr>
          <p:cNvPr id="10249" name="WordArt 11"/>
          <p:cNvSpPr>
            <a:spLocks noChangeArrowheads="1" noChangeShapeType="1" noTextEdit="1"/>
          </p:cNvSpPr>
          <p:nvPr/>
        </p:nvSpPr>
        <p:spPr bwMode="auto">
          <a:xfrm>
            <a:off x="2484438" y="476250"/>
            <a:ext cx="4608512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ЧЕРТЕЖ ФАРТУКА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00"/>
            </a:gs>
            <a:gs pos="100000">
              <a:srgbClr val="FF99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250825" y="1052513"/>
            <a:ext cx="8497888" cy="586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b="1" dirty="0">
                <a:latin typeface="Times New Roman" pitchFamily="18" charset="0"/>
              </a:rPr>
              <a:t>Что нужно сделать до начала работы: 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ru-RU" i="1" dirty="0">
                <a:latin typeface="Times New Roman" pitchFamily="18" charset="0"/>
              </a:rPr>
              <a:t>Сосчитать количество иголок и булавок в игольнице;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ru-RU" i="1" dirty="0">
                <a:latin typeface="Times New Roman" pitchFamily="18" charset="0"/>
              </a:rPr>
              <a:t>Положить инструменты и приспособления в отведенное для них место;</a:t>
            </a:r>
          </a:p>
          <a:p>
            <a:pPr marL="342900" indent="-342900"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</a:rPr>
              <a:t>2. Что нужно делать во время работы: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ru-RU" i="1" dirty="0">
                <a:latin typeface="Times New Roman" pitchFamily="18" charset="0"/>
              </a:rPr>
              <a:t>Быть внимательной;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ru-RU" i="1" dirty="0">
                <a:latin typeface="Times New Roman" pitchFamily="18" charset="0"/>
              </a:rPr>
              <a:t>Надевать наперсток на средний палец рабочей руки, чтобы не уколоть его при проталкивании иглы в ткань;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ru-RU" i="1" dirty="0">
                <a:latin typeface="Times New Roman" pitchFamily="18" charset="0"/>
              </a:rPr>
              <a:t>Вкалывать иглы и булавки только в игольницу;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ru-RU" i="1" dirty="0">
                <a:latin typeface="Times New Roman" pitchFamily="18" charset="0"/>
              </a:rPr>
              <a:t>Класть ножницы справа, с сомкнутыми лезвиями, направленными от себя;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ru-RU" i="1" dirty="0">
                <a:latin typeface="Times New Roman" pitchFamily="18" charset="0"/>
              </a:rPr>
              <a:t>Передавать ножницы кольцами вперед и только с сомкнутыми лезвиями.</a:t>
            </a:r>
          </a:p>
          <a:p>
            <a:pPr marL="342900" indent="-342900"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</a:rPr>
              <a:t>3. Что нужно  сделать по окончании работы: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ru-RU" i="1" dirty="0">
                <a:latin typeface="Times New Roman" pitchFamily="18" charset="0"/>
              </a:rPr>
              <a:t>посчитать количество иголок и булавок в игольнице. Их должно быть столько, сколько было в начале работы;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ru-RU" i="1" dirty="0">
                <a:latin typeface="Times New Roman" pitchFamily="18" charset="0"/>
              </a:rPr>
              <a:t>Убрать рабочее место.</a:t>
            </a:r>
          </a:p>
          <a:p>
            <a:pPr marL="342900" indent="-342900">
              <a:spcBef>
                <a:spcPct val="50000"/>
              </a:spcBef>
            </a:pPr>
            <a:endParaRPr lang="ru-RU" i="1" dirty="0">
              <a:latin typeface="Times New Roman" pitchFamily="18" charset="0"/>
            </a:endParaRPr>
          </a:p>
        </p:txBody>
      </p:sp>
      <p:sp>
        <p:nvSpPr>
          <p:cNvPr id="12291" name="WordArt 5"/>
          <p:cNvSpPr>
            <a:spLocks noChangeArrowheads="1" noChangeShapeType="1" noTextEdit="1"/>
          </p:cNvSpPr>
          <p:nvPr/>
        </p:nvSpPr>
        <p:spPr bwMode="auto">
          <a:xfrm>
            <a:off x="2285984" y="285728"/>
            <a:ext cx="4133850" cy="64294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7736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БЕЗОПАСНОСТЬ ТРУДА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4"/>
          <p:cNvSpPr>
            <a:spLocks noChangeArrowheads="1" noChangeShapeType="1" noTextEdit="1"/>
          </p:cNvSpPr>
          <p:nvPr/>
        </p:nvSpPr>
        <p:spPr bwMode="auto">
          <a:xfrm>
            <a:off x="1116013" y="476250"/>
            <a:ext cx="5472112" cy="100806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СЕБЕСТОИМОСТЬ</a:t>
            </a:r>
          </a:p>
        </p:txBody>
      </p:sp>
      <p:graphicFrame>
        <p:nvGraphicFramePr>
          <p:cNvPr id="16522" name="Group 138"/>
          <p:cNvGraphicFramePr>
            <a:graphicFrameLocks noGrp="1"/>
          </p:cNvGraphicFramePr>
          <p:nvPr>
            <p:ph/>
          </p:nvPr>
        </p:nvGraphicFramePr>
        <p:xfrm>
          <a:off x="755650" y="1773238"/>
          <a:ext cx="6172200" cy="4449764"/>
        </p:xfrm>
        <a:graphic>
          <a:graphicData uri="http://schemas.openxmlformats.org/drawingml/2006/table">
            <a:tbl>
              <a:tblPr/>
              <a:tblGrid>
                <a:gridCol w="1970088"/>
                <a:gridCol w="1681162"/>
                <a:gridCol w="1141413"/>
                <a:gridCol w="1379537"/>
              </a:tblGrid>
              <a:tr h="890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ПЕРЕЧИСЛЕНИЕ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ЦЕНА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СТОИМОСТЬ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ТКАНЬ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м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 р.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55-00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0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ТЕСЬМА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 см.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р.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13,50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НИТКИ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шт.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р.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12-00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0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80-50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3347" name="Picture 139" descr="blest12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950" y="404813"/>
            <a:ext cx="19050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100000">
              <a:srgbClr val="BBBBE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684213" y="1844675"/>
            <a:ext cx="4895850" cy="479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Нужен роскошный фартук?</a:t>
            </a:r>
          </a:p>
          <a:p>
            <a:pPr algn="ctr">
              <a:spcBef>
                <a:spcPct val="50000"/>
              </a:spcBef>
            </a:pPr>
            <a:r>
              <a:rPr lang="ru-RU" sz="2800" b="1">
                <a:latin typeface="Times New Roman" pitchFamily="18" charset="0"/>
              </a:rPr>
              <a:t>ОБРАЩАЙТЕСЬ!</a:t>
            </a:r>
          </a:p>
          <a:p>
            <a:pPr algn="ctr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Фирма «МАРИНА» </a:t>
            </a:r>
            <a:r>
              <a:rPr lang="ru-RU" sz="2800" b="1">
                <a:latin typeface="Times New Roman" pitchFamily="18" charset="0"/>
              </a:rPr>
              <a:t>Качество всегда по адресу:</a:t>
            </a:r>
            <a:r>
              <a:rPr lang="ru-RU" sz="2800">
                <a:latin typeface="Times New Roman" pitchFamily="18" charset="0"/>
              </a:rPr>
              <a:t> Краснодарский край, г. Гулькевичи, ул. Пионерская, дом № 2.</a:t>
            </a:r>
          </a:p>
          <a:p>
            <a:pPr algn="ctr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Телефон для справок: </a:t>
            </a:r>
          </a:p>
          <a:p>
            <a:pPr algn="ctr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8 86160 3-22-04</a:t>
            </a:r>
          </a:p>
        </p:txBody>
      </p:sp>
      <p:sp>
        <p:nvSpPr>
          <p:cNvPr id="14339" name="WordArt 5"/>
          <p:cNvSpPr>
            <a:spLocks noChangeArrowheads="1" noChangeShapeType="1" noTextEdit="1"/>
          </p:cNvSpPr>
          <p:nvPr/>
        </p:nvSpPr>
        <p:spPr bwMode="auto">
          <a:xfrm>
            <a:off x="900113" y="333375"/>
            <a:ext cx="5256212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РЕКЛАМА</a:t>
            </a:r>
          </a:p>
        </p:txBody>
      </p:sp>
      <p:pic>
        <p:nvPicPr>
          <p:cNvPr id="14340" name="Picture 7" descr="Красавчик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8963" y="2133600"/>
            <a:ext cx="3475037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4"/>
          <p:cNvSpPr>
            <a:spLocks noChangeArrowheads="1" noChangeShapeType="1" noTextEdit="1"/>
          </p:cNvSpPr>
          <p:nvPr/>
        </p:nvSpPr>
        <p:spPr bwMode="auto">
          <a:xfrm>
            <a:off x="2771800" y="404664"/>
            <a:ext cx="4897438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САМООЦЕНКА</a:t>
            </a:r>
          </a:p>
        </p:txBody>
      </p:sp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1475656" y="2492896"/>
            <a:ext cx="4336489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</a:rPr>
              <a:t>Работать над проектом мне было трудно, но и интересно. Помогала радость ожидания результата.</a:t>
            </a:r>
          </a:p>
          <a:p>
            <a:pPr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</a:rPr>
              <a:t>     Я считаю, что </a:t>
            </a:r>
            <a:r>
              <a:rPr lang="ru-RU" b="1" dirty="0" smtClean="0">
                <a:latin typeface="Times New Roman" pitchFamily="18" charset="0"/>
              </a:rPr>
              <a:t>мною качественно </a:t>
            </a:r>
            <a:r>
              <a:rPr lang="ru-RU" b="1" dirty="0">
                <a:latin typeface="Times New Roman" pitchFamily="18" charset="0"/>
              </a:rPr>
              <a:t>сшит фартук. Нагрудник </a:t>
            </a:r>
            <a:r>
              <a:rPr lang="ru-RU" b="1" dirty="0" smtClean="0">
                <a:latin typeface="Times New Roman" pitchFamily="18" charset="0"/>
              </a:rPr>
              <a:t>аккуратно соединён с одинаковой толщины бретелями</a:t>
            </a:r>
            <a:r>
              <a:rPr lang="ru-RU" b="1" dirty="0">
                <a:latin typeface="Times New Roman" pitchFamily="18" charset="0"/>
              </a:rPr>
              <a:t>. </a:t>
            </a:r>
            <a:r>
              <a:rPr lang="ru-RU" b="1" dirty="0" smtClean="0">
                <a:latin typeface="Times New Roman" pitchFamily="18" charset="0"/>
              </a:rPr>
              <a:t> Боковые </a:t>
            </a:r>
            <a:r>
              <a:rPr lang="ru-RU" b="1" dirty="0">
                <a:latin typeface="Times New Roman" pitchFamily="18" charset="0"/>
              </a:rPr>
              <a:t>срезы фартука </a:t>
            </a:r>
            <a:r>
              <a:rPr lang="ru-RU" b="1" dirty="0" smtClean="0">
                <a:latin typeface="Times New Roman" pitchFamily="18" charset="0"/>
              </a:rPr>
              <a:t>обработаны ровным швом </a:t>
            </a:r>
            <a:r>
              <a:rPr lang="ru-RU" b="1" dirty="0">
                <a:latin typeface="Times New Roman" pitchFamily="18" charset="0"/>
              </a:rPr>
              <a:t>в подгибку с закрытым </a:t>
            </a:r>
            <a:r>
              <a:rPr lang="ru-RU" b="1" dirty="0" smtClean="0">
                <a:latin typeface="Times New Roman" pitchFamily="18" charset="0"/>
              </a:rPr>
              <a:t>срезом. </a:t>
            </a:r>
            <a:r>
              <a:rPr lang="ru-RU" b="1" dirty="0">
                <a:latin typeface="Times New Roman" pitchFamily="18" charset="0"/>
              </a:rPr>
              <a:t>Смёточные стежки убраны. Изделие отутюжено. Мне будет удобно в нем готовить! Удобство  в одежде – комфортабельность на кухне!</a:t>
            </a:r>
          </a:p>
        </p:txBody>
      </p:sp>
      <p:pic>
        <p:nvPicPr>
          <p:cNvPr id="5" name="Picture 3" descr="C:\Documents and Settings\Женечка\Рабочий стол\Фотки\17-05-09_1458.jpg"/>
          <p:cNvPicPr>
            <a:picLocks noChangeAspect="1" noChangeArrowheads="1"/>
          </p:cNvPicPr>
          <p:nvPr/>
        </p:nvPicPr>
        <p:blipFill>
          <a:blip r:embed="rId3" cstate="print"/>
          <a:srcRect l="26799" t="35808" r="25952" b="3046"/>
          <a:stretch>
            <a:fillRect/>
          </a:stretch>
        </p:blipFill>
        <p:spPr bwMode="auto">
          <a:xfrm>
            <a:off x="539552" y="548680"/>
            <a:ext cx="1944216" cy="203679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/>
          <p:cNvSpPr>
            <a:spLocks noChangeArrowheads="1" noChangeShapeType="1" noTextEdit="1"/>
          </p:cNvSpPr>
          <p:nvPr/>
        </p:nvSpPr>
        <p:spPr bwMode="auto">
          <a:xfrm rot="-448457">
            <a:off x="323850" y="0"/>
            <a:ext cx="3240088" cy="1295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Содержание:</a:t>
            </a: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1476375" y="974725"/>
            <a:ext cx="7200900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>
                <a:latin typeface="Times New Roman" pitchFamily="18" charset="0"/>
              </a:rPr>
              <a:t>Цели и задачи</a:t>
            </a:r>
          </a:p>
          <a:p>
            <a:pPr marL="342900" indent="-342900">
              <a:spcBef>
                <a:spcPct val="50000"/>
              </a:spcBef>
            </a:pPr>
            <a:r>
              <a:rPr lang="ru-RU" sz="2000">
                <a:latin typeface="Times New Roman" pitchFamily="18" charset="0"/>
              </a:rPr>
              <a:t>2. Выбор и обоснование темы</a:t>
            </a:r>
          </a:p>
          <a:p>
            <a:pPr marL="342900" indent="-342900">
              <a:spcBef>
                <a:spcPct val="50000"/>
              </a:spcBef>
            </a:pPr>
            <a:r>
              <a:rPr lang="ru-RU" sz="2000">
                <a:latin typeface="Times New Roman" pitchFamily="18" charset="0"/>
              </a:rPr>
              <a:t>3. Звездочка обдумывания</a:t>
            </a:r>
          </a:p>
          <a:p>
            <a:pPr marL="342900" indent="-342900">
              <a:spcBef>
                <a:spcPct val="50000"/>
              </a:spcBef>
            </a:pPr>
            <a:r>
              <a:rPr lang="ru-RU" sz="2000">
                <a:latin typeface="Times New Roman" pitchFamily="18" charset="0"/>
              </a:rPr>
              <a:t>4. Историческая справка</a:t>
            </a:r>
          </a:p>
          <a:p>
            <a:pPr marL="342900" indent="-342900">
              <a:spcBef>
                <a:spcPct val="50000"/>
              </a:spcBef>
            </a:pPr>
            <a:r>
              <a:rPr lang="ru-RU" sz="2000">
                <a:latin typeface="Times New Roman" pitchFamily="18" charset="0"/>
              </a:rPr>
              <a:t>5. Выбор модели</a:t>
            </a:r>
          </a:p>
          <a:p>
            <a:pPr marL="342900" indent="-342900">
              <a:spcBef>
                <a:spcPct val="50000"/>
              </a:spcBef>
            </a:pPr>
            <a:r>
              <a:rPr lang="ru-RU" sz="2000">
                <a:latin typeface="Times New Roman" pitchFamily="18" charset="0"/>
              </a:rPr>
              <a:t>6.  Материалы и инструменты</a:t>
            </a:r>
          </a:p>
          <a:p>
            <a:pPr marL="342900" indent="-342900">
              <a:spcBef>
                <a:spcPct val="50000"/>
              </a:spcBef>
            </a:pPr>
            <a:r>
              <a:rPr lang="ru-RU" sz="2000">
                <a:latin typeface="Times New Roman" pitchFamily="18" charset="0"/>
              </a:rPr>
              <a:t>7. Чертеж фартука </a:t>
            </a:r>
          </a:p>
          <a:p>
            <a:pPr marL="342900" indent="-342900">
              <a:spcBef>
                <a:spcPct val="50000"/>
              </a:spcBef>
            </a:pPr>
            <a:r>
              <a:rPr lang="ru-RU" sz="2000">
                <a:latin typeface="Times New Roman" pitchFamily="18" charset="0"/>
              </a:rPr>
              <a:t>8. Моделирование</a:t>
            </a:r>
          </a:p>
          <a:p>
            <a:pPr marL="342900" indent="-342900">
              <a:spcBef>
                <a:spcPct val="50000"/>
              </a:spcBef>
            </a:pPr>
            <a:r>
              <a:rPr lang="ru-RU" sz="2000">
                <a:latin typeface="Times New Roman" pitchFamily="18" charset="0"/>
              </a:rPr>
              <a:t>9.. Технологическая последовательность изделия</a:t>
            </a:r>
          </a:p>
          <a:p>
            <a:pPr marL="342900" indent="-342900">
              <a:spcBef>
                <a:spcPct val="50000"/>
              </a:spcBef>
            </a:pPr>
            <a:r>
              <a:rPr lang="ru-RU" sz="2000">
                <a:latin typeface="Times New Roman" pitchFamily="18" charset="0"/>
              </a:rPr>
              <a:t>10. Безопасность труда</a:t>
            </a:r>
          </a:p>
          <a:p>
            <a:pPr marL="342900" indent="-342900">
              <a:spcBef>
                <a:spcPct val="50000"/>
              </a:spcBef>
            </a:pPr>
            <a:r>
              <a:rPr lang="ru-RU" sz="2000">
                <a:latin typeface="Times New Roman" pitchFamily="18" charset="0"/>
              </a:rPr>
              <a:t>11. Себестоимость</a:t>
            </a:r>
          </a:p>
          <a:p>
            <a:pPr marL="342900" indent="-342900">
              <a:spcBef>
                <a:spcPct val="50000"/>
              </a:spcBef>
            </a:pPr>
            <a:r>
              <a:rPr lang="ru-RU" sz="2000">
                <a:latin typeface="Times New Roman" pitchFamily="18" charset="0"/>
              </a:rPr>
              <a:t>12. Реклама</a:t>
            </a:r>
          </a:p>
          <a:p>
            <a:pPr marL="342900" indent="-342900">
              <a:spcBef>
                <a:spcPct val="50000"/>
              </a:spcBef>
            </a:pPr>
            <a:r>
              <a:rPr lang="ru-RU" sz="2000">
                <a:latin typeface="Times New Roman" pitchFamily="18" charset="0"/>
              </a:rPr>
              <a:t>13. Самооценка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33"/>
            </a:gs>
            <a:gs pos="100000">
              <a:schemeClr val="fol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4"/>
          <p:cNvSpPr>
            <a:spLocks noChangeArrowheads="1" noChangeShapeType="1" noTextEdit="1"/>
          </p:cNvSpPr>
          <p:nvPr/>
        </p:nvSpPr>
        <p:spPr bwMode="auto">
          <a:xfrm>
            <a:off x="1643042" y="1357298"/>
            <a:ext cx="3527425" cy="12239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 rot="21199015">
            <a:off x="245011" y="1966737"/>
            <a:ext cx="67691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>
                <a:latin typeface="Times New Roman" pitchFamily="18" charset="0"/>
              </a:rPr>
              <a:t>Я стараюсь помогать маме во всём и особенно на кухне. Но у меня нет фартука, который защищал бы мою одежду от попадания капель   жира, соуса и других продуктов.  Да и в школе на уроке технологии мы занимаемся приготовлением </a:t>
            </a:r>
            <a:r>
              <a:rPr lang="ru-RU" dirty="0">
                <a:latin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</a:rPr>
              <a:t>различных блюд.</a:t>
            </a:r>
            <a:endParaRPr lang="ru-RU" dirty="0">
              <a:latin typeface="Times New Roman" pitchFamily="18" charset="0"/>
            </a:endParaRPr>
          </a:p>
        </p:txBody>
      </p:sp>
      <p:sp>
        <p:nvSpPr>
          <p:cNvPr id="4100" name="WordArt 6"/>
          <p:cNvSpPr>
            <a:spLocks noChangeArrowheads="1" noChangeShapeType="1" noTextEdit="1"/>
          </p:cNvSpPr>
          <p:nvPr/>
        </p:nvSpPr>
        <p:spPr bwMode="auto">
          <a:xfrm>
            <a:off x="2415486" y="3414342"/>
            <a:ext cx="3476130" cy="1676396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644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Цели и задачи</a:t>
            </a:r>
          </a:p>
          <a:p>
            <a:pPr algn="ctr"/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4102" name="Picture 12" descr="blest12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488" y="1268413"/>
            <a:ext cx="19050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3" descr="blest12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1863" y="5373688"/>
            <a:ext cx="15621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4" descr="blest12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051056">
            <a:off x="77788" y="66675"/>
            <a:ext cx="1800225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 rot="21023668">
            <a:off x="735158" y="4507322"/>
            <a:ext cx="73405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</a:rPr>
              <a:t>Мне необходимо разработать и изготовить практичный и удобный фартук. Он мне нужен, чтобы творить чудеса на кухне: готовить прекрасную и вкусную еду.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 rot="21425815">
            <a:off x="1888474" y="913366"/>
            <a:ext cx="5072098" cy="1357322"/>
          </a:xfrm>
          <a:prstGeom prst="rect">
            <a:avLst/>
          </a:prstGeom>
          <a:noFill/>
        </p:spPr>
        <p:txBody>
          <a:bodyPr wrap="none" rtlCol="0">
            <a:prstTxWarp prst="textSlantUp">
              <a:avLst>
                <a:gd name="adj" fmla="val 32429"/>
              </a:avLst>
            </a:prstTxWarp>
            <a:spAutoFit/>
          </a:bodyPr>
          <a:lstStyle/>
          <a:p>
            <a:r>
              <a:rPr lang="ru-RU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Определение потребностей</a:t>
            </a:r>
            <a:endParaRPr lang="ru-RU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99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4"/>
          <p:cNvSpPr>
            <a:spLocks noChangeArrowheads="1" noChangeShapeType="1" noTextEdit="1"/>
          </p:cNvSpPr>
          <p:nvPr/>
        </p:nvSpPr>
        <p:spPr bwMode="auto">
          <a:xfrm>
            <a:off x="1403350" y="476250"/>
            <a:ext cx="6697663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Звездочка обдумывания</a:t>
            </a:r>
          </a:p>
        </p:txBody>
      </p:sp>
      <p:sp>
        <p:nvSpPr>
          <p:cNvPr id="5123" name="AutoShape 7"/>
          <p:cNvSpPr>
            <a:spLocks noChangeArrowheads="1"/>
          </p:cNvSpPr>
          <p:nvPr/>
        </p:nvSpPr>
        <p:spPr bwMode="auto">
          <a:xfrm>
            <a:off x="2843213" y="2924175"/>
            <a:ext cx="2952750" cy="2665413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99CC00"/>
              </a:gs>
              <a:gs pos="100000">
                <a:srgbClr val="ABD52C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4" name="Line 8"/>
          <p:cNvSpPr>
            <a:spLocks noChangeShapeType="1"/>
          </p:cNvSpPr>
          <p:nvPr/>
        </p:nvSpPr>
        <p:spPr bwMode="auto">
          <a:xfrm flipV="1">
            <a:off x="5795963" y="1989138"/>
            <a:ext cx="230505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5" name="Text Box 9"/>
          <p:cNvSpPr txBox="1">
            <a:spLocks noChangeArrowheads="1"/>
          </p:cNvSpPr>
          <p:nvPr/>
        </p:nvSpPr>
        <p:spPr bwMode="auto">
          <a:xfrm rot="-1590611">
            <a:off x="5435600" y="2205038"/>
            <a:ext cx="2808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ЦЕЛИ И ЗАДАЧИ</a:t>
            </a:r>
          </a:p>
        </p:txBody>
      </p:sp>
      <p:sp>
        <p:nvSpPr>
          <p:cNvPr id="5126" name="Line 10"/>
          <p:cNvSpPr>
            <a:spLocks noChangeShapeType="1"/>
          </p:cNvSpPr>
          <p:nvPr/>
        </p:nvSpPr>
        <p:spPr bwMode="auto">
          <a:xfrm flipV="1">
            <a:off x="5940425" y="2492375"/>
            <a:ext cx="2519363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7" name="Text Box 11"/>
          <p:cNvSpPr txBox="1">
            <a:spLocks noChangeArrowheads="1"/>
          </p:cNvSpPr>
          <p:nvPr/>
        </p:nvSpPr>
        <p:spPr bwMode="auto">
          <a:xfrm rot="-1498166">
            <a:off x="5562600" y="2528888"/>
            <a:ext cx="35194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/>
              <a:t>ВЫБОР И ОБОСНОВАНИЕ ТЕМЫ</a:t>
            </a:r>
          </a:p>
        </p:txBody>
      </p:sp>
      <p:sp>
        <p:nvSpPr>
          <p:cNvPr id="5128" name="Line 12"/>
          <p:cNvSpPr>
            <a:spLocks noChangeShapeType="1"/>
          </p:cNvSpPr>
          <p:nvPr/>
        </p:nvSpPr>
        <p:spPr bwMode="auto">
          <a:xfrm flipV="1">
            <a:off x="6011863" y="3357563"/>
            <a:ext cx="2808287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9" name="Text Box 13"/>
          <p:cNvSpPr txBox="1">
            <a:spLocks noChangeArrowheads="1"/>
          </p:cNvSpPr>
          <p:nvPr/>
        </p:nvSpPr>
        <p:spPr bwMode="auto">
          <a:xfrm rot="-1077163">
            <a:off x="5795963" y="3068638"/>
            <a:ext cx="318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/>
              <a:t>ЗВЕЗДОЧКА ОБДУМЫВАНИЯ</a:t>
            </a:r>
          </a:p>
        </p:txBody>
      </p:sp>
      <p:sp>
        <p:nvSpPr>
          <p:cNvPr id="5130" name="Line 14"/>
          <p:cNvSpPr>
            <a:spLocks noChangeShapeType="1"/>
          </p:cNvSpPr>
          <p:nvPr/>
        </p:nvSpPr>
        <p:spPr bwMode="auto">
          <a:xfrm flipV="1">
            <a:off x="6156325" y="3860800"/>
            <a:ext cx="26638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1" name="Text Box 16"/>
          <p:cNvSpPr txBox="1">
            <a:spLocks noChangeArrowheads="1"/>
          </p:cNvSpPr>
          <p:nvPr/>
        </p:nvSpPr>
        <p:spPr bwMode="auto">
          <a:xfrm rot="-620921">
            <a:off x="6011863" y="3716338"/>
            <a:ext cx="2736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ВЫБОР МОДЕЛИ</a:t>
            </a:r>
          </a:p>
        </p:txBody>
      </p:sp>
      <p:sp>
        <p:nvSpPr>
          <p:cNvPr id="5132" name="Line 17"/>
          <p:cNvSpPr>
            <a:spLocks noChangeShapeType="1"/>
          </p:cNvSpPr>
          <p:nvPr/>
        </p:nvSpPr>
        <p:spPr bwMode="auto">
          <a:xfrm>
            <a:off x="6084888" y="4652963"/>
            <a:ext cx="2735262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3" name="Text Box 18"/>
          <p:cNvSpPr txBox="1">
            <a:spLocks noChangeArrowheads="1"/>
          </p:cNvSpPr>
          <p:nvPr/>
        </p:nvSpPr>
        <p:spPr bwMode="auto">
          <a:xfrm>
            <a:off x="6084888" y="4313238"/>
            <a:ext cx="2951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ИСТОРИЧЕСКАЯ СПРАВКА</a:t>
            </a:r>
          </a:p>
        </p:txBody>
      </p:sp>
      <p:sp>
        <p:nvSpPr>
          <p:cNvPr id="5134" name="Line 19"/>
          <p:cNvSpPr>
            <a:spLocks noChangeShapeType="1"/>
          </p:cNvSpPr>
          <p:nvPr/>
        </p:nvSpPr>
        <p:spPr bwMode="auto">
          <a:xfrm>
            <a:off x="6084888" y="5013325"/>
            <a:ext cx="259080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5" name="Text Box 20"/>
          <p:cNvSpPr txBox="1">
            <a:spLocks noChangeArrowheads="1"/>
          </p:cNvSpPr>
          <p:nvPr/>
        </p:nvSpPr>
        <p:spPr bwMode="auto">
          <a:xfrm rot="626248">
            <a:off x="6156325" y="4941888"/>
            <a:ext cx="2771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РЕКЛАМА</a:t>
            </a:r>
          </a:p>
        </p:txBody>
      </p:sp>
      <p:sp>
        <p:nvSpPr>
          <p:cNvPr id="5136" name="Line 21"/>
          <p:cNvSpPr>
            <a:spLocks noChangeShapeType="1"/>
          </p:cNvSpPr>
          <p:nvPr/>
        </p:nvSpPr>
        <p:spPr bwMode="auto">
          <a:xfrm flipH="1" flipV="1">
            <a:off x="539750" y="2205038"/>
            <a:ext cx="24479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7" name="Text Box 22"/>
          <p:cNvSpPr txBox="1">
            <a:spLocks noChangeArrowheads="1"/>
          </p:cNvSpPr>
          <p:nvPr/>
        </p:nvSpPr>
        <p:spPr bwMode="auto">
          <a:xfrm rot="1209105">
            <a:off x="539750" y="2349500"/>
            <a:ext cx="3095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ЧЕРТЕЖ ФАРТУКА</a:t>
            </a:r>
          </a:p>
        </p:txBody>
      </p:sp>
      <p:sp>
        <p:nvSpPr>
          <p:cNvPr id="5138" name="Line 23"/>
          <p:cNvSpPr>
            <a:spLocks noChangeShapeType="1"/>
          </p:cNvSpPr>
          <p:nvPr/>
        </p:nvSpPr>
        <p:spPr bwMode="auto">
          <a:xfrm flipH="1" flipV="1">
            <a:off x="250825" y="2708275"/>
            <a:ext cx="2519363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9" name="Text Box 24"/>
          <p:cNvSpPr txBox="1">
            <a:spLocks noChangeArrowheads="1"/>
          </p:cNvSpPr>
          <p:nvPr/>
        </p:nvSpPr>
        <p:spPr bwMode="auto">
          <a:xfrm rot="1138415">
            <a:off x="250825" y="2636838"/>
            <a:ext cx="2808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МОДЕЛИРОВАНИЕ</a:t>
            </a:r>
          </a:p>
        </p:txBody>
      </p:sp>
      <p:sp>
        <p:nvSpPr>
          <p:cNvPr id="5140" name="Line 25"/>
          <p:cNvSpPr>
            <a:spLocks noChangeShapeType="1"/>
          </p:cNvSpPr>
          <p:nvPr/>
        </p:nvSpPr>
        <p:spPr bwMode="auto">
          <a:xfrm flipH="1" flipV="1">
            <a:off x="179388" y="3357563"/>
            <a:ext cx="252095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1" name="Text Box 26"/>
          <p:cNvSpPr txBox="1">
            <a:spLocks noChangeArrowheads="1"/>
          </p:cNvSpPr>
          <p:nvPr/>
        </p:nvSpPr>
        <p:spPr bwMode="auto">
          <a:xfrm rot="855059">
            <a:off x="1588" y="3246438"/>
            <a:ext cx="31511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МАТЕРИАЛЫ И ИНСТРУМЕНТЫ</a:t>
            </a:r>
          </a:p>
        </p:txBody>
      </p:sp>
      <p:sp>
        <p:nvSpPr>
          <p:cNvPr id="5142" name="Line 27"/>
          <p:cNvSpPr>
            <a:spLocks noChangeShapeType="1"/>
          </p:cNvSpPr>
          <p:nvPr/>
        </p:nvSpPr>
        <p:spPr bwMode="auto">
          <a:xfrm flipH="1" flipV="1">
            <a:off x="107950" y="3933825"/>
            <a:ext cx="24130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3" name="Text Box 28"/>
          <p:cNvSpPr txBox="1">
            <a:spLocks noChangeArrowheads="1"/>
          </p:cNvSpPr>
          <p:nvPr/>
        </p:nvSpPr>
        <p:spPr bwMode="auto">
          <a:xfrm rot="714028">
            <a:off x="0" y="3789363"/>
            <a:ext cx="2700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/>
              <a:t>БЕЗОПАСНОСТЬ ТРУДА</a:t>
            </a:r>
          </a:p>
        </p:txBody>
      </p:sp>
      <p:sp>
        <p:nvSpPr>
          <p:cNvPr id="5144" name="Line 29"/>
          <p:cNvSpPr>
            <a:spLocks noChangeShapeType="1"/>
          </p:cNvSpPr>
          <p:nvPr/>
        </p:nvSpPr>
        <p:spPr bwMode="auto">
          <a:xfrm flipH="1">
            <a:off x="179388" y="4652963"/>
            <a:ext cx="2305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5" name="Text Box 30"/>
          <p:cNvSpPr txBox="1">
            <a:spLocks noChangeArrowheads="1"/>
          </p:cNvSpPr>
          <p:nvPr/>
        </p:nvSpPr>
        <p:spPr bwMode="auto">
          <a:xfrm rot="515943">
            <a:off x="0" y="4221163"/>
            <a:ext cx="291623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/>
              <a:t>ТЕХНИЧЕСКАЯ ПОСЛЕДОВАТЕЛЬНОСТЬ ИЗДЕЛИЯ</a:t>
            </a:r>
          </a:p>
        </p:txBody>
      </p:sp>
      <p:sp>
        <p:nvSpPr>
          <p:cNvPr id="5146" name="Line 31"/>
          <p:cNvSpPr>
            <a:spLocks noChangeShapeType="1"/>
          </p:cNvSpPr>
          <p:nvPr/>
        </p:nvSpPr>
        <p:spPr bwMode="auto">
          <a:xfrm flipV="1">
            <a:off x="179388" y="5229225"/>
            <a:ext cx="2341562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7" name="Text Box 32"/>
          <p:cNvSpPr txBox="1">
            <a:spLocks noChangeArrowheads="1"/>
          </p:cNvSpPr>
          <p:nvPr/>
        </p:nvSpPr>
        <p:spPr bwMode="auto">
          <a:xfrm rot="-300641">
            <a:off x="0" y="4941888"/>
            <a:ext cx="2663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СЕБЕСТОИМОСТЬ</a:t>
            </a:r>
          </a:p>
        </p:txBody>
      </p:sp>
      <p:sp>
        <p:nvSpPr>
          <p:cNvPr id="5148" name="Line 33"/>
          <p:cNvSpPr>
            <a:spLocks noChangeShapeType="1"/>
          </p:cNvSpPr>
          <p:nvPr/>
        </p:nvSpPr>
        <p:spPr bwMode="auto">
          <a:xfrm flipV="1">
            <a:off x="323850" y="5516563"/>
            <a:ext cx="2303463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9" name="Text Box 35"/>
          <p:cNvSpPr txBox="1">
            <a:spLocks noChangeArrowheads="1"/>
          </p:cNvSpPr>
          <p:nvPr/>
        </p:nvSpPr>
        <p:spPr bwMode="auto">
          <a:xfrm rot="-1013208">
            <a:off x="107950" y="5516563"/>
            <a:ext cx="2520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САМООЦЕНКА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4"/>
          <p:cNvSpPr>
            <a:spLocks noChangeArrowheads="1" noChangeShapeType="1" noTextEdit="1"/>
          </p:cNvSpPr>
          <p:nvPr/>
        </p:nvSpPr>
        <p:spPr bwMode="auto">
          <a:xfrm>
            <a:off x="179388" y="549275"/>
            <a:ext cx="6985000" cy="122396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Историческая справка</a:t>
            </a: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323850" y="2420938"/>
            <a:ext cx="7056438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latin typeface="Times New Roman" pitchFamily="18" charset="0"/>
              </a:rPr>
              <a:t>У нас, на Кубани, фартук появился с приходом казаков. Фартук всегда одевался с косынкой. Они были белого цвета с выбитым кружевом. Фартук на казачке, говорил о ее трудолюбии и чистоте.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4"/>
          <p:cNvSpPr>
            <a:spLocks noChangeArrowheads="1"/>
          </p:cNvSpPr>
          <p:nvPr/>
        </p:nvSpPr>
        <p:spPr bwMode="auto">
          <a:xfrm rot="5400000">
            <a:off x="1116013" y="3355975"/>
            <a:ext cx="1511300" cy="2520950"/>
          </a:xfrm>
          <a:prstGeom prst="flowChartDelay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1" name="AutoShape 5"/>
          <p:cNvSpPr>
            <a:spLocks noChangeArrowheads="1"/>
          </p:cNvSpPr>
          <p:nvPr/>
        </p:nvSpPr>
        <p:spPr bwMode="auto">
          <a:xfrm rot="-5400000">
            <a:off x="1151731" y="2456657"/>
            <a:ext cx="1368425" cy="1439862"/>
          </a:xfrm>
          <a:prstGeom prst="flowChartDelay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2" name="Rectangle 6"/>
          <p:cNvSpPr>
            <a:spLocks noChangeArrowheads="1"/>
          </p:cNvSpPr>
          <p:nvPr/>
        </p:nvSpPr>
        <p:spPr bwMode="auto">
          <a:xfrm rot="4484693">
            <a:off x="862806" y="1953419"/>
            <a:ext cx="1152525" cy="71438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3" name="Rectangle 7"/>
          <p:cNvSpPr>
            <a:spLocks noChangeArrowheads="1"/>
          </p:cNvSpPr>
          <p:nvPr/>
        </p:nvSpPr>
        <p:spPr bwMode="auto">
          <a:xfrm rot="17825680" flipH="1">
            <a:off x="1943894" y="2097882"/>
            <a:ext cx="1152525" cy="71437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4" name="AutoShape 8"/>
          <p:cNvSpPr>
            <a:spLocks noChangeArrowheads="1"/>
          </p:cNvSpPr>
          <p:nvPr/>
        </p:nvSpPr>
        <p:spPr bwMode="auto">
          <a:xfrm rot="5400000">
            <a:off x="935037" y="4329113"/>
            <a:ext cx="576263" cy="503238"/>
          </a:xfrm>
          <a:prstGeom prst="flowChartDelay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5" name="AutoShape 9"/>
          <p:cNvSpPr>
            <a:spLocks noChangeArrowheads="1"/>
          </p:cNvSpPr>
          <p:nvPr/>
        </p:nvSpPr>
        <p:spPr bwMode="auto">
          <a:xfrm rot="5400000">
            <a:off x="2087562" y="4329113"/>
            <a:ext cx="576263" cy="503238"/>
          </a:xfrm>
          <a:prstGeom prst="flowChartDelay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6" name="AutoShape 10"/>
          <p:cNvSpPr>
            <a:spLocks noChangeArrowheads="1"/>
          </p:cNvSpPr>
          <p:nvPr/>
        </p:nvSpPr>
        <p:spPr bwMode="auto">
          <a:xfrm>
            <a:off x="3492500" y="3284538"/>
            <a:ext cx="1871663" cy="2087562"/>
          </a:xfrm>
          <a:prstGeom prst="flowChartOffpageConnector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7" name="AutoShape 11"/>
          <p:cNvSpPr>
            <a:spLocks noChangeArrowheads="1"/>
          </p:cNvSpPr>
          <p:nvPr/>
        </p:nvSpPr>
        <p:spPr bwMode="auto">
          <a:xfrm>
            <a:off x="3635375" y="1773238"/>
            <a:ext cx="1584325" cy="1441450"/>
          </a:xfrm>
          <a:prstGeom prst="pentagon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8" name="AutoShape 12"/>
          <p:cNvSpPr>
            <a:spLocks noChangeArrowheads="1"/>
          </p:cNvSpPr>
          <p:nvPr/>
        </p:nvSpPr>
        <p:spPr bwMode="auto">
          <a:xfrm>
            <a:off x="3779838" y="3933825"/>
            <a:ext cx="360362" cy="431800"/>
          </a:xfrm>
          <a:prstGeom prst="flowChartOffpageConnector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9" name="AutoShape 13"/>
          <p:cNvSpPr>
            <a:spLocks noChangeArrowheads="1"/>
          </p:cNvSpPr>
          <p:nvPr/>
        </p:nvSpPr>
        <p:spPr bwMode="auto">
          <a:xfrm>
            <a:off x="4643438" y="3933825"/>
            <a:ext cx="360362" cy="431800"/>
          </a:xfrm>
          <a:prstGeom prst="flowChartOffpageConnector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0" name="Rectangle 14"/>
          <p:cNvSpPr>
            <a:spLocks noChangeArrowheads="1"/>
          </p:cNvSpPr>
          <p:nvPr/>
        </p:nvSpPr>
        <p:spPr bwMode="auto">
          <a:xfrm>
            <a:off x="3203575" y="3213100"/>
            <a:ext cx="2592388" cy="73025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1" name="Rectangle 15"/>
          <p:cNvSpPr>
            <a:spLocks noChangeArrowheads="1"/>
          </p:cNvSpPr>
          <p:nvPr/>
        </p:nvSpPr>
        <p:spPr bwMode="auto">
          <a:xfrm>
            <a:off x="6156325" y="3213100"/>
            <a:ext cx="2592388" cy="2232025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2" name="Rectangle 16"/>
          <p:cNvSpPr>
            <a:spLocks noChangeArrowheads="1"/>
          </p:cNvSpPr>
          <p:nvPr/>
        </p:nvSpPr>
        <p:spPr bwMode="auto">
          <a:xfrm>
            <a:off x="6588125" y="4076700"/>
            <a:ext cx="504825" cy="5762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3" name="Rectangle 17"/>
          <p:cNvSpPr>
            <a:spLocks noChangeArrowheads="1"/>
          </p:cNvSpPr>
          <p:nvPr/>
        </p:nvSpPr>
        <p:spPr bwMode="auto">
          <a:xfrm>
            <a:off x="7812088" y="4149725"/>
            <a:ext cx="504825" cy="5032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4" name="Rectangle 18"/>
          <p:cNvSpPr>
            <a:spLocks noChangeArrowheads="1"/>
          </p:cNvSpPr>
          <p:nvPr/>
        </p:nvSpPr>
        <p:spPr bwMode="auto">
          <a:xfrm>
            <a:off x="6804025" y="1916113"/>
            <a:ext cx="1296988" cy="1225550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5" name="Rectangle 19"/>
          <p:cNvSpPr>
            <a:spLocks noChangeArrowheads="1"/>
          </p:cNvSpPr>
          <p:nvPr/>
        </p:nvSpPr>
        <p:spPr bwMode="auto">
          <a:xfrm>
            <a:off x="7956550" y="1196975"/>
            <a:ext cx="71438" cy="7191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6" name="Rectangle 20"/>
          <p:cNvSpPr>
            <a:spLocks noChangeArrowheads="1"/>
          </p:cNvSpPr>
          <p:nvPr/>
        </p:nvSpPr>
        <p:spPr bwMode="auto">
          <a:xfrm>
            <a:off x="6948488" y="1196975"/>
            <a:ext cx="71437" cy="7191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7" name="Rectangle 21"/>
          <p:cNvSpPr>
            <a:spLocks noChangeArrowheads="1"/>
          </p:cNvSpPr>
          <p:nvPr/>
        </p:nvSpPr>
        <p:spPr bwMode="auto">
          <a:xfrm>
            <a:off x="5867400" y="3141663"/>
            <a:ext cx="3276600" cy="714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8" name="WordArt 22"/>
          <p:cNvSpPr>
            <a:spLocks noChangeArrowheads="1" noChangeShapeType="1" noTextEdit="1"/>
          </p:cNvSpPr>
          <p:nvPr/>
        </p:nvSpPr>
        <p:spPr bwMode="auto">
          <a:xfrm>
            <a:off x="2285984" y="214290"/>
            <a:ext cx="4376752" cy="1187473"/>
          </a:xfrm>
          <a:prstGeom prst="rect">
            <a:avLst/>
          </a:prstGeom>
        </p:spPr>
        <p:txBody>
          <a:bodyPr wrap="none" fromWordArt="1">
            <a:prstTxWarp prst="textDeflate">
              <a:avLst/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БАНК  ИДЕЙ</a:t>
            </a:r>
            <a:endParaRPr lang="ru-RU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99CC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4"/>
          <p:cNvSpPr>
            <a:spLocks noChangeArrowheads="1" noChangeShapeType="1" noTextEdit="1"/>
          </p:cNvSpPr>
          <p:nvPr/>
        </p:nvSpPr>
        <p:spPr bwMode="auto">
          <a:xfrm>
            <a:off x="928688" y="500063"/>
            <a:ext cx="7429500" cy="6238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ОБОСНОВАНИЕ ВЫБОРА МОДЕЛИ</a:t>
            </a:r>
          </a:p>
        </p:txBody>
      </p:sp>
      <p:sp>
        <p:nvSpPr>
          <p:cNvPr id="8195" name="Rectangle 6"/>
          <p:cNvSpPr>
            <a:spLocks noChangeArrowheads="1"/>
          </p:cNvSpPr>
          <p:nvPr/>
        </p:nvSpPr>
        <p:spPr bwMode="auto">
          <a:xfrm>
            <a:off x="4714876" y="3786190"/>
            <a:ext cx="3097212" cy="2447925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5214942" y="4429132"/>
            <a:ext cx="647700" cy="6477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Rectangle 8"/>
          <p:cNvSpPr>
            <a:spLocks noChangeArrowheads="1"/>
          </p:cNvSpPr>
          <p:nvPr/>
        </p:nvSpPr>
        <p:spPr bwMode="auto">
          <a:xfrm>
            <a:off x="6786578" y="4429132"/>
            <a:ext cx="647700" cy="6477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8" name="Rectangle 9"/>
          <p:cNvSpPr>
            <a:spLocks noChangeArrowheads="1"/>
          </p:cNvSpPr>
          <p:nvPr/>
        </p:nvSpPr>
        <p:spPr bwMode="auto">
          <a:xfrm>
            <a:off x="3643306" y="3643314"/>
            <a:ext cx="5327650" cy="144463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9" name="Rectangle 10"/>
          <p:cNvSpPr>
            <a:spLocks noChangeArrowheads="1"/>
          </p:cNvSpPr>
          <p:nvPr/>
        </p:nvSpPr>
        <p:spPr bwMode="auto">
          <a:xfrm>
            <a:off x="5500694" y="2214554"/>
            <a:ext cx="1655762" cy="1439862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0" name="Rectangle 11"/>
          <p:cNvSpPr>
            <a:spLocks noChangeArrowheads="1"/>
          </p:cNvSpPr>
          <p:nvPr/>
        </p:nvSpPr>
        <p:spPr bwMode="auto">
          <a:xfrm>
            <a:off x="7072330" y="1285860"/>
            <a:ext cx="71437" cy="936625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1" name="Rectangle 12"/>
          <p:cNvSpPr>
            <a:spLocks noChangeArrowheads="1"/>
          </p:cNvSpPr>
          <p:nvPr/>
        </p:nvSpPr>
        <p:spPr bwMode="auto">
          <a:xfrm>
            <a:off x="5500694" y="1285860"/>
            <a:ext cx="71437" cy="936625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85720" y="1428736"/>
            <a:ext cx="307183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+mn-lt"/>
              </a:rPr>
              <a:t>Из рассмотренных мной вариантов фартука я выбрала модель № 3. Этот фартук с прямым нагрудником из хлопчатобумажной ткани и квадратными  накладными карманами. У меня еще мало опыта в швейном деле, поэтому со сложны фасоном я наверно не справлюсь. Зато постараюсь оформить его красивой тесьмой. В таком фартуке будет удобно и приятно работать на кухне.</a:t>
            </a:r>
          </a:p>
          <a:p>
            <a:endParaRPr lang="ru-RU" dirty="0">
              <a:latin typeface="+mn-lt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539750" y="1412875"/>
            <a:ext cx="7848600" cy="584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МАТЕРИАЛЫ:</a:t>
            </a:r>
          </a:p>
          <a:p>
            <a:pPr>
              <a:spcBef>
                <a:spcPct val="50000"/>
              </a:spcBef>
              <a:buFont typeface="Wingdings" pitchFamily="2" charset="2"/>
              <a:buChar char="Ш"/>
            </a:pPr>
            <a:r>
              <a:rPr lang="ru-RU" sz="2400" b="1">
                <a:latin typeface="Times New Roman" pitchFamily="18" charset="0"/>
              </a:rPr>
              <a:t> ткань;</a:t>
            </a:r>
          </a:p>
          <a:p>
            <a:pPr>
              <a:spcBef>
                <a:spcPct val="50000"/>
              </a:spcBef>
              <a:buFont typeface="Wingdings" pitchFamily="2" charset="2"/>
              <a:buChar char="Ш"/>
            </a:pPr>
            <a:r>
              <a:rPr lang="ru-RU" sz="2400" b="1">
                <a:latin typeface="Times New Roman" pitchFamily="18" charset="0"/>
              </a:rPr>
              <a:t>тесьма;</a:t>
            </a:r>
          </a:p>
          <a:p>
            <a:pPr>
              <a:spcBef>
                <a:spcPct val="50000"/>
              </a:spcBef>
              <a:buFont typeface="Wingdings" pitchFamily="2" charset="2"/>
              <a:buChar char="Ш"/>
            </a:pPr>
            <a:r>
              <a:rPr lang="ru-RU" sz="2400" b="1">
                <a:latin typeface="Times New Roman" pitchFamily="18" charset="0"/>
              </a:rPr>
              <a:t> нитки;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sz="2400" b="1">
                <a:latin typeface="Times New Roman" pitchFamily="18" charset="0"/>
              </a:rPr>
              <a:t>ИНСТРУМЕНТЫ:</a:t>
            </a:r>
          </a:p>
          <a:p>
            <a:pPr>
              <a:spcBef>
                <a:spcPct val="50000"/>
              </a:spcBef>
              <a:buFont typeface="Wingdings" pitchFamily="2" charset="2"/>
              <a:buChar char="Ш"/>
            </a:pPr>
            <a:r>
              <a:rPr lang="ru-RU" sz="2400" b="1">
                <a:latin typeface="Times New Roman" pitchFamily="18" charset="0"/>
              </a:rPr>
              <a:t> ручные иглы;</a:t>
            </a:r>
          </a:p>
          <a:p>
            <a:pPr>
              <a:spcBef>
                <a:spcPct val="50000"/>
              </a:spcBef>
              <a:buFont typeface="Wingdings" pitchFamily="2" charset="2"/>
              <a:buChar char="Ш"/>
            </a:pPr>
            <a:r>
              <a:rPr lang="ru-RU" sz="2400" b="1">
                <a:latin typeface="Times New Roman" pitchFamily="18" charset="0"/>
              </a:rPr>
              <a:t> наперсток;</a:t>
            </a:r>
          </a:p>
          <a:p>
            <a:pPr>
              <a:spcBef>
                <a:spcPct val="50000"/>
              </a:spcBef>
              <a:buFont typeface="Wingdings" pitchFamily="2" charset="2"/>
              <a:buChar char="Ш"/>
            </a:pPr>
            <a:r>
              <a:rPr lang="ru-RU" sz="2400" b="1">
                <a:latin typeface="Times New Roman" pitchFamily="18" charset="0"/>
              </a:rPr>
              <a:t> ножницы;</a:t>
            </a:r>
          </a:p>
          <a:p>
            <a:pPr>
              <a:spcBef>
                <a:spcPct val="50000"/>
              </a:spcBef>
              <a:buFont typeface="Wingdings" pitchFamily="2" charset="2"/>
              <a:buChar char="Ш"/>
            </a:pPr>
            <a:r>
              <a:rPr lang="ru-RU" sz="2400" b="1">
                <a:latin typeface="Times New Roman" pitchFamily="18" charset="0"/>
              </a:rPr>
              <a:t> сантиметровая лента;</a:t>
            </a:r>
          </a:p>
          <a:p>
            <a:pPr>
              <a:spcBef>
                <a:spcPct val="50000"/>
              </a:spcBef>
              <a:buFont typeface="Wingdings" pitchFamily="2" charset="2"/>
              <a:buChar char="Ш"/>
            </a:pPr>
            <a:r>
              <a:rPr lang="ru-RU" sz="2400" b="1">
                <a:latin typeface="Times New Roman" pitchFamily="18" charset="0"/>
              </a:rPr>
              <a:t> линейка закройщика.</a:t>
            </a:r>
          </a:p>
          <a:p>
            <a:pPr>
              <a:spcBef>
                <a:spcPct val="50000"/>
              </a:spcBef>
              <a:buFont typeface="Wingdings" pitchFamily="2" charset="2"/>
              <a:buChar char="Ш"/>
            </a:pPr>
            <a:endParaRPr lang="ru-RU" sz="2000" b="1">
              <a:latin typeface="Times New Roman" pitchFamily="18" charset="0"/>
            </a:endParaRPr>
          </a:p>
        </p:txBody>
      </p:sp>
      <p:sp>
        <p:nvSpPr>
          <p:cNvPr id="9219" name="WordArt 5"/>
          <p:cNvSpPr>
            <a:spLocks noChangeArrowheads="1" noChangeShapeType="1" noTextEdit="1"/>
          </p:cNvSpPr>
          <p:nvPr/>
        </p:nvSpPr>
        <p:spPr bwMode="auto">
          <a:xfrm>
            <a:off x="611188" y="333375"/>
            <a:ext cx="7496175" cy="9239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МАТЕРИАЛЫ И ИНСТРУМЕНТЫ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14678" y="1285860"/>
            <a:ext cx="320196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ОБОРУДОВАНИЕ: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швейная машина;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утюг;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утюжильная доска.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rgbClr val="FF99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4"/>
          <p:cNvSpPr>
            <a:spLocks noChangeArrowheads="1" noChangeShapeType="1" noTextEdit="1"/>
          </p:cNvSpPr>
          <p:nvPr/>
        </p:nvSpPr>
        <p:spPr bwMode="auto">
          <a:xfrm>
            <a:off x="323850" y="0"/>
            <a:ext cx="6840538" cy="23764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Технологическая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последовательность изделия</a:t>
            </a:r>
          </a:p>
        </p:txBody>
      </p:sp>
      <p:sp>
        <p:nvSpPr>
          <p:cNvPr id="11267" name="Text Box 6"/>
          <p:cNvSpPr txBox="1">
            <a:spLocks noChangeArrowheads="1"/>
          </p:cNvSpPr>
          <p:nvPr/>
        </p:nvSpPr>
        <p:spPr bwMode="auto">
          <a:xfrm>
            <a:off x="539750" y="2492375"/>
            <a:ext cx="8208963" cy="408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b="1">
                <a:latin typeface="Times New Roman" pitchFamily="18" charset="0"/>
              </a:rPr>
              <a:t>Снятие мерок.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b="1">
                <a:latin typeface="Times New Roman" pitchFamily="18" charset="0"/>
              </a:rPr>
              <a:t>Конструирование чертежа фартука.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b="1">
                <a:latin typeface="Times New Roman" pitchFamily="18" charset="0"/>
              </a:rPr>
              <a:t>Моделирование.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b="1">
                <a:latin typeface="Times New Roman" pitchFamily="18" charset="0"/>
              </a:rPr>
              <a:t>Подготовка деталей выкройке к раскрою.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b="1">
                <a:latin typeface="Times New Roman" pitchFamily="18" charset="0"/>
              </a:rPr>
              <a:t>Подготовка деталей кроя к обработке.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b="1">
                <a:latin typeface="Times New Roman" pitchFamily="18" charset="0"/>
              </a:rPr>
              <a:t>Обработка бретели и концов пояса обтачным швом.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b="1">
                <a:latin typeface="Times New Roman" pitchFamily="18" charset="0"/>
              </a:rPr>
              <a:t>Обработка боковых срезов нагрудника и нижней части.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b="1">
                <a:latin typeface="Times New Roman" pitchFamily="18" charset="0"/>
              </a:rPr>
              <a:t>Обработка верхнего среза нагрудника тесьмой.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b="1">
                <a:latin typeface="Times New Roman" pitchFamily="18" charset="0"/>
              </a:rPr>
              <a:t>Соединение деталей фартука.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b="1">
                <a:latin typeface="Times New Roman" pitchFamily="18" charset="0"/>
              </a:rPr>
              <a:t>Сборка швейного изделия.</a:t>
            </a:r>
          </a:p>
        </p:txBody>
      </p:sp>
      <p:pic>
        <p:nvPicPr>
          <p:cNvPr id="11268" name="Picture 7" descr="blest12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1557338"/>
            <a:ext cx="19050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651</Words>
  <Application>Microsoft Office PowerPoint</Application>
  <PresentationFormat>Экран (4:3)</PresentationFormat>
  <Paragraphs>118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Ostahovaoa</cp:lastModifiedBy>
  <cp:revision>6</cp:revision>
  <dcterms:created xsi:type="dcterms:W3CDTF">2009-05-18T04:15:30Z</dcterms:created>
  <dcterms:modified xsi:type="dcterms:W3CDTF">2014-01-27T10:03:02Z</dcterms:modified>
</cp:coreProperties>
</file>