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4" r:id="rId7"/>
    <p:sldId id="265" r:id="rId8"/>
    <p:sldId id="263" r:id="rId9"/>
    <p:sldId id="266" r:id="rId10"/>
    <p:sldId id="267" r:id="rId11"/>
    <p:sldId id="268" r:id="rId12"/>
    <p:sldId id="269" r:id="rId13"/>
    <p:sldId id="270" r:id="rId14"/>
    <p:sldId id="271" r:id="rId15"/>
    <p:sldId id="278" r:id="rId16"/>
    <p:sldId id="272" r:id="rId17"/>
    <p:sldId id="273" r:id="rId18"/>
    <p:sldId id="274" r:id="rId19"/>
    <p:sldId id="275" r:id="rId20"/>
    <p:sldId id="276" r:id="rId21"/>
    <p:sldId id="277"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4C71EC6-210F-42DE-9C53-41977AD35B3D}" type="datetimeFigureOut">
              <a:rPr lang="ru-RU" smtClean="0"/>
              <a:pPr/>
              <a:t>15.08.2019</a:t>
            </a:fld>
            <a:endParaRPr lang="ru-RU"/>
          </a:p>
        </p:txBody>
      </p:sp>
      <p:sp>
        <p:nvSpPr>
          <p:cNvPr id="5" name="Footer Placeholder 4"/>
          <p:cNvSpPr>
            <a:spLocks noGrp="1"/>
          </p:cNvSpPr>
          <p:nvPr>
            <p:ph type="ftr" sz="quarter" idx="11"/>
          </p:nvPr>
        </p:nvSpPr>
        <p:spPr>
          <a:xfrm>
            <a:off x="1174044" y="5357592"/>
            <a:ext cx="5034845" cy="365125"/>
          </a:xfrm>
        </p:spPr>
        <p:txBody>
          <a:bodyPr/>
          <a:lstStyle/>
          <a:p>
            <a:endParaRPr lang="ru-RU"/>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15.08.2019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15.08.2019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15.08.2019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15.08.2019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15.08.2019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pPr/>
              <a:t>15.08.2019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15.08.2019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15.08.2019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1698" y="5885672"/>
            <a:ext cx="1213821" cy="365125"/>
          </a:xfrm>
        </p:spPr>
        <p:txBody>
          <a:bodyPr/>
          <a:lstStyle/>
          <a:p>
            <a:fld id="{B4C71EC6-210F-42DE-9C53-41977AD35B3D}" type="datetimeFigureOut">
              <a:rPr lang="ru-RU" smtClean="0"/>
              <a:pPr/>
              <a:t>15.08.2019</a:t>
            </a:fld>
            <a:endParaRPr lang="ru-RU"/>
          </a:p>
        </p:txBody>
      </p:sp>
      <p:sp>
        <p:nvSpPr>
          <p:cNvPr id="6" name="Footer Placeholder 5"/>
          <p:cNvSpPr>
            <a:spLocks noGrp="1"/>
          </p:cNvSpPr>
          <p:nvPr>
            <p:ph type="ftr" sz="quarter" idx="11"/>
          </p:nvPr>
        </p:nvSpPr>
        <p:spPr>
          <a:xfrm rot="-60000">
            <a:off x="914554" y="5829261"/>
            <a:ext cx="3522607" cy="365125"/>
          </a:xfrm>
        </p:spPr>
        <p:txBody>
          <a:bodyPr/>
          <a:lstStyle/>
          <a:p>
            <a:endParaRPr lang="ru-RU"/>
          </a:p>
        </p:txBody>
      </p:sp>
      <p:sp>
        <p:nvSpPr>
          <p:cNvPr id="7" name="Slide Number Placeholder 6"/>
          <p:cNvSpPr>
            <a:spLocks noGrp="1"/>
          </p:cNvSpPr>
          <p:nvPr>
            <p:ph type="sldNum" sz="quarter" idx="12"/>
          </p:nvPr>
        </p:nvSpPr>
        <p:spPr>
          <a:xfrm rot="60000">
            <a:off x="7557313" y="5896961"/>
            <a:ext cx="554023" cy="365125"/>
          </a:xfrm>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5936" y="5888737"/>
            <a:ext cx="1213821" cy="365125"/>
          </a:xfrm>
        </p:spPr>
        <p:txBody>
          <a:bodyPr/>
          <a:lstStyle/>
          <a:p>
            <a:fld id="{B4C71EC6-210F-42DE-9C53-41977AD35B3D}" type="datetimeFigureOut">
              <a:rPr lang="ru-RU" smtClean="0"/>
              <a:pPr/>
              <a:t>15.08.2019</a:t>
            </a:fld>
            <a:endParaRPr lang="ru-RU"/>
          </a:p>
        </p:txBody>
      </p:sp>
      <p:sp>
        <p:nvSpPr>
          <p:cNvPr id="6" name="Footer Placeholder 5"/>
          <p:cNvSpPr>
            <a:spLocks noGrp="1"/>
          </p:cNvSpPr>
          <p:nvPr>
            <p:ph type="ftr" sz="quarter" idx="11"/>
          </p:nvPr>
        </p:nvSpPr>
        <p:spPr>
          <a:xfrm rot="-60000">
            <a:off x="914569" y="5831037"/>
            <a:ext cx="3319043" cy="365125"/>
          </a:xfrm>
        </p:spPr>
        <p:txBody>
          <a:bodyPr/>
          <a:lstStyle/>
          <a:p>
            <a:endParaRPr lang="ru-RU"/>
          </a:p>
        </p:txBody>
      </p:sp>
      <p:sp>
        <p:nvSpPr>
          <p:cNvPr id="7" name="Slide Number Placeholder 6"/>
          <p:cNvSpPr>
            <a:spLocks noGrp="1"/>
          </p:cNvSpPr>
          <p:nvPr>
            <p:ph type="sldNum" sz="quarter" idx="12"/>
          </p:nvPr>
        </p:nvSpPr>
        <p:spPr>
          <a:xfrm rot="60000">
            <a:off x="7562089" y="5900026"/>
            <a:ext cx="554023" cy="365125"/>
          </a:xfrm>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B4C71EC6-210F-42DE-9C53-41977AD35B3D}" type="datetimeFigureOut">
              <a:rPr lang="ru-RU" smtClean="0"/>
              <a:pPr/>
              <a:t>15.08.2019</a:t>
            </a:fld>
            <a:endParaRPr lang="ru-RU"/>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ru-RU"/>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imag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980728"/>
            <a:ext cx="7200800" cy="487236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ctrTitle"/>
          </p:nvPr>
        </p:nvSpPr>
        <p:spPr>
          <a:xfrm>
            <a:off x="1907704" y="260648"/>
            <a:ext cx="5723468" cy="2016224"/>
          </a:xfrm>
        </p:spPr>
        <p:txBody>
          <a:bodyPr>
            <a:normAutofit/>
          </a:bodyPr>
          <a:lstStyle/>
          <a:p>
            <a:r>
              <a:rPr lang="ru-RU" sz="4000" dirty="0">
                <a:effectLst>
                  <a:outerShdw blurRad="38100" dist="38100" dir="2700000" algn="tl">
                    <a:srgbClr val="000000">
                      <a:alpha val="43137"/>
                    </a:srgbClr>
                  </a:outerShdw>
                </a:effectLst>
              </a:rPr>
              <a:t>«Мое лето: </a:t>
            </a:r>
            <a:r>
              <a:rPr lang="ru-RU" sz="4000" dirty="0" smtClean="0">
                <a:effectLst>
                  <a:outerShdw blurRad="38100" dist="38100" dir="2700000" algn="tl">
                    <a:srgbClr val="000000">
                      <a:alpha val="43137"/>
                    </a:srgbClr>
                  </a:outerShdw>
                </a:effectLst>
              </a:rPr>
              <a:t/>
            </a:r>
            <a:br>
              <a:rPr lang="ru-RU" sz="4000" dirty="0" smtClean="0">
                <a:effectLst>
                  <a:outerShdw blurRad="38100" dist="38100" dir="2700000" algn="tl">
                    <a:srgbClr val="000000">
                      <a:alpha val="43137"/>
                    </a:srgbClr>
                  </a:outerShdw>
                </a:effectLst>
              </a:rPr>
            </a:br>
            <a:r>
              <a:rPr lang="ru-RU" sz="3200" dirty="0" smtClean="0">
                <a:effectLst>
                  <a:outerShdw blurRad="38100" dist="38100" dir="2700000" algn="tl">
                    <a:srgbClr val="000000">
                      <a:alpha val="43137"/>
                    </a:srgbClr>
                  </a:outerShdw>
                </a:effectLst>
              </a:rPr>
              <a:t>исторические</a:t>
            </a:r>
            <a:r>
              <a:rPr lang="ru-RU" sz="4000" dirty="0" smtClean="0">
                <a:effectLst>
                  <a:outerShdw blurRad="38100" dist="38100" dir="2700000" algn="tl">
                    <a:srgbClr val="000000">
                      <a:alpha val="43137"/>
                    </a:srgbClr>
                  </a:outerShdw>
                </a:effectLst>
              </a:rPr>
              <a:t> </a:t>
            </a:r>
            <a:r>
              <a:rPr lang="ru-RU" sz="4000" dirty="0" smtClean="0">
                <a:effectLst>
                  <a:outerShdw blurRad="38100" dist="38100" dir="2700000" algn="tl">
                    <a:srgbClr val="000000">
                      <a:alpha val="43137"/>
                    </a:srgbClr>
                  </a:outerShdw>
                </a:effectLst>
              </a:rPr>
              <a:t>заметки</a:t>
            </a:r>
            <a:r>
              <a:rPr lang="ru-RU" sz="4000" dirty="0">
                <a:effectLst>
                  <a:outerShdw blurRad="38100" dist="38100" dir="2700000" algn="tl">
                    <a:srgbClr val="000000">
                      <a:alpha val="43137"/>
                    </a:srgbClr>
                  </a:outerShdw>
                </a:effectLst>
              </a:rPr>
              <a:t>»</a:t>
            </a:r>
          </a:p>
        </p:txBody>
      </p:sp>
      <p:sp>
        <p:nvSpPr>
          <p:cNvPr id="3" name="Подзаголовок 2"/>
          <p:cNvSpPr>
            <a:spLocks noGrp="1"/>
          </p:cNvSpPr>
          <p:nvPr>
            <p:ph type="subTitle" idx="1"/>
          </p:nvPr>
        </p:nvSpPr>
        <p:spPr>
          <a:xfrm>
            <a:off x="5652120" y="3861048"/>
            <a:ext cx="1944216" cy="1656184"/>
          </a:xfrm>
        </p:spPr>
        <p:txBody>
          <a:bodyPr>
            <a:normAutofit fontScale="92500" lnSpcReduction="20000"/>
          </a:bodyPr>
          <a:lstStyle/>
          <a:p>
            <a:r>
              <a:rPr lang="ru-RU" sz="1800" dirty="0" smtClean="0"/>
              <a:t>Выполнил:</a:t>
            </a:r>
          </a:p>
          <a:p>
            <a:r>
              <a:rPr lang="ru-RU" sz="1800" dirty="0" smtClean="0"/>
              <a:t>Логинов Никита</a:t>
            </a:r>
          </a:p>
          <a:p>
            <a:endParaRPr lang="ru-RU" sz="1800" dirty="0" smtClean="0"/>
          </a:p>
          <a:p>
            <a:endParaRPr lang="ru-RU" sz="1800" dirty="0" smtClean="0"/>
          </a:p>
          <a:p>
            <a:r>
              <a:rPr lang="ru-RU" sz="1800" dirty="0"/>
              <a:t>г</a:t>
            </a:r>
            <a:r>
              <a:rPr lang="ru-RU" sz="1800" dirty="0" smtClean="0"/>
              <a:t>. Севастополь</a:t>
            </a:r>
          </a:p>
          <a:p>
            <a:r>
              <a:rPr lang="ru-RU" sz="1800" dirty="0" smtClean="0"/>
              <a:t>Лето 2019</a:t>
            </a:r>
            <a:endParaRPr lang="ru-RU" sz="1800" dirty="0"/>
          </a:p>
        </p:txBody>
      </p:sp>
      <p:sp>
        <p:nvSpPr>
          <p:cNvPr id="4" name="TextBox 3"/>
          <p:cNvSpPr txBox="1"/>
          <p:nvPr/>
        </p:nvSpPr>
        <p:spPr>
          <a:xfrm>
            <a:off x="1071538" y="2708920"/>
            <a:ext cx="3929090" cy="646331"/>
          </a:xfrm>
          <a:prstGeom prst="rect">
            <a:avLst/>
          </a:prstGeom>
          <a:noFill/>
        </p:spPr>
        <p:txBody>
          <a:bodyPr wrap="square" rtlCol="0">
            <a:spAutoFit/>
          </a:bodyPr>
          <a:lstStyle/>
          <a:p>
            <a:r>
              <a:rPr lang="ru-RU" dirty="0" smtClean="0"/>
              <a:t>Тема: «По следам первой Крымской войны 1854 – 1855»</a:t>
            </a:r>
            <a:endParaRPr lang="ru-RU" dirty="0"/>
          </a:p>
        </p:txBody>
      </p:sp>
    </p:spTree>
    <p:extLst>
      <p:ext uri="{BB962C8B-B14F-4D97-AF65-F5344CB8AC3E}">
        <p14:creationId xmlns="" xmlns:p14="http://schemas.microsoft.com/office/powerpoint/2010/main" val="171752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lL_f-Zdi95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85786" y="2786058"/>
            <a:ext cx="3672408" cy="270233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285860"/>
            <a:ext cx="7416824" cy="2321122"/>
          </a:xfrm>
        </p:spPr>
        <p:txBody>
          <a:bodyPr>
            <a:noAutofit/>
          </a:bodyPr>
          <a:lstStyle/>
          <a:p>
            <a:pPr>
              <a:buFont typeface="Wingdings" pitchFamily="2" charset="2"/>
              <a:buChar char="v"/>
            </a:pPr>
            <a:r>
              <a:rPr lang="ru-RU" sz="1400" dirty="0"/>
              <a:t>Продолжили  изучать  историю Крымской войны </a:t>
            </a:r>
            <a:r>
              <a:rPr lang="ru-RU" sz="1400" dirty="0" smtClean="0"/>
              <a:t>1854 </a:t>
            </a:r>
            <a:r>
              <a:rPr lang="ru-RU" sz="1400" dirty="0"/>
              <a:t>-</a:t>
            </a:r>
            <a:r>
              <a:rPr lang="ru-RU" sz="1400" dirty="0" smtClean="0"/>
              <a:t>1855 </a:t>
            </a:r>
            <a:r>
              <a:rPr lang="ru-RU" sz="1400" dirty="0"/>
              <a:t>года на лекции Натальи </a:t>
            </a:r>
            <a:r>
              <a:rPr lang="ru-RU" sz="1400" dirty="0" smtClean="0"/>
              <a:t>Кабановой</a:t>
            </a:r>
          </a:p>
          <a:p>
            <a:pPr>
              <a:buFont typeface="Wingdings" pitchFamily="2" charset="2"/>
              <a:buChar char="v"/>
            </a:pPr>
            <a:r>
              <a:rPr lang="ru-RU" sz="1400" dirty="0" smtClean="0"/>
              <a:t>Разбирался в тонкостях перевода поэмы Альфреда Теннисона "</a:t>
            </a:r>
            <a:r>
              <a:rPr lang="ru-RU" sz="1400" dirty="0" err="1" smtClean="0"/>
              <a:t>The</a:t>
            </a:r>
            <a:r>
              <a:rPr lang="ru-RU" sz="1400" dirty="0" smtClean="0"/>
              <a:t> </a:t>
            </a:r>
            <a:r>
              <a:rPr lang="ru-RU" sz="1400" dirty="0" err="1" smtClean="0"/>
              <a:t>Charge</a:t>
            </a:r>
            <a:r>
              <a:rPr lang="ru-RU" sz="1400" dirty="0" smtClean="0"/>
              <a:t> </a:t>
            </a:r>
            <a:r>
              <a:rPr lang="ru-RU" sz="1400" dirty="0" err="1" smtClean="0"/>
              <a:t>of</a:t>
            </a:r>
            <a:r>
              <a:rPr lang="ru-RU" sz="1400" dirty="0" smtClean="0"/>
              <a:t> </a:t>
            </a:r>
            <a:r>
              <a:rPr lang="ru-RU" sz="1400" dirty="0" err="1" smtClean="0"/>
              <a:t>the</a:t>
            </a:r>
            <a:r>
              <a:rPr lang="ru-RU" sz="1400" dirty="0" smtClean="0"/>
              <a:t> </a:t>
            </a:r>
            <a:r>
              <a:rPr lang="ru-RU" sz="1400" dirty="0" err="1" smtClean="0"/>
              <a:t>Light</a:t>
            </a:r>
            <a:r>
              <a:rPr lang="ru-RU" sz="1400" dirty="0" smtClean="0"/>
              <a:t> </a:t>
            </a:r>
            <a:r>
              <a:rPr lang="ru-RU" sz="1400" dirty="0" err="1" smtClean="0"/>
              <a:t>Brigade</a:t>
            </a:r>
            <a:r>
              <a:rPr lang="ru-RU" sz="1400" dirty="0" smtClean="0"/>
              <a:t>" - (Последний из Летучей бригады). </a:t>
            </a:r>
          </a:p>
          <a:p>
            <a:pPr lvl="0">
              <a:buFont typeface="Wingdings" pitchFamily="2" charset="2"/>
              <a:buChar char="v"/>
            </a:pPr>
            <a:r>
              <a:rPr lang="ru-RU" sz="1400" dirty="0" smtClean="0"/>
              <a:t>Запомнил некоторые  интересные факты: </a:t>
            </a:r>
          </a:p>
          <a:p>
            <a:pPr>
              <a:buNone/>
            </a:pPr>
            <a:endParaRPr lang="ru-RU" sz="1400" dirty="0"/>
          </a:p>
        </p:txBody>
      </p:sp>
      <p:pic>
        <p:nvPicPr>
          <p:cNvPr id="9219" name="Picture 3" descr="C:\Users\user\Desktop\_RT7cqlfJiM.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6248" y="2786058"/>
            <a:ext cx="4056497" cy="270233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94835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Папка мамы\фото\Встреча с  Натальей Кабановой. Крымская война\883798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620688"/>
            <a:ext cx="7704855" cy="568863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232756"/>
            <a:ext cx="7272808" cy="2340260"/>
          </a:xfrm>
        </p:spPr>
        <p:txBody>
          <a:bodyPr>
            <a:noAutofit/>
          </a:bodyPr>
          <a:lstStyle/>
          <a:p>
            <a:pPr marL="0" lvl="0" indent="0">
              <a:buFont typeface="Wingdings" pitchFamily="2" charset="2"/>
              <a:buChar char="v"/>
            </a:pPr>
            <a:r>
              <a:rPr lang="ru-RU" sz="1400" dirty="0" smtClean="0"/>
              <a:t>Английская </a:t>
            </a:r>
            <a:r>
              <a:rPr lang="ru-RU" sz="1400" dirty="0"/>
              <a:t>конница  по командованием  генерал- майора лорда Кардигана подчинилась нелепому приказу  лорда </a:t>
            </a:r>
            <a:r>
              <a:rPr lang="ru-RU" sz="1400" dirty="0" err="1"/>
              <a:t>Раглана</a:t>
            </a:r>
            <a:r>
              <a:rPr lang="ru-RU" sz="1400" dirty="0"/>
              <a:t> и устремилась в атаку, зная, что идут на верную гибель</a:t>
            </a:r>
            <a:r>
              <a:rPr lang="ru-RU" sz="1400" dirty="0" smtClean="0"/>
              <a:t>.</a:t>
            </a:r>
          </a:p>
          <a:p>
            <a:pPr marL="0" lvl="0" indent="0">
              <a:buFont typeface="Wingdings" pitchFamily="2" charset="2"/>
              <a:buChar char="v"/>
            </a:pPr>
            <a:r>
              <a:rPr lang="ru-RU" sz="1400" dirty="0"/>
              <a:t> </a:t>
            </a:r>
            <a:r>
              <a:rPr lang="ru-RU" sz="1400" dirty="0" smtClean="0"/>
              <a:t> </a:t>
            </a:r>
            <a:r>
              <a:rPr lang="ru-RU" sz="1400" dirty="0"/>
              <a:t>25 октября 1854 года на открытой местности их настиг огонь русских пушек и орудий. </a:t>
            </a:r>
            <a:endParaRPr lang="ru-RU" sz="1400" dirty="0" smtClean="0"/>
          </a:p>
          <a:p>
            <a:pPr marL="0" lvl="0" indent="0">
              <a:buFont typeface="Wingdings" pitchFamily="2" charset="2"/>
              <a:buChar char="v"/>
            </a:pPr>
            <a:r>
              <a:rPr lang="ru-RU" sz="1400" dirty="0"/>
              <a:t> Из 600 британцев назад вернулись только 195 </a:t>
            </a:r>
            <a:r>
              <a:rPr lang="ru-RU" sz="1400" dirty="0" smtClean="0"/>
              <a:t>человек</a:t>
            </a:r>
          </a:p>
          <a:p>
            <a:pPr marL="0" lvl="0" indent="0">
              <a:buFont typeface="Wingdings" pitchFamily="2" charset="2"/>
              <a:buChar char="v"/>
            </a:pPr>
            <a:r>
              <a:rPr lang="ru-RU" sz="1400" dirty="0" smtClean="0"/>
              <a:t>Сейчас  </a:t>
            </a:r>
            <a:r>
              <a:rPr lang="ru-RU" sz="1400" dirty="0"/>
              <a:t>словосочетание «атака лёгкой кавалерийской бригады» стало нарицательным в английском языке, означающим некие отчаянно смелые, но обречённые </a:t>
            </a:r>
            <a:r>
              <a:rPr lang="ru-RU" sz="1400" dirty="0" smtClean="0"/>
              <a:t>действия.</a:t>
            </a:r>
          </a:p>
          <a:p>
            <a:pPr marL="0" lvl="0" indent="0">
              <a:buFont typeface="Wingdings" pitchFamily="2" charset="2"/>
              <a:buChar char="v"/>
            </a:pPr>
            <a:r>
              <a:rPr lang="ru-RU" sz="1400" dirty="0" smtClean="0"/>
              <a:t>В память о той атаке Альфред Теннисон написал стихотворение  «Последний из Летучей бригады»</a:t>
            </a:r>
          </a:p>
          <a:p>
            <a:endParaRPr lang="ru-RU" sz="1400" dirty="0"/>
          </a:p>
        </p:txBody>
      </p:sp>
    </p:spTree>
    <p:extLst>
      <p:ext uri="{BB962C8B-B14F-4D97-AF65-F5344CB8AC3E}">
        <p14:creationId xmlns="" xmlns:p14="http://schemas.microsoft.com/office/powerpoint/2010/main" val="2394835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Папка мамы\фото\инкерманское сражение\56-VL-KU7Yc.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620688"/>
            <a:ext cx="7632848" cy="561662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971600" y="1052736"/>
            <a:ext cx="7200800" cy="1224136"/>
          </a:xfrm>
        </p:spPr>
        <p:txBody>
          <a:bodyPr>
            <a:normAutofit/>
          </a:bodyPr>
          <a:lstStyle/>
          <a:p>
            <a:pPr marL="0" indent="0">
              <a:buNone/>
            </a:pPr>
            <a:r>
              <a:rPr lang="ru-RU" sz="1600" dirty="0"/>
              <a:t>Дальше продолжили  выездные экскурсии </a:t>
            </a:r>
            <a:r>
              <a:rPr lang="ru-RU" sz="1400" dirty="0"/>
              <a:t>"ДОЛИНЫ КРЫМСКОЙ ВОЙНЫ" </a:t>
            </a:r>
            <a:r>
              <a:rPr lang="ru-RU" sz="1600" dirty="0"/>
              <a:t/>
            </a:r>
            <a:br>
              <a:rPr lang="ru-RU" sz="1600" dirty="0"/>
            </a:br>
            <a:r>
              <a:rPr lang="ru-RU" sz="1600" dirty="0"/>
              <a:t> Изучали  «ИНКЕРМАНСКОЕ СРАЖЕНИЕ» (25 октября 1854 года). </a:t>
            </a:r>
            <a:br>
              <a:rPr lang="ru-RU" sz="1600" dirty="0"/>
            </a:br>
            <a:endParaRPr lang="ru-RU" sz="1600" dirty="0"/>
          </a:p>
        </p:txBody>
      </p:sp>
      <p:grpSp>
        <p:nvGrpSpPr>
          <p:cNvPr id="5" name="Группа 4"/>
          <p:cNvGrpSpPr/>
          <p:nvPr/>
        </p:nvGrpSpPr>
        <p:grpSpPr>
          <a:xfrm>
            <a:off x="3779910" y="4944004"/>
            <a:ext cx="1656186" cy="1008112"/>
            <a:chOff x="3923928" y="5301208"/>
            <a:chExt cx="1518171" cy="648072"/>
          </a:xfrm>
        </p:grpSpPr>
        <p:cxnSp>
          <p:nvCxnSpPr>
            <p:cNvPr id="6" name="Прямая со стрелкой 5"/>
            <p:cNvCxnSpPr/>
            <p:nvPr/>
          </p:nvCxnSpPr>
          <p:spPr>
            <a:xfrm flipH="1" flipV="1">
              <a:off x="3923928" y="5301208"/>
              <a:ext cx="432048" cy="648072"/>
            </a:xfrm>
            <a:prstGeom prst="straightConnector1">
              <a:avLst/>
            </a:prstGeom>
            <a:ln>
              <a:solidFill>
                <a:schemeClr val="bg1"/>
              </a:solidFill>
              <a:tailEnd type="arrow"/>
            </a:ln>
          </p:spPr>
          <p:style>
            <a:lnRef idx="3">
              <a:schemeClr val="accent2"/>
            </a:lnRef>
            <a:fillRef idx="0">
              <a:schemeClr val="accent2"/>
            </a:fillRef>
            <a:effectRef idx="2">
              <a:schemeClr val="accent2"/>
            </a:effectRef>
            <a:fontRef idx="minor">
              <a:schemeClr val="tx1"/>
            </a:fontRef>
          </p:style>
        </p:cxnSp>
        <p:cxnSp>
          <p:nvCxnSpPr>
            <p:cNvPr id="7" name="Прямая соединительная линия 6"/>
            <p:cNvCxnSpPr/>
            <p:nvPr/>
          </p:nvCxnSpPr>
          <p:spPr>
            <a:xfrm>
              <a:off x="4355976" y="5949280"/>
              <a:ext cx="936104"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4355977" y="5780004"/>
              <a:ext cx="1086122" cy="168178"/>
            </a:xfrm>
            <a:prstGeom prst="rect">
              <a:avLst/>
            </a:prstGeom>
            <a:noFill/>
            <a:ln>
              <a:solidFill>
                <a:schemeClr val="bg1"/>
              </a:solidFill>
            </a:ln>
          </p:spPr>
          <p:txBody>
            <a:bodyPr wrap="square" rtlCol="0">
              <a:spAutoFit/>
            </a:bodyPr>
            <a:lstStyle/>
            <a:p>
              <a:r>
                <a:rPr lang="ru-RU" sz="1100" b="1" dirty="0" smtClean="0">
                  <a:solidFill>
                    <a:schemeClr val="bg1"/>
                  </a:solidFill>
                  <a:effectLst>
                    <a:outerShdw blurRad="38100" dist="38100" dir="2700000" algn="tl">
                      <a:srgbClr val="000000">
                        <a:alpha val="43137"/>
                      </a:srgbClr>
                    </a:outerShdw>
                  </a:effectLst>
                </a:rPr>
                <a:t>Это я -Никита</a:t>
              </a:r>
              <a:endParaRPr lang="ru-RU" sz="11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2394835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Папка мамы\фото\инкерманское сражение\NGdXn0vLA9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3212976"/>
            <a:ext cx="3528392" cy="30733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3888432" cy="1800200"/>
          </a:xfrm>
        </p:spPr>
        <p:txBody>
          <a:bodyPr>
            <a:normAutofit fontScale="62500" lnSpcReduction="20000"/>
          </a:bodyPr>
          <a:lstStyle/>
          <a:p>
            <a:pPr marL="0" lvl="0" indent="0" algn="ctr">
              <a:buNone/>
            </a:pPr>
            <a:r>
              <a:rPr lang="ru-RU" sz="1800" dirty="0"/>
              <a:t>«ИНКЕРМАНСКОЕ СРАЖЕНИЕ»</a:t>
            </a:r>
            <a:endParaRPr lang="ru-RU" sz="1800" dirty="0" smtClean="0"/>
          </a:p>
          <a:p>
            <a:pPr marL="0" lvl="0" indent="0">
              <a:buFont typeface="Wingdings" pitchFamily="2" charset="2"/>
              <a:buChar char="v"/>
            </a:pPr>
            <a:r>
              <a:rPr lang="ru-RU" sz="1800" dirty="0" smtClean="0"/>
              <a:t>Русские </a:t>
            </a:r>
            <a:r>
              <a:rPr lang="ru-RU" sz="1800" dirty="0"/>
              <a:t>войска под командованием генералов </a:t>
            </a:r>
            <a:r>
              <a:rPr lang="ru-RU" sz="1800" dirty="0" err="1"/>
              <a:t>Соймонова</a:t>
            </a:r>
            <a:r>
              <a:rPr lang="ru-RU" sz="1800" dirty="0"/>
              <a:t> и Павлова атаковали позиции британской армии. </a:t>
            </a:r>
            <a:endParaRPr lang="ru-RU" sz="1800" dirty="0" smtClean="0"/>
          </a:p>
          <a:p>
            <a:pPr marL="0" lvl="0" indent="0">
              <a:buFont typeface="Wingdings" pitchFamily="2" charset="2"/>
              <a:buChar char="v"/>
            </a:pPr>
            <a:r>
              <a:rPr lang="ru-RU" sz="1800" dirty="0" smtClean="0"/>
              <a:t>От </a:t>
            </a:r>
            <a:r>
              <a:rPr lang="ru-RU" sz="1800" dirty="0"/>
              <a:t>полного поражения англичан спасли французские войска, которые подоспели к ним на помощь. </a:t>
            </a:r>
            <a:endParaRPr lang="ru-RU" sz="1800" dirty="0" smtClean="0"/>
          </a:p>
          <a:p>
            <a:pPr marL="0" lvl="0" indent="0">
              <a:buFont typeface="Wingdings" pitchFamily="2" charset="2"/>
              <a:buChar char="v"/>
            </a:pPr>
            <a:r>
              <a:rPr lang="ru-RU" sz="1800" dirty="0" smtClean="0"/>
              <a:t>Русские </a:t>
            </a:r>
            <a:r>
              <a:rPr lang="ru-RU" sz="1800" dirty="0"/>
              <a:t>в этом бою понесли большие потери - 12 тысяч солдат. </a:t>
            </a:r>
            <a:endParaRPr lang="ru-RU" sz="1800" dirty="0" smtClean="0"/>
          </a:p>
          <a:p>
            <a:pPr marL="0" lvl="0" indent="0">
              <a:buFont typeface="Wingdings" pitchFamily="2" charset="2"/>
              <a:buChar char="v"/>
            </a:pPr>
            <a:r>
              <a:rPr lang="ru-RU" sz="1800" dirty="0" smtClean="0">
                <a:solidFill>
                  <a:srgbClr val="FF0000"/>
                </a:solidFill>
              </a:rPr>
              <a:t>ИТОГИ </a:t>
            </a:r>
            <a:r>
              <a:rPr lang="ru-RU" sz="1800" dirty="0">
                <a:solidFill>
                  <a:srgbClr val="FF0000"/>
                </a:solidFill>
              </a:rPr>
              <a:t>СРАЖЕНИЯ:</a:t>
            </a:r>
            <a:r>
              <a:rPr lang="ru-RU" sz="1800" dirty="0"/>
              <a:t> </a:t>
            </a:r>
            <a:endParaRPr lang="ru-RU" sz="1800" dirty="0" smtClean="0"/>
          </a:p>
          <a:p>
            <a:pPr marL="0" lvl="0" indent="0">
              <a:buFont typeface="Wingdings" pitchFamily="2" charset="2"/>
              <a:buChar char="v"/>
            </a:pPr>
            <a:r>
              <a:rPr lang="ru-RU" sz="1800" dirty="0"/>
              <a:t> </a:t>
            </a:r>
            <a:r>
              <a:rPr lang="ru-RU" sz="1800" dirty="0" smtClean="0"/>
              <a:t>Союзники </a:t>
            </a:r>
            <a:r>
              <a:rPr lang="ru-RU" sz="1800" dirty="0"/>
              <a:t>были вынуждены отложить штурм Севастополя. </a:t>
            </a:r>
          </a:p>
          <a:p>
            <a:endParaRPr lang="ru-RU" sz="2300" dirty="0"/>
          </a:p>
        </p:txBody>
      </p:sp>
      <p:pic>
        <p:nvPicPr>
          <p:cNvPr id="12291" name="Picture 3" descr="C:\Users\user\Desktop\Папка мамы\фото\инкерманское сражение\Camp_051_-_Inkerman.1854_3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3968" y="2226357"/>
            <a:ext cx="4037570" cy="405998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94835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6887688" cy="1800200"/>
          </a:xfrm>
        </p:spPr>
        <p:txBody>
          <a:bodyPr>
            <a:normAutofit/>
          </a:bodyPr>
          <a:lstStyle/>
          <a:p>
            <a:pPr>
              <a:buFont typeface="Wingdings" pitchFamily="2" charset="2"/>
              <a:buChar char="v"/>
            </a:pPr>
            <a:r>
              <a:rPr lang="ru-RU" sz="1400" dirty="0"/>
              <a:t>Последней  экскурсией  для участников школы </a:t>
            </a:r>
            <a:r>
              <a:rPr lang="ru-RU" sz="1400" dirty="0" smtClean="0"/>
              <a:t>стало</a:t>
            </a:r>
          </a:p>
          <a:p>
            <a:pPr>
              <a:buFont typeface="Wingdings" pitchFamily="2" charset="2"/>
              <a:buChar char="v"/>
            </a:pPr>
            <a:r>
              <a:rPr lang="ru-RU" sz="1400" dirty="0" smtClean="0"/>
              <a:t> </a:t>
            </a:r>
            <a:r>
              <a:rPr lang="ru-RU" sz="1400" dirty="0"/>
              <a:t>« ЧЕРНОРЕЧЕНСКОЕ СРАЖЕНИЕ» ( 4 августа 1855 года). </a:t>
            </a:r>
            <a:br>
              <a:rPr lang="ru-RU" sz="1400" dirty="0"/>
            </a:br>
            <a:endParaRPr lang="ru-RU" sz="1400" dirty="0"/>
          </a:p>
        </p:txBody>
      </p:sp>
      <p:pic>
        <p:nvPicPr>
          <p:cNvPr id="13314" name="Picture 2" descr="C:\Users\user\Desktop\Папка мамы\фото\сражение на черной речке\WpTDWeD4E1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1844823"/>
            <a:ext cx="7632848" cy="443073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grpSp>
        <p:nvGrpSpPr>
          <p:cNvPr id="11" name="Группа 10"/>
          <p:cNvGrpSpPr/>
          <p:nvPr/>
        </p:nvGrpSpPr>
        <p:grpSpPr>
          <a:xfrm>
            <a:off x="5428088" y="4942296"/>
            <a:ext cx="1656186" cy="1008112"/>
            <a:chOff x="3923928" y="5301208"/>
            <a:chExt cx="1518171" cy="648072"/>
          </a:xfrm>
        </p:grpSpPr>
        <p:cxnSp>
          <p:nvCxnSpPr>
            <p:cNvPr id="12" name="Прямая со стрелкой 11"/>
            <p:cNvCxnSpPr/>
            <p:nvPr/>
          </p:nvCxnSpPr>
          <p:spPr>
            <a:xfrm flipH="1" flipV="1">
              <a:off x="3923928" y="5301208"/>
              <a:ext cx="432048" cy="648072"/>
            </a:xfrm>
            <a:prstGeom prst="straightConnector1">
              <a:avLst/>
            </a:prstGeom>
            <a:ln>
              <a:solidFill>
                <a:schemeClr val="bg1"/>
              </a:solidFill>
              <a:tailEnd type="arrow"/>
            </a:ln>
          </p:spPr>
          <p:style>
            <a:lnRef idx="3">
              <a:schemeClr val="accent2"/>
            </a:lnRef>
            <a:fillRef idx="0">
              <a:schemeClr val="accent2"/>
            </a:fillRef>
            <a:effectRef idx="2">
              <a:schemeClr val="accent2"/>
            </a:effectRef>
            <a:fontRef idx="minor">
              <a:schemeClr val="tx1"/>
            </a:fontRef>
          </p:style>
        </p:cxnSp>
        <p:cxnSp>
          <p:nvCxnSpPr>
            <p:cNvPr id="13" name="Прямая соединительная линия 12"/>
            <p:cNvCxnSpPr/>
            <p:nvPr/>
          </p:nvCxnSpPr>
          <p:spPr>
            <a:xfrm>
              <a:off x="4355976" y="5949280"/>
              <a:ext cx="936104"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4355977" y="5780004"/>
              <a:ext cx="1086122" cy="168178"/>
            </a:xfrm>
            <a:prstGeom prst="rect">
              <a:avLst/>
            </a:prstGeom>
            <a:noFill/>
            <a:ln>
              <a:solidFill>
                <a:schemeClr val="bg1"/>
              </a:solidFill>
            </a:ln>
          </p:spPr>
          <p:txBody>
            <a:bodyPr wrap="square" rtlCol="0">
              <a:spAutoFit/>
            </a:bodyPr>
            <a:lstStyle/>
            <a:p>
              <a:r>
                <a:rPr lang="ru-RU" sz="1100" b="1" dirty="0" smtClean="0">
                  <a:solidFill>
                    <a:schemeClr val="bg1"/>
                  </a:solidFill>
                  <a:effectLst>
                    <a:outerShdw blurRad="38100" dist="38100" dir="2700000" algn="tl">
                      <a:srgbClr val="000000">
                        <a:alpha val="43137"/>
                      </a:srgbClr>
                    </a:outerShdw>
                  </a:effectLst>
                </a:rPr>
                <a:t>Это я -Никита</a:t>
              </a:r>
              <a:endParaRPr lang="ru-RU" sz="11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1234591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7488832" cy="1800200"/>
          </a:xfrm>
        </p:spPr>
        <p:txBody>
          <a:bodyPr>
            <a:normAutofit/>
          </a:bodyPr>
          <a:lstStyle/>
          <a:p>
            <a:endParaRPr lang="ru-RU" sz="1400" dirty="0"/>
          </a:p>
          <a:p>
            <a:pPr>
              <a:buNone/>
            </a:pPr>
            <a:endParaRPr lang="ru-RU" sz="1400" dirty="0"/>
          </a:p>
        </p:txBody>
      </p:sp>
      <p:sp>
        <p:nvSpPr>
          <p:cNvPr id="4" name="TextBox 3"/>
          <p:cNvSpPr txBox="1"/>
          <p:nvPr/>
        </p:nvSpPr>
        <p:spPr>
          <a:xfrm>
            <a:off x="814992" y="1124744"/>
            <a:ext cx="7488832" cy="1877437"/>
          </a:xfrm>
          <a:prstGeom prst="rect">
            <a:avLst/>
          </a:prstGeom>
          <a:noFill/>
        </p:spPr>
        <p:txBody>
          <a:bodyPr wrap="square" rtlCol="0">
            <a:spAutoFit/>
          </a:bodyPr>
          <a:lstStyle/>
          <a:p>
            <a:pPr lvl="0">
              <a:buFont typeface="Wingdings" pitchFamily="2" charset="2"/>
              <a:buChar char="v"/>
            </a:pPr>
            <a:r>
              <a:rPr lang="ru-RU" sz="1600" dirty="0" smtClean="0"/>
              <a:t>  </a:t>
            </a:r>
            <a:r>
              <a:rPr lang="ru-RU" sz="1400" dirty="0" smtClean="0"/>
              <a:t>Это сражение - очередная попытка русской армии не дать противнику осадить Севастополь. </a:t>
            </a:r>
          </a:p>
          <a:p>
            <a:pPr lvl="0">
              <a:buFont typeface="Wingdings" pitchFamily="2" charset="2"/>
              <a:buChar char="v"/>
            </a:pPr>
            <a:r>
              <a:rPr lang="ru-RU" sz="1400" dirty="0" smtClean="0"/>
              <a:t> В начале боя русским удалось взять две стратегические точки: </a:t>
            </a:r>
            <a:br>
              <a:rPr lang="ru-RU" sz="1400" dirty="0" smtClean="0"/>
            </a:br>
            <a:r>
              <a:rPr lang="ru-RU" sz="1400" dirty="0" smtClean="0"/>
              <a:t> </a:t>
            </a:r>
            <a:r>
              <a:rPr lang="ru-RU" sz="1400" dirty="0" err="1" smtClean="0"/>
              <a:t>Федюхины</a:t>
            </a:r>
            <a:r>
              <a:rPr lang="ru-RU" sz="1400" dirty="0" smtClean="0"/>
              <a:t> высоты  и  Телеграфную высоту. </a:t>
            </a:r>
          </a:p>
          <a:p>
            <a:pPr lvl="0">
              <a:buFont typeface="Wingdings" pitchFamily="2" charset="2"/>
              <a:buChar char="v"/>
            </a:pPr>
            <a:r>
              <a:rPr lang="ru-RU" sz="1400" dirty="0" smtClean="0"/>
              <a:t> Но несогласованность приказов командиров привели русскую армию к поражению. </a:t>
            </a:r>
          </a:p>
          <a:p>
            <a:pPr lvl="0">
              <a:buFont typeface="Wingdings" pitchFamily="2" charset="2"/>
              <a:buChar char="v"/>
            </a:pPr>
            <a:r>
              <a:rPr lang="ru-RU" sz="1400" dirty="0" smtClean="0"/>
              <a:t> </a:t>
            </a:r>
            <a:r>
              <a:rPr lang="ru-RU" sz="1400" dirty="0" smtClean="0">
                <a:solidFill>
                  <a:srgbClr val="FF0000"/>
                </a:solidFill>
              </a:rPr>
              <a:t>ПОТЕРИ</a:t>
            </a:r>
            <a:r>
              <a:rPr lang="ru-RU" sz="1400" dirty="0" smtClean="0"/>
              <a:t> составили: 11 генералов, 249 офицеров, 8 тысяч нижних чинов. </a:t>
            </a:r>
            <a:br>
              <a:rPr lang="ru-RU" sz="1400" dirty="0" smtClean="0"/>
            </a:br>
            <a:endParaRPr lang="ru-RU" sz="1400" dirty="0" smtClean="0"/>
          </a:p>
          <a:p>
            <a:endParaRPr lang="ru-RU" sz="1600" dirty="0"/>
          </a:p>
        </p:txBody>
      </p:sp>
      <p:pic>
        <p:nvPicPr>
          <p:cNvPr id="1026" name="Picture 2" descr="C:\Users\Julia\Desktop\Папка мамы\фото\сражение на черной речке\1502137147_1.jpg"/>
          <p:cNvPicPr>
            <a:picLocks noChangeAspect="1" noChangeArrowheads="1"/>
          </p:cNvPicPr>
          <p:nvPr/>
        </p:nvPicPr>
        <p:blipFill>
          <a:blip r:embed="rId2" cstate="print"/>
          <a:srcRect/>
          <a:stretch>
            <a:fillRect/>
          </a:stretch>
        </p:blipFill>
        <p:spPr bwMode="auto">
          <a:xfrm>
            <a:off x="714348" y="2428868"/>
            <a:ext cx="7715304" cy="4143374"/>
          </a:xfrm>
          <a:prstGeom prst="rect">
            <a:avLst/>
          </a:prstGeom>
          <a:ln>
            <a:noFill/>
          </a:ln>
          <a:effectLst>
            <a:softEdge rad="112500"/>
          </a:effectLst>
        </p:spPr>
      </p:pic>
    </p:spTree>
    <p:extLst>
      <p:ext uri="{BB962C8B-B14F-4D97-AF65-F5344CB8AC3E}">
        <p14:creationId xmlns="" xmlns:p14="http://schemas.microsoft.com/office/powerpoint/2010/main" val="4231528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7488832" cy="1800200"/>
          </a:xfrm>
        </p:spPr>
        <p:txBody>
          <a:bodyPr>
            <a:normAutofit/>
          </a:bodyPr>
          <a:lstStyle/>
          <a:p>
            <a:pPr marL="0" indent="0">
              <a:buFont typeface="Wingdings" pitchFamily="2" charset="2"/>
              <a:buChar char="v"/>
            </a:pPr>
            <a:r>
              <a:rPr lang="ru-RU" sz="1400" dirty="0"/>
              <a:t>Увлекшись    событиями  первой крымской войны, я  захотел самостоятельно продолжить       изучать  историю     обороны Севастополя 1854-1855 </a:t>
            </a:r>
            <a:r>
              <a:rPr lang="ru-RU" sz="1400" dirty="0" smtClean="0"/>
              <a:t>года.</a:t>
            </a:r>
          </a:p>
          <a:p>
            <a:pPr marL="0" indent="0">
              <a:buFont typeface="Wingdings" pitchFamily="2" charset="2"/>
              <a:buChar char="v"/>
            </a:pPr>
            <a:r>
              <a:rPr lang="ru-RU" sz="1400" dirty="0" smtClean="0"/>
              <a:t>Когда </a:t>
            </a:r>
            <a:r>
              <a:rPr lang="ru-RU" sz="1400" dirty="0"/>
              <a:t>я узнал, что 18 июня  - памятная дата Малахова Кургана, то решил посетить этот  мемориальный комплекс.</a:t>
            </a:r>
          </a:p>
          <a:p>
            <a:endParaRPr lang="ru-RU" sz="1400" dirty="0"/>
          </a:p>
          <a:p>
            <a:endParaRPr lang="ru-RU" sz="1400" dirty="0"/>
          </a:p>
        </p:txBody>
      </p:sp>
      <p:pic>
        <p:nvPicPr>
          <p:cNvPr id="1027" name="Picture 3" descr="C:\Users\user\Desktop\3xiKBeC7lj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2132856"/>
            <a:ext cx="7632848" cy="417646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3362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7488832" cy="1800200"/>
          </a:xfrm>
        </p:spPr>
        <p:txBody>
          <a:bodyPr>
            <a:normAutofit/>
          </a:bodyPr>
          <a:lstStyle/>
          <a:p>
            <a:endParaRPr lang="ru-RU" sz="1400" dirty="0"/>
          </a:p>
          <a:p>
            <a:endParaRPr lang="ru-RU" sz="1400" dirty="0"/>
          </a:p>
        </p:txBody>
      </p:sp>
      <p:sp>
        <p:nvSpPr>
          <p:cNvPr id="5" name="TextBox 4"/>
          <p:cNvSpPr txBox="1"/>
          <p:nvPr/>
        </p:nvSpPr>
        <p:spPr>
          <a:xfrm>
            <a:off x="683568" y="1196752"/>
            <a:ext cx="7704856" cy="1877437"/>
          </a:xfrm>
          <a:prstGeom prst="rect">
            <a:avLst/>
          </a:prstGeom>
          <a:noFill/>
        </p:spPr>
        <p:txBody>
          <a:bodyPr wrap="square" rtlCol="0">
            <a:spAutoFit/>
          </a:bodyPr>
          <a:lstStyle/>
          <a:p>
            <a:pPr lvl="0">
              <a:buFont typeface="Wingdings" pitchFamily="2" charset="2"/>
              <a:buChar char="v"/>
            </a:pPr>
            <a:r>
              <a:rPr lang="ru-RU" sz="1400" b="1" dirty="0" smtClean="0"/>
              <a:t>Малахов курган</a:t>
            </a:r>
            <a:r>
              <a:rPr lang="ru-RU" sz="1400" dirty="0"/>
              <a:t> — тактически важная высота </a:t>
            </a:r>
            <a:r>
              <a:rPr lang="ru-RU" sz="1400" dirty="0" smtClean="0"/>
              <a:t>Севастополя</a:t>
            </a:r>
            <a:r>
              <a:rPr lang="ru-RU" sz="1400" dirty="0"/>
              <a:t> на Корабельной </a:t>
            </a:r>
            <a:r>
              <a:rPr lang="ru-RU" sz="1400" dirty="0" smtClean="0"/>
              <a:t>стороне.</a:t>
            </a:r>
          </a:p>
          <a:p>
            <a:pPr lvl="0">
              <a:buFont typeface="Wingdings" pitchFamily="2" charset="2"/>
              <a:buChar char="v"/>
            </a:pPr>
            <a:r>
              <a:rPr lang="ru-RU" sz="1400" dirty="0" smtClean="0"/>
              <a:t>На </a:t>
            </a:r>
            <a:r>
              <a:rPr lang="ru-RU" sz="1400" dirty="0" err="1"/>
              <a:t>Малаховом</a:t>
            </a:r>
            <a:r>
              <a:rPr lang="ru-RU" sz="1400" dirty="0"/>
              <a:t> Кургане на средства, собранные жителями города, был построен оборонительный бастион, названный впоследствии </a:t>
            </a:r>
            <a:r>
              <a:rPr lang="ru-RU" sz="1400" dirty="0" err="1"/>
              <a:t>Корниловским</a:t>
            </a:r>
            <a:r>
              <a:rPr lang="ru-RU" sz="1400" dirty="0"/>
              <a:t>, который сохранился до наших дней. На вооружении этого бастиона находилось 9 батарей и 76 </a:t>
            </a:r>
            <a:r>
              <a:rPr lang="ru-RU" sz="1400" dirty="0" smtClean="0"/>
              <a:t>орудий.</a:t>
            </a:r>
          </a:p>
          <a:p>
            <a:pPr lvl="0">
              <a:buFont typeface="Wingdings" pitchFamily="2" charset="2"/>
              <a:buChar char="v"/>
            </a:pPr>
            <a:r>
              <a:rPr lang="ru-RU" sz="1400" dirty="0" smtClean="0"/>
              <a:t>Малахов </a:t>
            </a:r>
            <a:r>
              <a:rPr lang="ru-RU" sz="1400" dirty="0"/>
              <a:t>курган был защищен рядами фортификационных сооружений </a:t>
            </a:r>
            <a:endParaRPr lang="ru-RU" sz="1400" dirty="0" smtClean="0"/>
          </a:p>
          <a:p>
            <a:pPr lvl="0">
              <a:buFont typeface="Wingdings" pitchFamily="2" charset="2"/>
              <a:buChar char="v"/>
            </a:pPr>
            <a:r>
              <a:rPr lang="ru-RU" sz="1400" dirty="0" smtClean="0"/>
              <a:t>18 </a:t>
            </a:r>
            <a:r>
              <a:rPr lang="ru-RU" sz="1400" dirty="0"/>
              <a:t>июня 1855 года, во время Крымской войны в результате боя на </a:t>
            </a:r>
            <a:r>
              <a:rPr lang="ru-RU" sz="1400" dirty="0" err="1"/>
              <a:t>Малаховом</a:t>
            </a:r>
            <a:r>
              <a:rPr lang="ru-RU" sz="1400" dirty="0"/>
              <a:t> кургане англо-французским захватчикам так и не удалось взять эту главную высоту Севастополя. </a:t>
            </a:r>
          </a:p>
          <a:p>
            <a:endParaRPr lang="ru-RU" dirty="0"/>
          </a:p>
        </p:txBody>
      </p:sp>
      <p:pic>
        <p:nvPicPr>
          <p:cNvPr id="2050" name="Picture 2" descr="C:\Users\user\Desktop\fAbG9lHcE3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3296" y="2852936"/>
            <a:ext cx="7675128" cy="34381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41820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7488832" cy="1800200"/>
          </a:xfrm>
        </p:spPr>
        <p:txBody>
          <a:bodyPr>
            <a:normAutofit/>
          </a:bodyPr>
          <a:lstStyle/>
          <a:p>
            <a:endParaRPr lang="ru-RU" sz="1400" dirty="0"/>
          </a:p>
          <a:p>
            <a:endParaRPr lang="ru-RU" sz="1400" dirty="0"/>
          </a:p>
        </p:txBody>
      </p:sp>
      <p:sp>
        <p:nvSpPr>
          <p:cNvPr id="5" name="TextBox 4"/>
          <p:cNvSpPr txBox="1"/>
          <p:nvPr/>
        </p:nvSpPr>
        <p:spPr>
          <a:xfrm>
            <a:off x="683568" y="1196752"/>
            <a:ext cx="7704856" cy="1785104"/>
          </a:xfrm>
          <a:prstGeom prst="rect">
            <a:avLst/>
          </a:prstGeom>
          <a:noFill/>
        </p:spPr>
        <p:txBody>
          <a:bodyPr wrap="square" rtlCol="0">
            <a:spAutoFit/>
          </a:bodyPr>
          <a:lstStyle/>
          <a:p>
            <a:pPr lvl="0">
              <a:buFont typeface="Wingdings" pitchFamily="2" charset="2"/>
              <a:buChar char="v"/>
            </a:pPr>
            <a:r>
              <a:rPr lang="ru-RU" sz="1400" dirty="0"/>
              <a:t>Именно на этом бастионе был смертельно ранен адмирал Владимир Корнилов. </a:t>
            </a:r>
            <a:endParaRPr lang="ru-RU" sz="1400" dirty="0" smtClean="0"/>
          </a:p>
          <a:p>
            <a:pPr lvl="0">
              <a:buFont typeface="Wingdings" pitchFamily="2" charset="2"/>
              <a:buChar char="v"/>
            </a:pPr>
            <a:r>
              <a:rPr lang="ru-RU" sz="1400" dirty="0" smtClean="0"/>
              <a:t>Его </a:t>
            </a:r>
            <a:r>
              <a:rPr lang="ru-RU" sz="1400" dirty="0"/>
              <a:t>последними словами стала хорошо известная каждому </a:t>
            </a:r>
            <a:r>
              <a:rPr lang="ru-RU" sz="1400" dirty="0" err="1"/>
              <a:t>севастопольцу</a:t>
            </a:r>
            <a:r>
              <a:rPr lang="ru-RU" sz="1400" dirty="0"/>
              <a:t> фраза: "Отстаивайте же Севастополь..." </a:t>
            </a:r>
            <a:endParaRPr lang="ru-RU" sz="1400" dirty="0" smtClean="0"/>
          </a:p>
          <a:p>
            <a:pPr lvl="0">
              <a:buFont typeface="Wingdings" pitchFamily="2" charset="2"/>
              <a:buChar char="v"/>
            </a:pPr>
            <a:r>
              <a:rPr lang="ru-RU" sz="1400" dirty="0" smtClean="0"/>
              <a:t>В </a:t>
            </a:r>
            <a:r>
              <a:rPr lang="ru-RU" sz="1400" dirty="0"/>
              <a:t>итоге, осаждённые севастопольцы выдержали шесть атак неприятеля </a:t>
            </a:r>
            <a:endParaRPr lang="ru-RU" sz="1400" dirty="0" smtClean="0"/>
          </a:p>
          <a:p>
            <a:pPr lvl="0">
              <a:buFont typeface="Wingdings" pitchFamily="2" charset="2"/>
              <a:buChar char="v"/>
            </a:pPr>
            <a:r>
              <a:rPr lang="ru-RU" sz="1400" dirty="0" smtClean="0"/>
              <a:t> Очередной </a:t>
            </a:r>
            <a:r>
              <a:rPr lang="ru-RU" sz="1400" dirty="0"/>
              <a:t>штурм </a:t>
            </a:r>
            <a:r>
              <a:rPr lang="ru-RU" sz="1400" dirty="0" smtClean="0"/>
              <a:t>Севастополя </a:t>
            </a:r>
            <a:r>
              <a:rPr lang="ru-RU" sz="1400" dirty="0"/>
              <a:t>был героически отбит.</a:t>
            </a:r>
            <a:r>
              <a:rPr lang="ru-RU" dirty="0"/>
              <a:t> </a:t>
            </a:r>
          </a:p>
          <a:p>
            <a:pPr lvl="0"/>
            <a:r>
              <a:rPr lang="ru-RU" dirty="0"/>
              <a:t> </a:t>
            </a:r>
          </a:p>
          <a:p>
            <a:endParaRPr lang="ru-RU" dirty="0"/>
          </a:p>
        </p:txBody>
      </p:sp>
      <p:pic>
        <p:nvPicPr>
          <p:cNvPr id="3074" name="Picture 2" descr="C:\Users\user\Desktop\eDbuQnHPEx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85786" y="2285992"/>
            <a:ext cx="7632848" cy="392278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73816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7488832" cy="1800200"/>
          </a:xfrm>
        </p:spPr>
        <p:txBody>
          <a:bodyPr>
            <a:normAutofit/>
          </a:bodyPr>
          <a:lstStyle/>
          <a:p>
            <a:endParaRPr lang="ru-RU" sz="1400" dirty="0"/>
          </a:p>
          <a:p>
            <a:endParaRPr lang="ru-RU" sz="1400" dirty="0"/>
          </a:p>
        </p:txBody>
      </p:sp>
      <p:sp>
        <p:nvSpPr>
          <p:cNvPr id="5" name="TextBox 4"/>
          <p:cNvSpPr txBox="1"/>
          <p:nvPr/>
        </p:nvSpPr>
        <p:spPr>
          <a:xfrm>
            <a:off x="683568" y="1196752"/>
            <a:ext cx="7704856" cy="1723549"/>
          </a:xfrm>
          <a:prstGeom prst="rect">
            <a:avLst/>
          </a:prstGeom>
          <a:noFill/>
        </p:spPr>
        <p:txBody>
          <a:bodyPr wrap="square" rtlCol="0">
            <a:spAutoFit/>
          </a:bodyPr>
          <a:lstStyle/>
          <a:p>
            <a:pPr>
              <a:buFont typeface="Wingdings" pitchFamily="2" charset="2"/>
              <a:buChar char="v"/>
            </a:pPr>
            <a:r>
              <a:rPr lang="ru-RU" sz="1400" dirty="0"/>
              <a:t>И последнее историческое место, куда я самостоятельно отправился – это приморский бульвар, центр Севастополя</a:t>
            </a:r>
            <a:r>
              <a:rPr lang="ru-RU" sz="1400" dirty="0" smtClean="0"/>
              <a:t>.</a:t>
            </a:r>
          </a:p>
          <a:p>
            <a:pPr>
              <a:buFont typeface="Wingdings" pitchFamily="2" charset="2"/>
              <a:buChar char="v"/>
            </a:pPr>
            <a:r>
              <a:rPr lang="ru-RU" sz="1400" dirty="0" smtClean="0"/>
              <a:t> </a:t>
            </a:r>
            <a:r>
              <a:rPr lang="ru-RU" sz="1400" dirty="0"/>
              <a:t>Здесь в водах Севастопольской бухты стоит памятник затопленным кораблям. </a:t>
            </a:r>
            <a:endParaRPr lang="ru-RU" sz="1400" dirty="0" smtClean="0"/>
          </a:p>
          <a:p>
            <a:pPr>
              <a:buFont typeface="Wingdings" pitchFamily="2" charset="2"/>
              <a:buChar char="v"/>
            </a:pPr>
            <a:r>
              <a:rPr lang="ru-RU" sz="1400" dirty="0" smtClean="0"/>
              <a:t> </a:t>
            </a:r>
            <a:r>
              <a:rPr lang="ru-RU" sz="1400" dirty="0"/>
              <a:t>Теперь, как - то по особенному я любовался  этой достопримечательностью</a:t>
            </a:r>
            <a:r>
              <a:rPr lang="ru-RU" sz="1400" dirty="0" smtClean="0"/>
              <a:t>.</a:t>
            </a:r>
          </a:p>
          <a:p>
            <a:pPr>
              <a:buFont typeface="Wingdings" pitchFamily="2" charset="2"/>
              <a:buChar char="v"/>
            </a:pPr>
            <a:r>
              <a:rPr lang="ru-RU" sz="1400" dirty="0" smtClean="0"/>
              <a:t> </a:t>
            </a:r>
            <a:r>
              <a:rPr lang="ru-RU" sz="1400" dirty="0"/>
              <a:t>Вот интересные </a:t>
            </a:r>
            <a:r>
              <a:rPr lang="ru-RU" sz="1400" dirty="0" smtClean="0"/>
              <a:t>факты: </a:t>
            </a:r>
            <a:endParaRPr lang="ru-RU" sz="1400" dirty="0"/>
          </a:p>
          <a:p>
            <a:pPr lvl="0"/>
            <a:r>
              <a:rPr lang="ru-RU" dirty="0"/>
              <a:t> </a:t>
            </a:r>
          </a:p>
          <a:p>
            <a:endParaRPr lang="ru-RU" dirty="0"/>
          </a:p>
        </p:txBody>
      </p:sp>
      <p:pic>
        <p:nvPicPr>
          <p:cNvPr id="4098" name="Picture 2" descr="C:\Users\user\Desktop\XX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5" y="2204864"/>
            <a:ext cx="7632849" cy="406881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92187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esktop\HCC8abAoCn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620688"/>
            <a:ext cx="7620000" cy="561662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484784"/>
            <a:ext cx="7488832" cy="2016224"/>
          </a:xfrm>
        </p:spPr>
        <p:txBody>
          <a:bodyPr>
            <a:normAutofit/>
          </a:bodyPr>
          <a:lstStyle/>
          <a:p>
            <a:r>
              <a:rPr lang="ru-RU" sz="2000" dirty="0" smtClean="0">
                <a:effectLst>
                  <a:outerShdw blurRad="38100" dist="38100" dir="2700000" algn="tl">
                    <a:srgbClr val="000000">
                      <a:alpha val="43137"/>
                    </a:srgbClr>
                  </a:outerShdw>
                </a:effectLst>
              </a:rPr>
              <a:t> </a:t>
            </a:r>
            <a:endParaRPr lang="ru-RU" sz="2000" dirty="0">
              <a:effectLst>
                <a:outerShdw blurRad="38100" dist="38100" dir="2700000" algn="tl">
                  <a:srgbClr val="000000">
                    <a:alpha val="43137"/>
                  </a:srgbClr>
                </a:outerShdw>
              </a:effectLst>
            </a:endParaRPr>
          </a:p>
          <a:p>
            <a:endParaRPr lang="ru-RU" dirty="0"/>
          </a:p>
        </p:txBody>
      </p:sp>
      <p:sp>
        <p:nvSpPr>
          <p:cNvPr id="5" name="Прямоугольник 4"/>
          <p:cNvSpPr/>
          <p:nvPr/>
        </p:nvSpPr>
        <p:spPr>
          <a:xfrm>
            <a:off x="1051616" y="1412776"/>
            <a:ext cx="7128792" cy="2031325"/>
          </a:xfrm>
          <a:prstGeom prst="rect">
            <a:avLst/>
          </a:prstGeom>
        </p:spPr>
        <p:txBody>
          <a:bodyPr wrap="square">
            <a:spAutoFit/>
          </a:bodyPr>
          <a:lstStyle/>
          <a:p>
            <a:pPr>
              <a:buFont typeface="Wingdings" pitchFamily="2" charset="2"/>
              <a:buChar char="v"/>
            </a:pPr>
            <a:r>
              <a:rPr lang="ru-RU" dirty="0"/>
              <a:t>Это лето было особенно ярким и познавательным для меня. </a:t>
            </a:r>
            <a:endParaRPr lang="ru-RU" dirty="0" smtClean="0"/>
          </a:p>
          <a:p>
            <a:pPr>
              <a:buFont typeface="Wingdings" pitchFamily="2" charset="2"/>
              <a:buChar char="v"/>
            </a:pPr>
            <a:r>
              <a:rPr lang="ru-RU" dirty="0" smtClean="0"/>
              <a:t>Я </a:t>
            </a:r>
            <a:r>
              <a:rPr lang="ru-RU" dirty="0"/>
              <a:t>живу в  Севастополе – городе, который славится своим героическим прошлым.  </a:t>
            </a:r>
            <a:endParaRPr lang="ru-RU" dirty="0" smtClean="0"/>
          </a:p>
          <a:p>
            <a:pPr>
              <a:buFont typeface="Wingdings" pitchFamily="2" charset="2"/>
              <a:buChar char="v"/>
            </a:pPr>
            <a:r>
              <a:rPr lang="ru-RU" dirty="0" smtClean="0"/>
              <a:t>Можно </a:t>
            </a:r>
            <a:r>
              <a:rPr lang="ru-RU" dirty="0"/>
              <a:t>изучать историю Россию, просто гуляя   по городу, рассматривая и изучая памятники</a:t>
            </a:r>
            <a:r>
              <a:rPr lang="ru-RU" dirty="0" smtClean="0"/>
              <a:t>.</a:t>
            </a:r>
          </a:p>
          <a:p>
            <a:pPr>
              <a:buFont typeface="Wingdings" pitchFamily="2" charset="2"/>
              <a:buChar char="v"/>
            </a:pPr>
            <a:r>
              <a:rPr lang="ru-RU" dirty="0" smtClean="0"/>
              <a:t> </a:t>
            </a:r>
            <a:r>
              <a:rPr lang="ru-RU" dirty="0"/>
              <a:t>Я хочу рассказать об исторических событиях  первой Крымской войны </a:t>
            </a:r>
            <a:r>
              <a:rPr lang="ru-RU" dirty="0" smtClean="0"/>
              <a:t>1854- 1855 </a:t>
            </a:r>
            <a:r>
              <a:rPr lang="ru-RU" dirty="0"/>
              <a:t>годов. </a:t>
            </a:r>
          </a:p>
        </p:txBody>
      </p:sp>
    </p:spTree>
    <p:extLst>
      <p:ext uri="{BB962C8B-B14F-4D97-AF65-F5344CB8AC3E}">
        <p14:creationId xmlns="" xmlns:p14="http://schemas.microsoft.com/office/powerpoint/2010/main" val="234689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7488832" cy="1800200"/>
          </a:xfrm>
        </p:spPr>
        <p:txBody>
          <a:bodyPr>
            <a:normAutofit/>
          </a:bodyPr>
          <a:lstStyle/>
          <a:p>
            <a:endParaRPr lang="ru-RU" sz="1400" dirty="0"/>
          </a:p>
          <a:p>
            <a:endParaRPr lang="ru-RU" sz="1400" dirty="0"/>
          </a:p>
        </p:txBody>
      </p:sp>
      <p:sp>
        <p:nvSpPr>
          <p:cNvPr id="4" name="TextBox 3"/>
          <p:cNvSpPr txBox="1"/>
          <p:nvPr/>
        </p:nvSpPr>
        <p:spPr>
          <a:xfrm>
            <a:off x="814992" y="1124744"/>
            <a:ext cx="7488832" cy="2523768"/>
          </a:xfrm>
          <a:prstGeom prst="rect">
            <a:avLst/>
          </a:prstGeom>
          <a:noFill/>
        </p:spPr>
        <p:txBody>
          <a:bodyPr wrap="square" rtlCol="0">
            <a:spAutoFit/>
          </a:bodyPr>
          <a:lstStyle/>
          <a:p>
            <a:pPr lvl="0">
              <a:buFont typeface="Wingdings" pitchFamily="2" charset="2"/>
              <a:buChar char="v"/>
            </a:pPr>
            <a:r>
              <a:rPr lang="ru-RU" sz="1600" dirty="0" smtClean="0"/>
              <a:t>  </a:t>
            </a:r>
            <a:r>
              <a:rPr lang="ru-RU" sz="1400" dirty="0" smtClean="0"/>
              <a:t>В </a:t>
            </a:r>
            <a:r>
              <a:rPr lang="ru-RU" sz="1400" dirty="0"/>
              <a:t>сентябре 1854 года  после  </a:t>
            </a:r>
            <a:r>
              <a:rPr lang="ru-RU" sz="1400" dirty="0" err="1"/>
              <a:t>Альминского</a:t>
            </a:r>
            <a:r>
              <a:rPr lang="ru-RU" sz="1400" dirty="0"/>
              <a:t> сражения англо-   французский флот  сосредоточил  свои корабли  для прорыва  в  Севастопольскую бухту</a:t>
            </a:r>
            <a:r>
              <a:rPr lang="ru-RU" sz="1400" dirty="0" smtClean="0"/>
              <a:t>.</a:t>
            </a:r>
          </a:p>
          <a:p>
            <a:pPr lvl="0">
              <a:buFont typeface="Wingdings" pitchFamily="2" charset="2"/>
              <a:buChar char="v"/>
            </a:pPr>
            <a:r>
              <a:rPr lang="ru-RU" sz="1400" dirty="0" smtClean="0"/>
              <a:t> </a:t>
            </a:r>
            <a:r>
              <a:rPr lang="ru-RU" sz="1400" dirty="0"/>
              <a:t>Над городом нависла угроза  захвата неприятелем</a:t>
            </a:r>
            <a:r>
              <a:rPr lang="ru-RU" sz="1400" dirty="0" smtClean="0"/>
              <a:t>.</a:t>
            </a:r>
          </a:p>
          <a:p>
            <a:pPr lvl="0">
              <a:buFont typeface="Wingdings" pitchFamily="2" charset="2"/>
              <a:buChar char="v"/>
            </a:pPr>
            <a:r>
              <a:rPr lang="ru-RU" sz="1400" dirty="0" smtClean="0"/>
              <a:t> Вице- </a:t>
            </a:r>
            <a:r>
              <a:rPr lang="ru-RU" sz="1400" dirty="0"/>
              <a:t>адмиралу Корнилову пришла идея  затопить </a:t>
            </a:r>
            <a:r>
              <a:rPr lang="ru-RU" sz="1400" dirty="0" smtClean="0"/>
              <a:t>корабли.</a:t>
            </a:r>
          </a:p>
          <a:p>
            <a:pPr lvl="0">
              <a:buFont typeface="Wingdings" pitchFamily="2" charset="2"/>
              <a:buChar char="v"/>
            </a:pPr>
            <a:r>
              <a:rPr lang="ru-RU" sz="1400" dirty="0" smtClean="0"/>
              <a:t>  Адмирал </a:t>
            </a:r>
            <a:r>
              <a:rPr lang="ru-RU" sz="1400" dirty="0"/>
              <a:t>Нахимов отдал приказ  пустить  на дно 7 </a:t>
            </a:r>
            <a:r>
              <a:rPr lang="ru-RU" sz="1400" dirty="0" smtClean="0"/>
              <a:t>судов.</a:t>
            </a:r>
          </a:p>
          <a:p>
            <a:pPr lvl="0">
              <a:buFont typeface="Wingdings" pitchFamily="2" charset="2"/>
              <a:buChar char="v"/>
            </a:pPr>
            <a:r>
              <a:rPr lang="ru-RU" sz="1400" dirty="0" smtClean="0"/>
              <a:t> Зимой  </a:t>
            </a:r>
            <a:r>
              <a:rPr lang="ru-RU" sz="1400" dirty="0"/>
              <a:t>1855 года  еще 6 судов постигла та же </a:t>
            </a:r>
            <a:r>
              <a:rPr lang="ru-RU" sz="1400" dirty="0" smtClean="0"/>
              <a:t>участь.</a:t>
            </a:r>
          </a:p>
          <a:p>
            <a:pPr lvl="0">
              <a:buFont typeface="Wingdings" pitchFamily="2" charset="2"/>
              <a:buChar char="v"/>
            </a:pPr>
            <a:r>
              <a:rPr lang="ru-RU" sz="1400" dirty="0" smtClean="0"/>
              <a:t>Матросы </a:t>
            </a:r>
            <a:r>
              <a:rPr lang="ru-RU" sz="1400" dirty="0"/>
              <a:t>рыдали , когда пробивали днища  своих кораблей, глядя потом,   как суда погружаются  в пучину</a:t>
            </a:r>
            <a:r>
              <a:rPr lang="ru-RU" sz="1400" dirty="0" smtClean="0"/>
              <a:t>.</a:t>
            </a:r>
          </a:p>
          <a:p>
            <a:pPr lvl="0">
              <a:buFont typeface="Wingdings" pitchFamily="2" charset="2"/>
              <a:buChar char="v"/>
            </a:pPr>
            <a:r>
              <a:rPr lang="ru-RU" sz="1400" dirty="0" smtClean="0"/>
              <a:t>  Но </a:t>
            </a:r>
            <a:r>
              <a:rPr lang="ru-RU" sz="1400" dirty="0"/>
              <a:t>эта жертва была ненапрасной -  противник не смог  зайти  в </a:t>
            </a:r>
            <a:r>
              <a:rPr lang="ru-RU" sz="1400" dirty="0" smtClean="0"/>
              <a:t>бухту.</a:t>
            </a:r>
          </a:p>
          <a:p>
            <a:pPr lvl="0">
              <a:buFont typeface="Wingdings" pitchFamily="2" charset="2"/>
              <a:buChar char="v"/>
            </a:pPr>
            <a:r>
              <a:rPr lang="ru-RU" sz="1400" dirty="0" smtClean="0"/>
              <a:t>Именно  </a:t>
            </a:r>
            <a:r>
              <a:rPr lang="ru-RU" sz="1400" dirty="0"/>
              <a:t>по этому  символ  Севастополя </a:t>
            </a:r>
            <a:r>
              <a:rPr lang="ru-RU" sz="1400" dirty="0" smtClean="0"/>
              <a:t>  -  Памятник  </a:t>
            </a:r>
            <a:r>
              <a:rPr lang="ru-RU" sz="1400" dirty="0"/>
              <a:t>затопленным </a:t>
            </a:r>
            <a:r>
              <a:rPr lang="ru-RU" sz="1400" dirty="0" smtClean="0"/>
              <a:t>кораблям.</a:t>
            </a:r>
            <a:endParaRPr lang="ru-RU" sz="1400" dirty="0"/>
          </a:p>
          <a:p>
            <a:pPr lvl="0"/>
            <a:endParaRPr lang="ru-RU" sz="1600" dirty="0"/>
          </a:p>
        </p:txBody>
      </p:sp>
      <p:pic>
        <p:nvPicPr>
          <p:cNvPr id="5122" name="Picture 2" descr="C:\Users\user\Desktop\03827b54ac6047edfba57d5916f8f637.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3429000"/>
            <a:ext cx="7632848" cy="282549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92187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7488832" cy="1800200"/>
          </a:xfrm>
        </p:spPr>
        <p:txBody>
          <a:bodyPr>
            <a:normAutofit/>
          </a:bodyPr>
          <a:lstStyle/>
          <a:p>
            <a:endParaRPr lang="ru-RU" sz="1400" dirty="0"/>
          </a:p>
          <a:p>
            <a:endParaRPr lang="ru-RU" sz="1400" dirty="0"/>
          </a:p>
        </p:txBody>
      </p:sp>
      <p:sp>
        <p:nvSpPr>
          <p:cNvPr id="4" name="TextBox 3"/>
          <p:cNvSpPr txBox="1"/>
          <p:nvPr/>
        </p:nvSpPr>
        <p:spPr>
          <a:xfrm>
            <a:off x="814992" y="1124744"/>
            <a:ext cx="7488832" cy="1446550"/>
          </a:xfrm>
          <a:prstGeom prst="rect">
            <a:avLst/>
          </a:prstGeom>
          <a:noFill/>
        </p:spPr>
        <p:txBody>
          <a:bodyPr wrap="square" rtlCol="0">
            <a:spAutoFit/>
          </a:bodyPr>
          <a:lstStyle/>
          <a:p>
            <a:pPr>
              <a:buFont typeface="Wingdings" pitchFamily="2" charset="2"/>
              <a:buChar char="v"/>
            </a:pPr>
            <a:r>
              <a:rPr lang="ru-RU" sz="1400" dirty="0" smtClean="0"/>
              <a:t> </a:t>
            </a:r>
            <a:r>
              <a:rPr lang="ru-RU" sz="1400" dirty="0"/>
              <a:t>Это лето стало для меня очень насыщенным и </a:t>
            </a:r>
            <a:r>
              <a:rPr lang="ru-RU" sz="1400" dirty="0" smtClean="0"/>
              <a:t>интересным</a:t>
            </a:r>
          </a:p>
          <a:p>
            <a:pPr>
              <a:buFont typeface="Wingdings" pitchFamily="2" charset="2"/>
              <a:buChar char="v"/>
            </a:pPr>
            <a:r>
              <a:rPr lang="ru-RU" sz="1400" dirty="0" smtClean="0"/>
              <a:t> </a:t>
            </a:r>
            <a:r>
              <a:rPr lang="ru-RU" sz="1400" dirty="0"/>
              <a:t>Я полностью  окунулся  в изучение истории  первой обороны Севастополя, которая длилась  целых 349 дней. </a:t>
            </a:r>
            <a:endParaRPr lang="ru-RU" sz="1400" dirty="0" smtClean="0"/>
          </a:p>
          <a:p>
            <a:pPr>
              <a:buFont typeface="Wingdings" pitchFamily="2" charset="2"/>
              <a:buChar char="v"/>
            </a:pPr>
            <a:r>
              <a:rPr lang="ru-RU" sz="1400" dirty="0" smtClean="0"/>
              <a:t>Узнал </a:t>
            </a:r>
            <a:r>
              <a:rPr lang="ru-RU" sz="1400" dirty="0"/>
              <a:t>о   исторических сражениях   и  о подвигах защитников своего города. </a:t>
            </a:r>
            <a:endParaRPr lang="ru-RU" sz="1400" dirty="0" smtClean="0"/>
          </a:p>
          <a:p>
            <a:pPr>
              <a:buFont typeface="Wingdings" pitchFamily="2" charset="2"/>
              <a:buChar char="v"/>
            </a:pPr>
            <a:r>
              <a:rPr lang="ru-RU" sz="1400" dirty="0" smtClean="0"/>
              <a:t>Я горжусь, что </a:t>
            </a:r>
            <a:r>
              <a:rPr lang="ru-RU" sz="1400" dirty="0"/>
              <a:t>родился и живу в  городе русской славы – Севастополе</a:t>
            </a:r>
            <a:r>
              <a:rPr lang="ru-RU" sz="1600" dirty="0"/>
              <a:t>.</a:t>
            </a:r>
          </a:p>
          <a:p>
            <a:pPr lvl="0"/>
            <a:endParaRPr lang="ru-RU" sz="1600" dirty="0"/>
          </a:p>
        </p:txBody>
      </p:sp>
      <p:pic>
        <p:nvPicPr>
          <p:cNvPr id="6146" name="Picture 2" descr="E:\10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4348" y="2143116"/>
            <a:ext cx="7632848" cy="409632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31528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eeAnbhBHah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5" y="3143248"/>
            <a:ext cx="3888433" cy="313106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268760"/>
            <a:ext cx="7488832" cy="4968552"/>
          </a:xfrm>
        </p:spPr>
        <p:txBody>
          <a:bodyPr/>
          <a:lstStyle/>
          <a:p>
            <a:pPr>
              <a:buFont typeface="Wingdings" pitchFamily="2" charset="2"/>
              <a:buChar char="v"/>
            </a:pPr>
            <a:r>
              <a:rPr lang="ru-RU" sz="1400" dirty="0"/>
              <a:t>Я безумно рад, что этим   летом, как  участник  Летней школы «</a:t>
            </a:r>
            <a:r>
              <a:rPr lang="en-US" sz="1400" dirty="0" err="1"/>
              <a:t>TranslationSplash</a:t>
            </a:r>
            <a:r>
              <a:rPr lang="ru-RU" sz="1400" dirty="0"/>
              <a:t>» смог  побывать </a:t>
            </a:r>
            <a:r>
              <a:rPr lang="ru-RU" sz="1400" dirty="0" smtClean="0"/>
              <a:t>на </a:t>
            </a:r>
            <a:r>
              <a:rPr lang="ru-RU" sz="1400" dirty="0"/>
              <a:t>экскурсиях  и представлениях  посвященных истории  первой </a:t>
            </a:r>
            <a:r>
              <a:rPr lang="ru-RU" sz="1400" dirty="0" smtClean="0"/>
              <a:t>обороны </a:t>
            </a:r>
            <a:r>
              <a:rPr lang="ru-RU" sz="1400" dirty="0"/>
              <a:t>Севастополя. </a:t>
            </a:r>
            <a:endParaRPr lang="ru-RU" sz="1400" dirty="0" smtClean="0"/>
          </a:p>
          <a:p>
            <a:pPr>
              <a:buFont typeface="Wingdings" pitchFamily="2" charset="2"/>
              <a:buChar char="v"/>
            </a:pPr>
            <a:r>
              <a:rPr lang="ru-RU" sz="1400" dirty="0" smtClean="0"/>
              <a:t>Первым  </a:t>
            </a:r>
            <a:r>
              <a:rPr lang="ru-RU" sz="1400" dirty="0"/>
              <a:t>делом  нам организовали  в театре  имени Луначарского  </a:t>
            </a:r>
            <a:r>
              <a:rPr lang="ru-RU" sz="1400" dirty="0" err="1" smtClean="0"/>
              <a:t>исклюзивный</a:t>
            </a:r>
            <a:r>
              <a:rPr lang="ru-RU" sz="1400" dirty="0" smtClean="0"/>
              <a:t> </a:t>
            </a:r>
            <a:r>
              <a:rPr lang="ru-RU" sz="1400" dirty="0"/>
              <a:t>показ  </a:t>
            </a:r>
            <a:r>
              <a:rPr lang="ru-RU" sz="1400" dirty="0" smtClean="0"/>
              <a:t>спектакля «Письма </a:t>
            </a:r>
            <a:r>
              <a:rPr lang="ru-RU" sz="1400" dirty="0"/>
              <a:t>Первой </a:t>
            </a:r>
            <a:r>
              <a:rPr lang="ru-RU" sz="1400" dirty="0" smtClean="0"/>
              <a:t>Крымской»</a:t>
            </a:r>
            <a:r>
              <a:rPr lang="ru-RU" sz="1400" dirty="0"/>
              <a:t> </a:t>
            </a:r>
            <a:r>
              <a:rPr lang="ru-RU" sz="1400" dirty="0" smtClean="0"/>
              <a:t>  </a:t>
            </a:r>
          </a:p>
          <a:p>
            <a:pPr>
              <a:buFont typeface="Wingdings" pitchFamily="2" charset="2"/>
              <a:buChar char="v"/>
            </a:pPr>
            <a:r>
              <a:rPr lang="ru-RU" sz="1400" dirty="0" smtClean="0"/>
              <a:t>Это  спектакль  </a:t>
            </a:r>
            <a:r>
              <a:rPr lang="ru-RU" sz="1400" dirty="0"/>
              <a:t>был посвящен 165 - </a:t>
            </a:r>
            <a:r>
              <a:rPr lang="ru-RU" sz="1400" dirty="0" err="1"/>
              <a:t>летию</a:t>
            </a:r>
            <a:r>
              <a:rPr lang="ru-RU" sz="1400" dirty="0"/>
              <a:t> начала первой обороны Севастополя.</a:t>
            </a:r>
            <a:r>
              <a:rPr lang="ru-RU" sz="1800" dirty="0"/>
              <a:t/>
            </a:r>
            <a:br>
              <a:rPr lang="ru-RU" sz="1800" dirty="0"/>
            </a:br>
            <a:endParaRPr lang="ru-RU" sz="1800" dirty="0"/>
          </a:p>
        </p:txBody>
      </p:sp>
      <p:pic>
        <p:nvPicPr>
          <p:cNvPr id="3076" name="Picture 4" descr="C:\Users\user\Desktop\Папка мамы\фото\8UO90e6DcVk.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3214686"/>
            <a:ext cx="3600400" cy="302262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grpSp>
        <p:nvGrpSpPr>
          <p:cNvPr id="6" name="Группа 5"/>
          <p:cNvGrpSpPr/>
          <p:nvPr/>
        </p:nvGrpSpPr>
        <p:grpSpPr>
          <a:xfrm>
            <a:off x="5286380" y="5357826"/>
            <a:ext cx="1584176" cy="648072"/>
            <a:chOff x="3923928" y="5301208"/>
            <a:chExt cx="1584176" cy="648072"/>
          </a:xfrm>
        </p:grpSpPr>
        <p:cxnSp>
          <p:nvCxnSpPr>
            <p:cNvPr id="7" name="Прямая со стрелкой 6"/>
            <p:cNvCxnSpPr/>
            <p:nvPr/>
          </p:nvCxnSpPr>
          <p:spPr>
            <a:xfrm flipH="1" flipV="1">
              <a:off x="3923928" y="5301208"/>
              <a:ext cx="432048" cy="64807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Прямая соединительная линия 7"/>
            <p:cNvCxnSpPr/>
            <p:nvPr/>
          </p:nvCxnSpPr>
          <p:spPr>
            <a:xfrm>
              <a:off x="4355976" y="5949280"/>
              <a:ext cx="936104"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211960" y="5687670"/>
              <a:ext cx="1296144" cy="261610"/>
            </a:xfrm>
            <a:prstGeom prst="rect">
              <a:avLst/>
            </a:prstGeom>
            <a:noFill/>
          </p:spPr>
          <p:txBody>
            <a:bodyPr wrap="square" rtlCol="0">
              <a:spAutoFit/>
            </a:bodyPr>
            <a:lstStyle/>
            <a:p>
              <a:r>
                <a:rPr lang="ru-RU" sz="1100" b="1" dirty="0" smtClean="0">
                  <a:solidFill>
                    <a:schemeClr val="bg1"/>
                  </a:solidFill>
                  <a:effectLst>
                    <a:outerShdw blurRad="38100" dist="38100" dir="2700000" algn="tl">
                      <a:srgbClr val="000000">
                        <a:alpha val="43137"/>
                      </a:srgbClr>
                    </a:outerShdw>
                  </a:effectLst>
                </a:rPr>
                <a:t>  Это я -Никита</a:t>
              </a:r>
              <a:endParaRPr lang="ru-RU" sz="11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3231248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642910" y="1142984"/>
            <a:ext cx="7488832" cy="2232248"/>
          </a:xfrm>
        </p:spPr>
        <p:txBody>
          <a:bodyPr>
            <a:normAutofit fontScale="85000" lnSpcReduction="20000"/>
          </a:bodyPr>
          <a:lstStyle/>
          <a:p>
            <a:pPr>
              <a:buFont typeface="Wingdings" pitchFamily="2" charset="2"/>
              <a:buChar char="v"/>
            </a:pPr>
            <a:r>
              <a:rPr lang="ru-RU" sz="1800" dirty="0" smtClean="0"/>
              <a:t>                                        Мои впечатления после просмотра:</a:t>
            </a:r>
          </a:p>
          <a:p>
            <a:endParaRPr lang="ru-RU" sz="1800" dirty="0" smtClean="0"/>
          </a:p>
          <a:p>
            <a:pPr>
              <a:buFont typeface="Wingdings" pitchFamily="2" charset="2"/>
              <a:buChar char="v"/>
            </a:pPr>
            <a:r>
              <a:rPr lang="ru-RU" sz="1800" dirty="0" smtClean="0"/>
              <a:t>Задумкой </a:t>
            </a:r>
            <a:r>
              <a:rPr lang="ru-RU" sz="1800" dirty="0"/>
              <a:t>режиссера Евгения </a:t>
            </a:r>
            <a:r>
              <a:rPr lang="ru-RU" sz="1800" dirty="0" err="1"/>
              <a:t>Журавкина</a:t>
            </a:r>
            <a:r>
              <a:rPr lang="ru-RU" sz="1800" dirty="0"/>
              <a:t> было показать все тонкости и тяготы 1-й Крымской войны (1854 - 1855), через письма её участников. </a:t>
            </a:r>
            <a:endParaRPr lang="ru-RU" sz="1800" dirty="0" smtClean="0"/>
          </a:p>
          <a:p>
            <a:pPr>
              <a:buFont typeface="Wingdings" pitchFamily="2" charset="2"/>
              <a:buChar char="v"/>
            </a:pPr>
            <a:r>
              <a:rPr lang="ru-RU" sz="1800" dirty="0" smtClean="0"/>
              <a:t>Ведь </a:t>
            </a:r>
            <a:r>
              <a:rPr lang="ru-RU" sz="1800" dirty="0"/>
              <a:t>письма солдат - это единственная связь с домом, где их любят и ждут. </a:t>
            </a:r>
            <a:endParaRPr lang="ru-RU" sz="1800" dirty="0" smtClean="0"/>
          </a:p>
          <a:p>
            <a:pPr>
              <a:buFont typeface="Wingdings" pitchFamily="2" charset="2"/>
              <a:buChar char="v"/>
            </a:pPr>
            <a:r>
              <a:rPr lang="ru-RU" sz="1800" dirty="0" smtClean="0"/>
              <a:t>Режиссёр </a:t>
            </a:r>
            <a:r>
              <a:rPr lang="ru-RU" sz="1800" dirty="0"/>
              <a:t>специально всё внимание зрителя привлекает на круглый стол в центре сцены, за которым сидят жены и матери в чёрных платьях. Они читают письма</a:t>
            </a:r>
            <a:r>
              <a:rPr lang="ru-RU" sz="1800" dirty="0" smtClean="0"/>
              <a:t>.</a:t>
            </a:r>
          </a:p>
          <a:p>
            <a:pPr>
              <a:buFont typeface="Wingdings" pitchFamily="2" charset="2"/>
              <a:buChar char="v"/>
            </a:pPr>
            <a:r>
              <a:rPr lang="ru-RU" sz="1800" dirty="0" smtClean="0"/>
              <a:t> И с каждым прочитанным письмом напряжение и тревога в зале нарастает.</a:t>
            </a:r>
            <a:br>
              <a:rPr lang="ru-RU" sz="1800" dirty="0" smtClean="0"/>
            </a:br>
            <a:r>
              <a:rPr lang="ru-RU" sz="2000" dirty="0" smtClean="0">
                <a:effectLst>
                  <a:outerShdw blurRad="38100" dist="38100" dir="2700000" algn="tl">
                    <a:srgbClr val="000000">
                      <a:alpha val="43137"/>
                    </a:srgbClr>
                  </a:outerShdw>
                </a:effectLst>
              </a:rPr>
              <a:t> </a:t>
            </a:r>
          </a:p>
          <a:p>
            <a:endParaRPr lang="ru-RU" dirty="0"/>
          </a:p>
        </p:txBody>
      </p:sp>
      <p:pic>
        <p:nvPicPr>
          <p:cNvPr id="4098" name="Picture 2" descr="C:\Users\user\Desktop\Папка мамы\фото\NlrTjGnxP4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2928934"/>
            <a:ext cx="7488832" cy="33492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3124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124744"/>
            <a:ext cx="7488832" cy="3024336"/>
          </a:xfrm>
        </p:spPr>
        <p:txBody>
          <a:bodyPr>
            <a:normAutofit fontScale="62500" lnSpcReduction="20000"/>
          </a:bodyPr>
          <a:lstStyle/>
          <a:p>
            <a:pPr>
              <a:buFont typeface="Wingdings" pitchFamily="2" charset="2"/>
              <a:buChar char="v"/>
            </a:pPr>
            <a:r>
              <a:rPr lang="ru-RU" sz="2100" dirty="0" smtClean="0"/>
              <a:t>                                       О </a:t>
            </a:r>
            <a:r>
              <a:rPr lang="ru-RU" sz="2100" dirty="0"/>
              <a:t>сюжете спектакля</a:t>
            </a:r>
            <a:r>
              <a:rPr lang="ru-RU" sz="2100" dirty="0" smtClean="0"/>
              <a:t>:</a:t>
            </a:r>
          </a:p>
          <a:p>
            <a:pPr>
              <a:buFont typeface="Wingdings" pitchFamily="2" charset="2"/>
              <a:buChar char="v"/>
            </a:pPr>
            <a:r>
              <a:rPr lang="ru-RU" sz="2100" dirty="0" smtClean="0"/>
              <a:t/>
            </a:r>
            <a:br>
              <a:rPr lang="ru-RU" sz="2100" dirty="0" smtClean="0"/>
            </a:br>
            <a:r>
              <a:rPr lang="ru-RU" sz="2100" dirty="0" smtClean="0"/>
              <a:t>На сцене представлены солдаты 3-х армий: русской, французской, английской. Они поочередно читают письма, которые пишут своим родным. Они рассказывают о том ужасе, который творится на поле боя, о том, как гибнут их товарищи. Через некоторое время просмотра этого спектакля ты перестаёшь разделять солдат на своих и чужих. Ты сочувствуешь каждому из них и осознаёшь, что они на войне по призыву своего сердца. Они готовы отдать жизнь за свою родину, командира, товарища. Очень трогательны последние письма солдат. Они понимают, что этот бой станет последним для них и подбирают слова, чтобы их родным было не так больно читать об этом.</a:t>
            </a:r>
          </a:p>
          <a:p>
            <a:pPr marL="457200" indent="-457200">
              <a:buFont typeface="Wingdings" pitchFamily="2" charset="2"/>
              <a:buChar char="v"/>
            </a:pPr>
            <a:r>
              <a:rPr lang="ru-RU" sz="2100" dirty="0" smtClean="0"/>
              <a:t/>
            </a:r>
            <a:br>
              <a:rPr lang="ru-RU" sz="2100" dirty="0" smtClean="0"/>
            </a:br>
            <a:r>
              <a:rPr lang="ru-RU" sz="2100" dirty="0" smtClean="0"/>
              <a:t>                                           Об игре актёров</a:t>
            </a:r>
            <a:br>
              <a:rPr lang="ru-RU" sz="2100" dirty="0" smtClean="0"/>
            </a:br>
            <a:r>
              <a:rPr lang="ru-RU" sz="2100" dirty="0" smtClean="0"/>
              <a:t>Очень большое влияние на зрителей произвела игра актеров. Они талантливо передавали эмоции, переживания и боль бойцов. На их лицах были неподдельные слёз.</a:t>
            </a:r>
          </a:p>
          <a:p>
            <a:endParaRPr lang="ru-RU" dirty="0"/>
          </a:p>
        </p:txBody>
      </p:sp>
      <p:pic>
        <p:nvPicPr>
          <p:cNvPr id="5123" name="Picture 3" descr="C:\Users\user\Desktop\Папка мамы\фото\mQeR-nJmt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03848" y="3501008"/>
            <a:ext cx="5256584" cy="280831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124" name="Picture 4" descr="C:\Users\user\Desktop\Папка мамы\фото\_cuypY5FpM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3501008"/>
            <a:ext cx="2573104" cy="283684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050" name="Picture 2" descr="C:\Users\Julia\Desktop\Папка мамы\фото\pUFSr5GY4u4.jpg"/>
          <p:cNvPicPr>
            <a:picLocks noChangeAspect="1" noChangeArrowheads="1"/>
          </p:cNvPicPr>
          <p:nvPr/>
        </p:nvPicPr>
        <p:blipFill>
          <a:blip r:embed="rId4" cstate="print"/>
          <a:srcRect/>
          <a:stretch>
            <a:fillRect/>
          </a:stretch>
        </p:blipFill>
        <p:spPr bwMode="auto">
          <a:xfrm>
            <a:off x="2857488" y="3571876"/>
            <a:ext cx="2928958" cy="2643206"/>
          </a:xfrm>
          <a:prstGeom prst="rect">
            <a:avLst/>
          </a:prstGeom>
          <a:noFill/>
        </p:spPr>
      </p:pic>
    </p:spTree>
    <p:extLst>
      <p:ext uri="{BB962C8B-B14F-4D97-AF65-F5344CB8AC3E}">
        <p14:creationId xmlns="" xmlns:p14="http://schemas.microsoft.com/office/powerpoint/2010/main" val="3231248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Папка мамы\фото\4rY8RCwSI-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620688"/>
            <a:ext cx="7704856" cy="568863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124744"/>
            <a:ext cx="4530234" cy="1728192"/>
          </a:xfrm>
        </p:spPr>
        <p:txBody>
          <a:bodyPr>
            <a:normAutofit/>
          </a:bodyPr>
          <a:lstStyle/>
          <a:p>
            <a:pPr marL="0" indent="0">
              <a:buNone/>
            </a:pPr>
            <a:r>
              <a:rPr lang="ru-RU" sz="1400" dirty="0"/>
              <a:t>Затем всех  участников пригласили на выездную  экскурсию "</a:t>
            </a:r>
            <a:r>
              <a:rPr lang="ru-RU" sz="1400" dirty="0" smtClean="0"/>
              <a:t>ДОЛИНЫ КРЫМСКОЙ </a:t>
            </a:r>
            <a:r>
              <a:rPr lang="ru-RU" sz="1400" dirty="0"/>
              <a:t>ВОЙНЫ</a:t>
            </a:r>
            <a:r>
              <a:rPr lang="ru-RU" sz="1400" dirty="0" smtClean="0"/>
              <a:t>".</a:t>
            </a:r>
          </a:p>
          <a:p>
            <a:pPr marL="0" indent="0">
              <a:buNone/>
            </a:pPr>
            <a:r>
              <a:rPr lang="ru-RU" sz="1400" dirty="0" smtClean="0"/>
              <a:t> Первой </a:t>
            </a:r>
            <a:r>
              <a:rPr lang="ru-RU" sz="1400" dirty="0"/>
              <a:t>темой изучения  стало </a:t>
            </a:r>
            <a:r>
              <a:rPr lang="ru-RU" sz="1400" dirty="0" smtClean="0"/>
              <a:t>                «АЛЬМИНСКОЕ </a:t>
            </a:r>
            <a:r>
              <a:rPr lang="ru-RU" sz="1400" dirty="0"/>
              <a:t>СРАЖЕНИЕ</a:t>
            </a:r>
            <a:r>
              <a:rPr lang="ru-RU" sz="1400" dirty="0" smtClean="0"/>
              <a:t>»</a:t>
            </a:r>
          </a:p>
          <a:p>
            <a:pPr marL="0" indent="0">
              <a:buNone/>
            </a:pPr>
            <a:r>
              <a:rPr lang="ru-RU" sz="1400" dirty="0"/>
              <a:t> </a:t>
            </a:r>
            <a:r>
              <a:rPr lang="ru-RU" sz="1400" dirty="0" smtClean="0"/>
              <a:t>(</a:t>
            </a:r>
            <a:r>
              <a:rPr lang="ru-RU" sz="1400" dirty="0"/>
              <a:t>8(20) сентября 1854 года. </a:t>
            </a:r>
            <a:br>
              <a:rPr lang="ru-RU" sz="1400" dirty="0"/>
            </a:br>
            <a:endParaRPr lang="ru-RU" sz="1400" dirty="0"/>
          </a:p>
        </p:txBody>
      </p:sp>
      <p:grpSp>
        <p:nvGrpSpPr>
          <p:cNvPr id="15" name="Группа 14"/>
          <p:cNvGrpSpPr/>
          <p:nvPr/>
        </p:nvGrpSpPr>
        <p:grpSpPr>
          <a:xfrm>
            <a:off x="3923928" y="5301208"/>
            <a:ext cx="1584176" cy="648072"/>
            <a:chOff x="3923928" y="5301208"/>
            <a:chExt cx="1584176" cy="648072"/>
          </a:xfrm>
        </p:grpSpPr>
        <p:cxnSp>
          <p:nvCxnSpPr>
            <p:cNvPr id="7" name="Прямая со стрелкой 6"/>
            <p:cNvCxnSpPr/>
            <p:nvPr/>
          </p:nvCxnSpPr>
          <p:spPr>
            <a:xfrm flipH="1" flipV="1">
              <a:off x="3923928" y="5301208"/>
              <a:ext cx="432048" cy="64807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Прямая соединительная линия 10"/>
            <p:cNvCxnSpPr/>
            <p:nvPr/>
          </p:nvCxnSpPr>
          <p:spPr>
            <a:xfrm>
              <a:off x="4355976" y="5949280"/>
              <a:ext cx="936104"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4211960" y="5687670"/>
              <a:ext cx="1296144" cy="261610"/>
            </a:xfrm>
            <a:prstGeom prst="rect">
              <a:avLst/>
            </a:prstGeom>
            <a:noFill/>
          </p:spPr>
          <p:txBody>
            <a:bodyPr wrap="square" rtlCol="0">
              <a:spAutoFit/>
            </a:bodyPr>
            <a:lstStyle/>
            <a:p>
              <a:r>
                <a:rPr lang="ru-RU" sz="1100" b="1" dirty="0" smtClean="0">
                  <a:solidFill>
                    <a:schemeClr val="bg1"/>
                  </a:solidFill>
                  <a:effectLst>
                    <a:outerShdw blurRad="38100" dist="38100" dir="2700000" algn="tl">
                      <a:srgbClr val="000000">
                        <a:alpha val="43137"/>
                      </a:srgbClr>
                    </a:outerShdw>
                  </a:effectLst>
                </a:rPr>
                <a:t>  Это я -Никита</a:t>
              </a:r>
              <a:endParaRPr lang="ru-RU" sz="11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2143367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user\Desktop\Папка мамы\фото\Альминское сражение\AJCKFmToQA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48064" y="620688"/>
            <a:ext cx="3266061" cy="299152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052736"/>
            <a:ext cx="4248472" cy="2304256"/>
          </a:xfrm>
        </p:spPr>
        <p:txBody>
          <a:bodyPr>
            <a:normAutofit fontScale="40000" lnSpcReduction="20000"/>
          </a:bodyPr>
          <a:lstStyle/>
          <a:p>
            <a:pPr marL="0" indent="0" algn="ctr">
              <a:buNone/>
            </a:pPr>
            <a:r>
              <a:rPr lang="ru-RU" dirty="0"/>
              <a:t>«АЛЬМИНСКОЕ СРАЖЕНИЕ» </a:t>
            </a:r>
          </a:p>
          <a:p>
            <a:pPr marL="0" indent="0" algn="ctr">
              <a:buNone/>
            </a:pPr>
            <a:r>
              <a:rPr lang="ru-RU" dirty="0"/>
              <a:t> </a:t>
            </a:r>
            <a:endParaRPr lang="ru-RU" dirty="0" smtClean="0"/>
          </a:p>
          <a:p>
            <a:pPr marL="0" indent="0">
              <a:buNone/>
            </a:pPr>
            <a:r>
              <a:rPr lang="ru-RU" sz="2100" dirty="0" smtClean="0"/>
              <a:t>Это </a:t>
            </a:r>
            <a:r>
              <a:rPr lang="ru-RU" sz="2100" dirty="0"/>
              <a:t>была первая крупная битва русской армии с коалицией Великобритании, Франции </a:t>
            </a:r>
            <a:r>
              <a:rPr lang="ru-RU" sz="2100" dirty="0" smtClean="0"/>
              <a:t>и Турции</a:t>
            </a:r>
            <a:r>
              <a:rPr lang="ru-RU" sz="2100" dirty="0"/>
              <a:t>. </a:t>
            </a:r>
            <a:endParaRPr lang="ru-RU" sz="2100" dirty="0" smtClean="0"/>
          </a:p>
          <a:p>
            <a:pPr marL="0" indent="0">
              <a:buNone/>
            </a:pPr>
            <a:endParaRPr lang="ru-RU" sz="2100" dirty="0" smtClean="0"/>
          </a:p>
          <a:p>
            <a:pPr marL="0" indent="0">
              <a:buFont typeface="Wingdings" pitchFamily="2" charset="2"/>
              <a:buChar char="v"/>
            </a:pPr>
            <a:r>
              <a:rPr lang="ru-RU" sz="2100" dirty="0"/>
              <a:t> </a:t>
            </a:r>
            <a:r>
              <a:rPr lang="ru-RU" sz="2100" dirty="0">
                <a:solidFill>
                  <a:srgbClr val="FF0000"/>
                </a:solidFill>
              </a:rPr>
              <a:t>ПРИЧИНЫ ПОРАЖЕНИЯ </a:t>
            </a:r>
            <a:r>
              <a:rPr lang="ru-RU" sz="2100" dirty="0"/>
              <a:t>русских войск: </a:t>
            </a:r>
            <a:endParaRPr lang="ru-RU" sz="2100" dirty="0" smtClean="0"/>
          </a:p>
          <a:p>
            <a:pPr marL="0" indent="0">
              <a:buFont typeface="Wingdings" pitchFamily="2" charset="2"/>
              <a:buChar char="v"/>
            </a:pPr>
            <a:r>
              <a:rPr lang="ru-RU" sz="2100" dirty="0" smtClean="0"/>
              <a:t>Наших </a:t>
            </a:r>
            <a:r>
              <a:rPr lang="ru-RU" sz="2100" dirty="0"/>
              <a:t>защитников было в 2 раза меньше, чем союзников</a:t>
            </a:r>
            <a:r>
              <a:rPr lang="ru-RU" sz="2100" dirty="0" smtClean="0"/>
              <a:t>.</a:t>
            </a:r>
          </a:p>
          <a:p>
            <a:pPr marL="0" indent="0">
              <a:buFont typeface="Wingdings" pitchFamily="2" charset="2"/>
              <a:buChar char="v"/>
            </a:pPr>
            <a:r>
              <a:rPr lang="ru-RU" sz="2100" dirty="0"/>
              <a:t>  У русских солдат почти не было </a:t>
            </a:r>
            <a:r>
              <a:rPr lang="ru-RU" sz="2100" dirty="0" smtClean="0"/>
              <a:t>фортификационных креплений</a:t>
            </a:r>
            <a:r>
              <a:rPr lang="ru-RU" sz="2100" dirty="0"/>
              <a:t>. </a:t>
            </a:r>
            <a:endParaRPr lang="ru-RU" sz="2100" dirty="0" smtClean="0"/>
          </a:p>
          <a:p>
            <a:pPr marL="0" indent="0">
              <a:buFont typeface="Wingdings" pitchFamily="2" charset="2"/>
              <a:buChar char="v"/>
            </a:pPr>
            <a:r>
              <a:rPr lang="ru-RU" sz="2100" dirty="0"/>
              <a:t> Противник сразу начал обстреливать наших защитников с моря корабельной </a:t>
            </a:r>
            <a:r>
              <a:rPr lang="ru-RU" sz="2100" dirty="0" smtClean="0"/>
              <a:t>артиллерией</a:t>
            </a:r>
            <a:r>
              <a:rPr lang="ru-RU" sz="2100" dirty="0"/>
              <a:t>. </a:t>
            </a:r>
            <a:endParaRPr lang="ru-RU" sz="2100" dirty="0" smtClean="0"/>
          </a:p>
          <a:p>
            <a:pPr marL="0" indent="0">
              <a:buFont typeface="Wingdings" pitchFamily="2" charset="2"/>
              <a:buChar char="v"/>
            </a:pPr>
            <a:r>
              <a:rPr lang="ru-RU" sz="2100" dirty="0" smtClean="0"/>
              <a:t> Из-за </a:t>
            </a:r>
            <a:r>
              <a:rPr lang="ru-RU" sz="2100" dirty="0"/>
              <a:t>угрозы окружения русские отступили с поля </a:t>
            </a:r>
            <a:r>
              <a:rPr lang="ru-RU" sz="2100" dirty="0" err="1"/>
              <a:t>Альминского</a:t>
            </a:r>
            <a:r>
              <a:rPr lang="ru-RU" sz="2100" dirty="0"/>
              <a:t> сражения </a:t>
            </a:r>
            <a:endParaRPr lang="ru-RU" sz="2100" dirty="0" smtClean="0"/>
          </a:p>
          <a:p>
            <a:pPr marL="0" indent="0">
              <a:buFont typeface="Wingdings" pitchFamily="2" charset="2"/>
              <a:buChar char="v"/>
            </a:pPr>
            <a:r>
              <a:rPr lang="ru-RU" sz="2100" dirty="0"/>
              <a:t/>
            </a:r>
            <a:br>
              <a:rPr lang="ru-RU" sz="2100" dirty="0"/>
            </a:br>
            <a:r>
              <a:rPr lang="ru-RU" sz="2100" dirty="0"/>
              <a:t> </a:t>
            </a:r>
            <a:r>
              <a:rPr lang="ru-RU" sz="2100" dirty="0">
                <a:solidFill>
                  <a:srgbClr val="FF0000"/>
                </a:solidFill>
              </a:rPr>
              <a:t>ИТОГИ СРАЖЕНИЯ:</a:t>
            </a:r>
            <a:r>
              <a:rPr lang="ru-RU" sz="2100" dirty="0"/>
              <a:t> </a:t>
            </a:r>
            <a:endParaRPr lang="ru-RU" sz="2100" dirty="0" smtClean="0"/>
          </a:p>
          <a:p>
            <a:pPr marL="0" indent="0">
              <a:buFont typeface="Wingdings" pitchFamily="2" charset="2"/>
              <a:buChar char="v"/>
            </a:pPr>
            <a:r>
              <a:rPr lang="ru-RU" sz="2100" dirty="0"/>
              <a:t> Взять город сразу штурмом противнику не удалось. </a:t>
            </a:r>
            <a:endParaRPr lang="ru-RU" sz="2100" dirty="0" smtClean="0"/>
          </a:p>
          <a:p>
            <a:pPr marL="0" indent="0">
              <a:buFont typeface="Wingdings" pitchFamily="2" charset="2"/>
              <a:buChar char="v"/>
            </a:pPr>
            <a:r>
              <a:rPr lang="ru-RU" sz="2100" dirty="0" smtClean="0"/>
              <a:t>Севастополь </a:t>
            </a:r>
            <a:r>
              <a:rPr lang="ru-RU" sz="2100" dirty="0"/>
              <a:t>успел подготовиться к осаде.</a:t>
            </a:r>
          </a:p>
          <a:p>
            <a:endParaRPr lang="ru-RU" sz="2300" dirty="0"/>
          </a:p>
        </p:txBody>
      </p:sp>
      <p:pic>
        <p:nvPicPr>
          <p:cNvPr id="7170" name="Picture 2" descr="C:\Users\user\Desktop\Папка мамы\фото\Альминское сражение\Battle_of_Alma.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3573016"/>
            <a:ext cx="4392488" cy="273630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171" name="Picture 3" descr="C:\Users\user\Desktop\Папка мамы\фото\Альминское сражение\xF9V3c2TdrU.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48064" y="3573017"/>
            <a:ext cx="3266060" cy="272484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7355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user\Desktop\Папка мамы\фото\балаклавское сражение\hOdUFNvmZ7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45047" y="620688"/>
            <a:ext cx="7643375" cy="562687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4566734" y="1124744"/>
            <a:ext cx="3384376" cy="1368152"/>
          </a:xfrm>
        </p:spPr>
        <p:txBody>
          <a:bodyPr>
            <a:normAutofit/>
          </a:bodyPr>
          <a:lstStyle/>
          <a:p>
            <a:pPr marL="0" indent="0">
              <a:buNone/>
            </a:pPr>
            <a:r>
              <a:rPr lang="ru-RU" sz="1400" dirty="0"/>
              <a:t>Следующей  темой изучения участников Летней школы </a:t>
            </a:r>
            <a:r>
              <a:rPr lang="ru-RU" sz="1400" dirty="0" smtClean="0"/>
              <a:t>стало</a:t>
            </a:r>
          </a:p>
          <a:p>
            <a:pPr marL="0" indent="0">
              <a:buNone/>
            </a:pPr>
            <a:r>
              <a:rPr lang="ru-RU" sz="1400" dirty="0" smtClean="0"/>
              <a:t> «БАЛАКЛАВСКОЕ </a:t>
            </a:r>
            <a:r>
              <a:rPr lang="ru-RU" sz="1400" dirty="0"/>
              <a:t>СРАЖЕНИЕ» (13(25) октября 1854 года. </a:t>
            </a:r>
            <a:br>
              <a:rPr lang="ru-RU" sz="1400" dirty="0"/>
            </a:br>
            <a:endParaRPr lang="ru-RU" sz="1400" dirty="0"/>
          </a:p>
        </p:txBody>
      </p:sp>
      <p:grpSp>
        <p:nvGrpSpPr>
          <p:cNvPr id="10" name="Группа 9"/>
          <p:cNvGrpSpPr/>
          <p:nvPr/>
        </p:nvGrpSpPr>
        <p:grpSpPr>
          <a:xfrm>
            <a:off x="4139952" y="4811491"/>
            <a:ext cx="1656186" cy="1008112"/>
            <a:chOff x="3923928" y="5301208"/>
            <a:chExt cx="1518171" cy="648072"/>
          </a:xfrm>
        </p:grpSpPr>
        <p:cxnSp>
          <p:nvCxnSpPr>
            <p:cNvPr id="11" name="Прямая со стрелкой 10"/>
            <p:cNvCxnSpPr/>
            <p:nvPr/>
          </p:nvCxnSpPr>
          <p:spPr>
            <a:xfrm flipH="1" flipV="1">
              <a:off x="3923928" y="5301208"/>
              <a:ext cx="432048" cy="648072"/>
            </a:xfrm>
            <a:prstGeom prst="straightConnector1">
              <a:avLst/>
            </a:prstGeom>
            <a:ln>
              <a:solidFill>
                <a:schemeClr val="bg1"/>
              </a:solidFill>
              <a:tailEnd type="arrow"/>
            </a:ln>
          </p:spPr>
          <p:style>
            <a:lnRef idx="3">
              <a:schemeClr val="accent2"/>
            </a:lnRef>
            <a:fillRef idx="0">
              <a:schemeClr val="accent2"/>
            </a:fillRef>
            <a:effectRef idx="2">
              <a:schemeClr val="accent2"/>
            </a:effectRef>
            <a:fontRef idx="minor">
              <a:schemeClr val="tx1"/>
            </a:fontRef>
          </p:style>
        </p:cxnSp>
        <p:cxnSp>
          <p:nvCxnSpPr>
            <p:cNvPr id="12" name="Прямая соединительная линия 11"/>
            <p:cNvCxnSpPr/>
            <p:nvPr/>
          </p:nvCxnSpPr>
          <p:spPr>
            <a:xfrm>
              <a:off x="4355976" y="5949280"/>
              <a:ext cx="936104"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4355977" y="5780004"/>
              <a:ext cx="1086122" cy="168178"/>
            </a:xfrm>
            <a:prstGeom prst="rect">
              <a:avLst/>
            </a:prstGeom>
            <a:noFill/>
            <a:ln>
              <a:solidFill>
                <a:schemeClr val="bg1"/>
              </a:solidFill>
            </a:ln>
          </p:spPr>
          <p:txBody>
            <a:bodyPr wrap="square" rtlCol="0">
              <a:spAutoFit/>
            </a:bodyPr>
            <a:lstStyle/>
            <a:p>
              <a:r>
                <a:rPr lang="ru-RU" sz="1100" b="1" dirty="0" smtClean="0">
                  <a:effectLst>
                    <a:outerShdw blurRad="38100" dist="38100" dir="2700000" algn="tl">
                      <a:srgbClr val="000000">
                        <a:alpha val="43137"/>
                      </a:srgbClr>
                    </a:outerShdw>
                  </a:effectLst>
                </a:rPr>
                <a:t>Это я -Никита</a:t>
              </a:r>
              <a:endParaRPr lang="ru-RU" sz="1100" b="1" dirty="0">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2143367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user\Desktop\Папка мамы\фото\балаклавское сражение\w2v3exnOSO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6" y="620688"/>
            <a:ext cx="3672408" cy="568863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095023" y="692697"/>
            <a:ext cx="6965245" cy="432048"/>
          </a:xfrm>
        </p:spPr>
        <p:txBody>
          <a:bodyPr>
            <a:normAutofit/>
          </a:bodyPr>
          <a:lstStyle/>
          <a:p>
            <a:r>
              <a:rPr lang="ru-RU" sz="1400" dirty="0">
                <a:effectLst>
                  <a:outerShdw blurRad="38100" dist="38100" dir="2700000" algn="tl">
                    <a:srgbClr val="000000">
                      <a:alpha val="43137"/>
                    </a:srgbClr>
                  </a:outerShdw>
                </a:effectLst>
              </a:rPr>
              <a:t>«Мое лето: исторические заметки»</a:t>
            </a:r>
            <a:endParaRPr lang="ru-RU" sz="1400" dirty="0"/>
          </a:p>
        </p:txBody>
      </p:sp>
      <p:sp>
        <p:nvSpPr>
          <p:cNvPr id="3" name="Объект 2"/>
          <p:cNvSpPr>
            <a:spLocks noGrp="1"/>
          </p:cNvSpPr>
          <p:nvPr>
            <p:ph idx="1"/>
          </p:nvPr>
        </p:nvSpPr>
        <p:spPr>
          <a:xfrm>
            <a:off x="827584" y="1268760"/>
            <a:ext cx="3456384" cy="2088232"/>
          </a:xfrm>
        </p:spPr>
        <p:txBody>
          <a:bodyPr>
            <a:normAutofit fontScale="47500" lnSpcReduction="20000"/>
          </a:bodyPr>
          <a:lstStyle/>
          <a:p>
            <a:pPr marL="0" indent="0" algn="ctr">
              <a:buNone/>
            </a:pPr>
            <a:r>
              <a:rPr lang="ru-RU" sz="2000" dirty="0"/>
              <a:t>« БАЛАКЛАВСКОЕ СРАЖЕНИЕ»</a:t>
            </a:r>
            <a:endParaRPr lang="ru-RU" sz="2000" dirty="0" smtClean="0"/>
          </a:p>
          <a:p>
            <a:pPr marL="0" indent="0">
              <a:buFont typeface="Wingdings" pitchFamily="2" charset="2"/>
              <a:buChar char="v"/>
            </a:pPr>
            <a:r>
              <a:rPr lang="ru-RU" sz="1900" dirty="0" smtClean="0"/>
              <a:t>Это </a:t>
            </a:r>
            <a:r>
              <a:rPr lang="ru-RU" sz="1900" dirty="0"/>
              <a:t>самое крупное сражение за период Крымской войны с 1853-1856 </a:t>
            </a:r>
            <a:endParaRPr lang="ru-RU" sz="1900" dirty="0" smtClean="0"/>
          </a:p>
          <a:p>
            <a:pPr marL="0" indent="0">
              <a:buFont typeface="Wingdings" pitchFamily="2" charset="2"/>
              <a:buChar char="v"/>
            </a:pPr>
            <a:r>
              <a:rPr lang="ru-RU" sz="1900" dirty="0"/>
              <a:t> Из -за нелепого приказа элитная британская </a:t>
            </a:r>
            <a:r>
              <a:rPr lang="ru-RU" sz="1900" dirty="0" smtClean="0"/>
              <a:t>конница </a:t>
            </a:r>
            <a:r>
              <a:rPr lang="ru-RU" sz="1900" dirty="0"/>
              <a:t>на </a:t>
            </a:r>
            <a:r>
              <a:rPr lang="ru-RU" sz="1900" dirty="0" smtClean="0"/>
              <a:t>  открытой </a:t>
            </a:r>
            <a:r>
              <a:rPr lang="ru-RU" sz="1900" dirty="0"/>
              <a:t>местности попала под огонь русских пушек. </a:t>
            </a:r>
            <a:r>
              <a:rPr lang="ru-RU" sz="1900" dirty="0" smtClean="0"/>
              <a:t>       (</a:t>
            </a:r>
            <a:r>
              <a:rPr lang="ru-RU" sz="1900" dirty="0"/>
              <a:t>Из 600 британцев в живых остались только 195). </a:t>
            </a:r>
            <a:endParaRPr lang="ru-RU" sz="1900" dirty="0" smtClean="0"/>
          </a:p>
          <a:p>
            <a:pPr marL="0" indent="0">
              <a:buFont typeface="Wingdings" pitchFamily="2" charset="2"/>
              <a:buChar char="v"/>
            </a:pPr>
            <a:r>
              <a:rPr lang="ru-RU" sz="1900" dirty="0"/>
              <a:t> Наши солдаты не смогли разгромить английский лагерь, и не смогли прекратить подкрепление </a:t>
            </a:r>
            <a:r>
              <a:rPr lang="ru-RU" sz="1900" dirty="0" smtClean="0"/>
              <a:t>союзной армии</a:t>
            </a:r>
            <a:r>
              <a:rPr lang="ru-RU" sz="1900" dirty="0"/>
              <a:t>. </a:t>
            </a:r>
            <a:endParaRPr lang="ru-RU" sz="1900" dirty="0" smtClean="0"/>
          </a:p>
          <a:p>
            <a:pPr marL="0" indent="0">
              <a:buFont typeface="Wingdings" pitchFamily="2" charset="2"/>
              <a:buChar char="v"/>
            </a:pPr>
            <a:r>
              <a:rPr lang="ru-RU" sz="2000" dirty="0"/>
              <a:t/>
            </a:r>
            <a:br>
              <a:rPr lang="ru-RU" sz="2000" dirty="0"/>
            </a:br>
            <a:r>
              <a:rPr lang="ru-RU" sz="2000" dirty="0">
                <a:solidFill>
                  <a:srgbClr val="FF0000"/>
                </a:solidFill>
              </a:rPr>
              <a:t>ИТОГИ СРАЖЕНИЯ: </a:t>
            </a:r>
            <a:endParaRPr lang="ru-RU" sz="2000" dirty="0" smtClean="0">
              <a:solidFill>
                <a:srgbClr val="FF0000"/>
              </a:solidFill>
            </a:endParaRPr>
          </a:p>
          <a:p>
            <a:pPr marL="0" indent="0">
              <a:buFont typeface="Wingdings" pitchFamily="2" charset="2"/>
              <a:buChar char="v"/>
            </a:pPr>
            <a:r>
              <a:rPr lang="ru-RU" sz="2000" dirty="0"/>
              <a:t> Союзники отказались от идеи захватить Севастополь штурмом</a:t>
            </a:r>
            <a:r>
              <a:rPr lang="ru-RU" sz="2000" dirty="0" smtClean="0"/>
              <a:t>.</a:t>
            </a:r>
            <a:r>
              <a:rPr lang="ru-RU" sz="2000" dirty="0"/>
              <a:t> </a:t>
            </a:r>
            <a:endParaRPr lang="ru-RU" sz="2000" dirty="0" smtClean="0"/>
          </a:p>
          <a:p>
            <a:pPr marL="0" indent="0">
              <a:buFont typeface="Wingdings" pitchFamily="2" charset="2"/>
              <a:buChar char="v"/>
            </a:pPr>
            <a:r>
              <a:rPr lang="ru-RU" sz="2000" dirty="0"/>
              <a:t> Противник перешел к осадным действиям</a:t>
            </a:r>
          </a:p>
          <a:p>
            <a:endParaRPr lang="ru-RU" sz="1600" dirty="0"/>
          </a:p>
        </p:txBody>
      </p:sp>
      <p:pic>
        <p:nvPicPr>
          <p:cNvPr id="8194" name="Picture 2" descr="C:\Users\user\Desktop\Папка мамы\фото\балаклавское сражение\UiAyKuhflaQ.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3332408"/>
            <a:ext cx="3960440" cy="297691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948356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Кнопка">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152</TotalTime>
  <Words>724</Words>
  <Application>Microsoft Office PowerPoint</Application>
  <PresentationFormat>Экран (4:3)</PresentationFormat>
  <Paragraphs>123</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Кнопка</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lpstr>«Мое лето: исторические заметки»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«Мое лето: исторические заметки»</dc:title>
  <dc:creator>user</dc:creator>
  <cp:lastModifiedBy>Julia</cp:lastModifiedBy>
  <cp:revision>25</cp:revision>
  <dcterms:created xsi:type="dcterms:W3CDTF">2019-08-15T10:30:26Z</dcterms:created>
  <dcterms:modified xsi:type="dcterms:W3CDTF">2019-08-15T14:03:06Z</dcterms:modified>
</cp:coreProperties>
</file>